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rels" ContentType="application/vnd.openxmlformats-package.relationships+xml"/>
  <Default Extension="wmf" ContentType="image/x-wmf"/>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47"/>
  </p:notesMasterIdLst>
  <p:sldIdLst>
    <p:sldId id="256" r:id="rId2"/>
    <p:sldId id="260" r:id="rId3"/>
    <p:sldId id="261" r:id="rId4"/>
    <p:sldId id="257" r:id="rId5"/>
    <p:sldId id="314" r:id="rId6"/>
    <p:sldId id="283" r:id="rId7"/>
    <p:sldId id="282" r:id="rId8"/>
    <p:sldId id="281" r:id="rId9"/>
    <p:sldId id="274" r:id="rId10"/>
    <p:sldId id="284" r:id="rId11"/>
    <p:sldId id="275" r:id="rId12"/>
    <p:sldId id="278" r:id="rId13"/>
    <p:sldId id="315" r:id="rId14"/>
    <p:sldId id="325" r:id="rId15"/>
    <p:sldId id="259" r:id="rId16"/>
    <p:sldId id="326" r:id="rId17"/>
    <p:sldId id="327" r:id="rId18"/>
    <p:sldId id="262" r:id="rId19"/>
    <p:sldId id="263" r:id="rId20"/>
    <p:sldId id="290" r:id="rId21"/>
    <p:sldId id="291" r:id="rId22"/>
    <p:sldId id="292" r:id="rId23"/>
    <p:sldId id="328" r:id="rId24"/>
    <p:sldId id="293" r:id="rId25"/>
    <p:sldId id="294" r:id="rId26"/>
    <p:sldId id="295" r:id="rId27"/>
    <p:sldId id="289" r:id="rId28"/>
    <p:sldId id="296" r:id="rId29"/>
    <p:sldId id="299" r:id="rId30"/>
    <p:sldId id="300" r:id="rId31"/>
    <p:sldId id="306" r:id="rId32"/>
    <p:sldId id="301" r:id="rId33"/>
    <p:sldId id="302" r:id="rId34"/>
    <p:sldId id="303" r:id="rId35"/>
    <p:sldId id="304" r:id="rId36"/>
    <p:sldId id="308" r:id="rId37"/>
    <p:sldId id="329" r:id="rId38"/>
    <p:sldId id="330" r:id="rId39"/>
    <p:sldId id="323" r:id="rId40"/>
    <p:sldId id="322" r:id="rId41"/>
    <p:sldId id="312" r:id="rId42"/>
    <p:sldId id="324" r:id="rId43"/>
    <p:sldId id="313" r:id="rId44"/>
    <p:sldId id="321"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5"/>
  </p:normalViewPr>
  <p:slideViewPr>
    <p:cSldViewPr snapToGrid="0" snapToObjects="1">
      <p:cViewPr varScale="1">
        <p:scale>
          <a:sx n="87" d="100"/>
          <a:sy n="87" d="100"/>
        </p:scale>
        <p:origin x="-784"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1A780-9B41-3D47-AFF3-6E22ADD8CEE9}" type="datetimeFigureOut">
              <a:rPr lang="en-US" smtClean="0"/>
              <a:t>5/28/19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5839A-44A9-964C-9E46-1B9586ED2447}" type="slidenum">
              <a:rPr lang="en-US" smtClean="0"/>
              <a:t>‹#›</a:t>
            </a:fld>
            <a:endParaRPr lang="en-US"/>
          </a:p>
        </p:txBody>
      </p:sp>
    </p:spTree>
    <p:extLst>
      <p:ext uri="{BB962C8B-B14F-4D97-AF65-F5344CB8AC3E}">
        <p14:creationId xmlns:p14="http://schemas.microsoft.com/office/powerpoint/2010/main" val="130995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0" name="Notes Placeholder 99999"/>
          <p:cNvSpPr>
            <a:spLocks noGrp="1" noChangeArrowheads="1"/>
          </p:cNvSpPr>
          <p:nvPr>
            <p:ph type="body" idx="1"/>
          </p:nvPr>
        </p:nvSpPr>
        <p:spPr/>
        <p:txBody>
          <a:bodyPr/>
          <a:lstStyle/>
          <a:p>
            <a:endParaRPr/>
          </a:p>
        </p:txBody>
      </p:sp>
    </p:spTree>
    <p:extLst>
      <p:ext uri="{BB962C8B-B14F-4D97-AF65-F5344CB8AC3E}">
        <p14:creationId xmlns:p14="http://schemas.microsoft.com/office/powerpoint/2010/main" val="271472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0" name="Notes Placeholder 99999"/>
          <p:cNvSpPr>
            <a:spLocks noGrp="1" noChangeArrowheads="1"/>
          </p:cNvSpPr>
          <p:nvPr>
            <p:ph type="body" idx="1"/>
          </p:nvPr>
        </p:nvSpPr>
        <p:spPr/>
        <p:txBody>
          <a:bodyPr/>
          <a:lstStyle/>
          <a:p>
            <a:endParaRPr/>
          </a:p>
        </p:txBody>
      </p:sp>
    </p:spTree>
    <p:extLst>
      <p:ext uri="{BB962C8B-B14F-4D97-AF65-F5344CB8AC3E}">
        <p14:creationId xmlns:p14="http://schemas.microsoft.com/office/powerpoint/2010/main" val="13790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19F8DC-7C35-EB4D-9770-2EBAB47A0A46}"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271605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19F8DC-7C35-EB4D-9770-2EBAB47A0A46}" type="datetimeFigureOut">
              <a:rPr lang="en-US" smtClean="0"/>
              <a:t>5/28/19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10194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19F8DC-7C35-EB4D-9770-2EBAB47A0A46}" type="datetimeFigureOut">
              <a:rPr lang="en-US" smtClean="0"/>
              <a:t>5/28/19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254751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9F8DC-7C35-EB4D-9770-2EBAB47A0A46}"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16065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19F8DC-7C35-EB4D-9770-2EBAB47A0A46}"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3625409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F19F8DC-7C35-EB4D-9770-2EBAB47A0A46}" type="datetimeFigureOut">
              <a:rPr lang="en-US" smtClean="0"/>
              <a:t>5/28/19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243564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F19F8DC-7C35-EB4D-9770-2EBAB47A0A46}" type="datetimeFigureOut">
              <a:rPr lang="en-US" smtClean="0"/>
              <a:t>5/28/19</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378596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F19F8DC-7C35-EB4D-9770-2EBAB47A0A46}" type="datetimeFigureOut">
              <a:rPr lang="en-US" smtClean="0"/>
              <a:t>5/28/19</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342496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F19F8DC-7C35-EB4D-9770-2EBAB47A0A46}"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53136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F19F8DC-7C35-EB4D-9770-2EBAB47A0A46}" type="datetimeFigureOut">
              <a:rPr lang="en-US" smtClean="0"/>
              <a:t>5/28/19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90307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F19F8DC-7C35-EB4D-9770-2EBAB47A0A46}" type="datetimeFigureOut">
              <a:rPr lang="en-US" smtClean="0"/>
              <a:t>5/28/19</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31C6CB1-D37F-9041-B409-4952031695FD}" type="slidenum">
              <a:rPr lang="en-US" smtClean="0"/>
              <a:t>‹#›</a:t>
            </a:fld>
            <a:endParaRPr lang="en-US"/>
          </a:p>
        </p:txBody>
      </p:sp>
    </p:spTree>
    <p:extLst>
      <p:ext uri="{BB962C8B-B14F-4D97-AF65-F5344CB8AC3E}">
        <p14:creationId xmlns:p14="http://schemas.microsoft.com/office/powerpoint/2010/main" val="28871847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F19F8DC-7C35-EB4D-9770-2EBAB47A0A46}" type="datetimeFigureOut">
              <a:rPr lang="en-US" smtClean="0"/>
              <a:t>5/28/19</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31C6CB1-D37F-9041-B409-4952031695FD}" type="slidenum">
              <a:rPr lang="en-US" smtClean="0"/>
              <a:t>‹#›</a:t>
            </a:fld>
            <a:endParaRPr lang="en-US"/>
          </a:p>
        </p:txBody>
      </p:sp>
    </p:spTree>
    <p:extLst>
      <p:ext uri="{BB962C8B-B14F-4D97-AF65-F5344CB8AC3E}">
        <p14:creationId xmlns:p14="http://schemas.microsoft.com/office/powerpoint/2010/main" val="29416189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6.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hyperlink" Target="https://en.bitcoinwiki.org/wiki/No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_versus_NP_proble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hyperlink" Target="https://en.bitcoinwiki.org/wiki/Node" TargetMode="External"/><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bitcoinwiki.org/wiki/Bloc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s://en.bitcoinwiki.org/wiki/Bitcoin" TargetMode="External"/><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itcoin.org/en/exchanges" TargetMode="External"/><Relationship Id="rId3" Type="http://schemas.openxmlformats.org/officeDocument/2006/relationships/hyperlink" Target="https://coinatmradar.com/bitcoin-atm-near-m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bitcoinwiki.org/wiki/Bitcoin" TargetMode="External"/><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hyperlink" Target="https://en.bitcoinwiki.org/wiki/Bitcoin" TargetMode="External"/><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s://en.bitcoinwiki.org/wiki/Bitcoin" TargetMode="External"/><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hyperlink" Target="https://en.bitcoinwiki.org/wiki/Bitcoin" TargetMode="External"/><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hyperlink" Target="https://en.bitcoinwiki.org/wiki/Bitcoin" TargetMode="External"/><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A004-D6D2-6842-9C05-FD29E5B96DD3}"/>
              </a:ext>
            </a:extLst>
          </p:cNvPr>
          <p:cNvSpPr>
            <a:spLocks noGrp="1"/>
          </p:cNvSpPr>
          <p:nvPr>
            <p:ph type="ctrTitle"/>
          </p:nvPr>
        </p:nvSpPr>
        <p:spPr>
          <a:xfrm>
            <a:off x="1022264" y="1536374"/>
            <a:ext cx="10430934" cy="3341511"/>
          </a:xfrm>
        </p:spPr>
        <p:txBody>
          <a:bodyPr>
            <a:noAutofit/>
          </a:bodyPr>
          <a:lstStyle/>
          <a:p>
            <a:r>
              <a:rPr lang="en-US" sz="4000" dirty="0">
                <a:latin typeface="Cooper Black" panose="0208090404030B020404" pitchFamily="18" charset="77"/>
              </a:rPr>
              <a:t>Digital Currencies' Potentials in </a:t>
            </a:r>
            <a:r>
              <a:rPr lang="en-US" sz="4000" b="1" u="sng" dirty="0">
                <a:solidFill>
                  <a:srgbClr val="7030A0"/>
                </a:solidFill>
                <a:latin typeface="Cooper Black" panose="0208090404030B020404" pitchFamily="18" charset="77"/>
              </a:rPr>
              <a:t>Reviving</a:t>
            </a:r>
            <a:r>
              <a:rPr lang="en-US" sz="4000" b="1" dirty="0">
                <a:solidFill>
                  <a:srgbClr val="7030A0"/>
                </a:solidFill>
                <a:latin typeface="Cooper Black" panose="0208090404030B020404" pitchFamily="18" charset="77"/>
              </a:rPr>
              <a:t> Nigeria's Economy</a:t>
            </a:r>
            <a:r>
              <a:rPr lang="en-US" sz="4000" dirty="0">
                <a:solidFill>
                  <a:srgbClr val="7030A0"/>
                </a:solidFill>
                <a:latin typeface="Cooper Black" panose="0208090404030B020404" pitchFamily="18" charset="77"/>
              </a:rPr>
              <a:t>— </a:t>
            </a:r>
            <a:br>
              <a:rPr lang="en-US" sz="4000" dirty="0">
                <a:solidFill>
                  <a:srgbClr val="7030A0"/>
                </a:solidFill>
                <a:latin typeface="Cooper Black" panose="0208090404030B020404" pitchFamily="18" charset="77"/>
              </a:rPr>
            </a:br>
            <a:r>
              <a:rPr lang="en-US" sz="4000" dirty="0">
                <a:latin typeface="Cooper Black" panose="0208090404030B020404" pitchFamily="18" charset="77"/>
              </a:rPr>
              <a:t>the Accountant's Role</a:t>
            </a:r>
            <a:br>
              <a:rPr lang="en-US" sz="4000" dirty="0">
                <a:latin typeface="Cooper Black" panose="0208090404030B020404" pitchFamily="18" charset="77"/>
              </a:rPr>
            </a:br>
            <a:endParaRPr lang="en-US" sz="4000" dirty="0">
              <a:latin typeface="Cooper Black" panose="0208090404030B020404" pitchFamily="18" charset="77"/>
            </a:endParaRPr>
          </a:p>
        </p:txBody>
      </p:sp>
    </p:spTree>
    <p:extLst>
      <p:ext uri="{BB962C8B-B14F-4D97-AF65-F5344CB8AC3E}">
        <p14:creationId xmlns:p14="http://schemas.microsoft.com/office/powerpoint/2010/main" val="289265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BCA98-9A96-2548-AC91-940111EA7707}"/>
              </a:ext>
            </a:extLst>
          </p:cNvPr>
          <p:cNvSpPr>
            <a:spLocks noGrp="1"/>
          </p:cNvSpPr>
          <p:nvPr>
            <p:ph type="title"/>
          </p:nvPr>
        </p:nvSpPr>
        <p:spPr/>
        <p:txBody>
          <a:bodyPr>
            <a:normAutofit/>
          </a:bodyPr>
          <a:lstStyle/>
          <a:p>
            <a:r>
              <a:rPr lang="en-US" dirty="0"/>
              <a:t>BT’s </a:t>
            </a:r>
            <a:r>
              <a:rPr lang="en-US" sz="8800" dirty="0"/>
              <a:t>2</a:t>
            </a:r>
            <a:r>
              <a:rPr lang="en-US" dirty="0"/>
              <a:t>Grand Infrastructures Explained—PKI </a:t>
            </a:r>
            <a:endParaRPr lang="en-US" sz="3200" dirty="0"/>
          </a:p>
        </p:txBody>
      </p:sp>
      <p:grpSp>
        <p:nvGrpSpPr>
          <p:cNvPr id="4" name="Group 3">
            <a:extLst>
              <a:ext uri="{FF2B5EF4-FFF2-40B4-BE49-F238E27FC236}">
                <a16:creationId xmlns:a16="http://schemas.microsoft.com/office/drawing/2014/main" xmlns="" id="{552A321C-7EDE-A040-8FA5-7E022416C3A4}"/>
              </a:ext>
            </a:extLst>
          </p:cNvPr>
          <p:cNvGrpSpPr/>
          <p:nvPr/>
        </p:nvGrpSpPr>
        <p:grpSpPr>
          <a:xfrm>
            <a:off x="3200401" y="1135126"/>
            <a:ext cx="8571049" cy="4664599"/>
            <a:chOff x="2996385" y="2945463"/>
            <a:chExt cx="5518964" cy="2052666"/>
          </a:xfrm>
        </p:grpSpPr>
        <p:sp>
          <p:nvSpPr>
            <p:cNvPr id="5" name="Pentagon 4">
              <a:extLst>
                <a:ext uri="{FF2B5EF4-FFF2-40B4-BE49-F238E27FC236}">
                  <a16:creationId xmlns:a16="http://schemas.microsoft.com/office/drawing/2014/main" xmlns="" id="{EABF6A7A-31FD-7647-AB19-595821057F95}"/>
                </a:ext>
              </a:extLst>
            </p:cNvPr>
            <p:cNvSpPr/>
            <p:nvPr/>
          </p:nvSpPr>
          <p:spPr>
            <a:xfrm flipH="1">
              <a:off x="2996385" y="2945463"/>
              <a:ext cx="5518964" cy="2052666"/>
            </a:xfrm>
            <a:prstGeom prst="homePlat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w="1905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xmlns="" id="{7DFF0E5D-2C14-DB46-9234-3B07CBA03DF0}"/>
                </a:ext>
              </a:extLst>
            </p:cNvPr>
            <p:cNvSpPr txBox="1"/>
            <p:nvPr/>
          </p:nvSpPr>
          <p:spPr>
            <a:xfrm>
              <a:off x="5006706" y="3024868"/>
              <a:ext cx="1854144" cy="348392"/>
            </a:xfrm>
            <a:prstGeom prst="rect">
              <a:avLst/>
            </a:prstGeom>
            <a:noFill/>
          </p:spPr>
          <p:txBody>
            <a:bodyPr wrap="none" rtlCol="0">
              <a:spAutoFit/>
            </a:bodyPr>
            <a:lstStyle/>
            <a:p>
              <a:pPr algn="r"/>
              <a:r>
                <a:rPr lang="en-US" sz="3600" b="1" u="sng" dirty="0">
                  <a:solidFill>
                    <a:prstClr val="white"/>
                  </a:solidFill>
                </a:rPr>
                <a:t>PLAIN TEXT</a:t>
              </a:r>
            </a:p>
          </p:txBody>
        </p:sp>
        <p:sp>
          <p:nvSpPr>
            <p:cNvPr id="7" name="TextBox 6">
              <a:extLst>
                <a:ext uri="{FF2B5EF4-FFF2-40B4-BE49-F238E27FC236}">
                  <a16:creationId xmlns:a16="http://schemas.microsoft.com/office/drawing/2014/main" xmlns="" id="{DB922C86-4487-9946-9094-A9B490ED9C4E}"/>
                </a:ext>
              </a:extLst>
            </p:cNvPr>
            <p:cNvSpPr txBox="1"/>
            <p:nvPr/>
          </p:nvSpPr>
          <p:spPr>
            <a:xfrm>
              <a:off x="4170685" y="3420072"/>
              <a:ext cx="3881838" cy="1124133"/>
            </a:xfrm>
            <a:prstGeom prst="rect">
              <a:avLst/>
            </a:prstGeom>
            <a:noFill/>
          </p:spPr>
          <p:txBody>
            <a:bodyPr wrap="square" rtlCol="0">
              <a:spAutoFit/>
            </a:bodyPr>
            <a:lstStyle/>
            <a:p>
              <a:pPr algn="ctr"/>
              <a:r>
                <a:rPr lang="en-US" sz="4000" b="1" dirty="0">
                  <a:solidFill>
                    <a:schemeClr val="bg1"/>
                  </a:solidFill>
                </a:rPr>
                <a:t>THE INSTITUTE OF CHARTERED ACCOUNTANTS OF NIGERIA</a:t>
              </a:r>
            </a:p>
          </p:txBody>
        </p:sp>
      </p:grpSp>
      <p:pic>
        <p:nvPicPr>
          <p:cNvPr id="8" name="Picture 7">
            <a:extLst>
              <a:ext uri="{FF2B5EF4-FFF2-40B4-BE49-F238E27FC236}">
                <a16:creationId xmlns:a16="http://schemas.microsoft.com/office/drawing/2014/main" xmlns="" id="{8BCC8AF6-5409-AA49-9340-20A162DFFAB6}"/>
              </a:ext>
            </a:extLst>
          </p:cNvPr>
          <p:cNvPicPr>
            <a:picLocks noChangeAspect="1"/>
          </p:cNvPicPr>
          <p:nvPr/>
        </p:nvPicPr>
        <p:blipFill>
          <a:blip r:embed="rId2"/>
          <a:stretch>
            <a:fillRect/>
          </a:stretch>
        </p:blipFill>
        <p:spPr>
          <a:xfrm>
            <a:off x="10228628" y="207881"/>
            <a:ext cx="1648090" cy="2192802"/>
          </a:xfrm>
          <a:prstGeom prst="rect">
            <a:avLst/>
          </a:prstGeom>
        </p:spPr>
      </p:pic>
      <p:sp>
        <p:nvSpPr>
          <p:cNvPr id="9" name="Slide Number Placeholder 8">
            <a:extLst>
              <a:ext uri="{FF2B5EF4-FFF2-40B4-BE49-F238E27FC236}">
                <a16:creationId xmlns:a16="http://schemas.microsoft.com/office/drawing/2014/main" xmlns="" id="{3138ED1E-8418-AE44-BD84-4E16CC4E90C5}"/>
              </a:ext>
            </a:extLst>
          </p:cNvPr>
          <p:cNvSpPr>
            <a:spLocks noGrp="1"/>
          </p:cNvSpPr>
          <p:nvPr>
            <p:ph type="sldNum" sz="quarter" idx="12"/>
          </p:nvPr>
        </p:nvSpPr>
        <p:spPr/>
        <p:txBody>
          <a:bodyPr/>
          <a:lstStyle/>
          <a:p>
            <a:fld id="{A3F2E5FD-DC02-2141-A735-A14E6E825D39}" type="slidenum">
              <a:rPr lang="en-US" smtClean="0"/>
              <a:t>10</a:t>
            </a:fld>
            <a:endParaRPr lang="en-US"/>
          </a:p>
        </p:txBody>
      </p:sp>
    </p:spTree>
    <p:extLst>
      <p:ext uri="{BB962C8B-B14F-4D97-AF65-F5344CB8AC3E}">
        <p14:creationId xmlns:p14="http://schemas.microsoft.com/office/powerpoint/2010/main" val="21315244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1251" name="Shape 181251"/>
          <p:cNvSpPr>
            <a:spLocks noGrp="1" noChangeArrowheads="1"/>
          </p:cNvSpPr>
          <p:nvPr/>
        </p:nvSpPr>
        <p:spPr bwMode="auto">
          <a:xfrm>
            <a:off x="4902348" y="3269232"/>
            <a:ext cx="1540625" cy="674818"/>
          </a:xfrm>
          <a:prstGeom prst="rect">
            <a:avLst/>
          </a:prstGeom>
          <a:gradFill>
            <a:gsLst>
              <a:gs pos="0">
                <a:schemeClr val="accent2"/>
              </a:gs>
              <a:gs pos="100000">
                <a:srgbClr val="E48800"/>
              </a:gs>
            </a:gsLst>
            <a:lin ang="5400000" scaled="1"/>
          </a:gradFill>
          <a:ln w="12700">
            <a:solidFill>
              <a:schemeClr val="accent2"/>
            </a:solidFill>
            <a:round/>
            <a:headEnd/>
            <a:tailEnd/>
          </a:ln>
        </p:spPr>
        <p:txBody>
          <a:bodyPr lIns="92309" tIns="46156" rIns="92309" bIns="46155" anchor="ctr" anchorCtr="0"/>
          <a:lstStyle/>
          <a:p>
            <a:pPr lvl="0" algn="ctr">
              <a:defRPr/>
            </a:pPr>
            <a:r>
              <a:rPr sz="2005" b="1" dirty="0"/>
              <a:t>Encryption</a:t>
            </a:r>
            <a:endParaRPr sz="1805" dirty="0"/>
          </a:p>
        </p:txBody>
      </p:sp>
      <p:pic>
        <p:nvPicPr>
          <p:cNvPr id="1045" name="Image 1045"/>
          <p:cNvPicPr/>
          <p:nvPr/>
        </p:nvPicPr>
        <p:blipFill>
          <a:blip r:embed="rId3"/>
          <a:stretch/>
        </p:blipFill>
        <p:spPr bwMode="auto">
          <a:xfrm>
            <a:off x="5153815" y="4746196"/>
            <a:ext cx="813283" cy="1550170"/>
          </a:xfrm>
          <a:prstGeom prst="rect">
            <a:avLst/>
          </a:prstGeom>
          <a:noFill/>
        </p:spPr>
      </p:pic>
      <p:sp>
        <p:nvSpPr>
          <p:cNvPr id="181253" name="Shape 181253"/>
          <p:cNvSpPr>
            <a:spLocks noGrp="1" noChangeArrowheads="1"/>
          </p:cNvSpPr>
          <p:nvPr/>
        </p:nvSpPr>
        <p:spPr bwMode="auto">
          <a:xfrm>
            <a:off x="9091316" y="1658579"/>
            <a:ext cx="2897161" cy="1201208"/>
          </a:xfrm>
          <a:prstGeom prst="rect">
            <a:avLst/>
          </a:prstGeom>
          <a:gradFill>
            <a:gsLst>
              <a:gs pos="0">
                <a:srgbClr val="5949F7"/>
              </a:gs>
              <a:gs pos="100000">
                <a:srgbClr val="463AC4"/>
              </a:gs>
            </a:gsLst>
            <a:lin ang="5400000" scaled="1"/>
          </a:gradFill>
          <a:ln w="12700">
            <a:solidFill>
              <a:srgbClr val="5949F7"/>
            </a:solidFill>
            <a:round/>
            <a:headEnd/>
            <a:tailEnd/>
          </a:ln>
        </p:spPr>
        <p:txBody>
          <a:bodyPr wrap="square" lIns="92310" tIns="46156" rIns="92309" bIns="46155">
            <a:spAutoFit/>
          </a:bodyPr>
          <a:lstStyle/>
          <a:p>
            <a:pPr algn="ctr">
              <a:defRPr/>
            </a:pPr>
            <a:r>
              <a:rPr sz="2400" b="1" dirty="0">
                <a:solidFill>
                  <a:schemeClr val="bg1"/>
                </a:solidFill>
              </a:rPr>
              <a:t>“The quick brown fox jumps over the lazy dog”</a:t>
            </a:r>
            <a:endParaRPr sz="2800" dirty="0">
              <a:solidFill>
                <a:schemeClr val="bg1"/>
              </a:solidFill>
            </a:endParaRPr>
          </a:p>
        </p:txBody>
      </p:sp>
      <p:sp>
        <p:nvSpPr>
          <p:cNvPr id="181254" name="Shape 181254"/>
          <p:cNvSpPr>
            <a:spLocks noGrp="1" noChangeArrowheads="1"/>
          </p:cNvSpPr>
          <p:nvPr/>
        </p:nvSpPr>
        <p:spPr bwMode="auto">
          <a:xfrm>
            <a:off x="5859420" y="1368049"/>
            <a:ext cx="2759205" cy="1570540"/>
          </a:xfrm>
          <a:prstGeom prst="rect">
            <a:avLst/>
          </a:prstGeom>
          <a:gradFill>
            <a:gsLst>
              <a:gs pos="0">
                <a:srgbClr val="5949F7"/>
              </a:gs>
              <a:gs pos="100000">
                <a:srgbClr val="463AC4"/>
              </a:gs>
            </a:gsLst>
            <a:lin ang="5400000" scaled="1"/>
          </a:gradFill>
          <a:ln w="12700">
            <a:solidFill>
              <a:srgbClr val="5949F7"/>
            </a:solidFill>
            <a:round/>
            <a:headEnd/>
            <a:tailEnd/>
          </a:ln>
        </p:spPr>
        <p:txBody>
          <a:bodyPr wrap="square" lIns="92309" tIns="46156" rIns="92309" bIns="46155">
            <a:spAutoFit/>
          </a:bodyPr>
          <a:lstStyle/>
          <a:p>
            <a:pPr algn="ctr">
              <a:defRPr/>
            </a:pPr>
            <a:r>
              <a:rPr sz="2400" b="1" dirty="0">
                <a:solidFill>
                  <a:schemeClr val="bg1"/>
                </a:solidFill>
              </a:rPr>
              <a:t>“AxCv;5bmEseTfid3)fGsmWe#4^,sdgfMwir3:dkJeTsY8R\s@!q3%”</a:t>
            </a:r>
            <a:endParaRPr sz="2800" dirty="0">
              <a:solidFill>
                <a:schemeClr val="bg1"/>
              </a:solidFill>
            </a:endParaRPr>
          </a:p>
        </p:txBody>
      </p:sp>
      <p:sp>
        <p:nvSpPr>
          <p:cNvPr id="181255" name="Shape 181255"/>
          <p:cNvSpPr>
            <a:spLocks noGrp="1" noChangeArrowheads="1"/>
          </p:cNvSpPr>
          <p:nvPr/>
        </p:nvSpPr>
        <p:spPr bwMode="auto">
          <a:xfrm>
            <a:off x="2964075" y="1863419"/>
            <a:ext cx="2088119" cy="1570540"/>
          </a:xfrm>
          <a:prstGeom prst="rect">
            <a:avLst/>
          </a:prstGeom>
          <a:gradFill>
            <a:gsLst>
              <a:gs pos="0">
                <a:srgbClr val="5949F7"/>
              </a:gs>
              <a:gs pos="100000">
                <a:srgbClr val="463AC4"/>
              </a:gs>
            </a:gsLst>
            <a:lin ang="5400000" scaled="1"/>
          </a:gradFill>
          <a:ln w="12700">
            <a:solidFill>
              <a:srgbClr val="5949F7"/>
            </a:solidFill>
            <a:round/>
            <a:headEnd/>
            <a:tailEnd/>
          </a:ln>
        </p:spPr>
        <p:txBody>
          <a:bodyPr wrap="square" lIns="92310" tIns="46156" rIns="92309" bIns="46155">
            <a:spAutoFit/>
          </a:bodyPr>
          <a:lstStyle/>
          <a:p>
            <a:pPr algn="ctr">
              <a:defRPr/>
            </a:pPr>
            <a:r>
              <a:rPr sz="2400" b="1" dirty="0">
                <a:solidFill>
                  <a:schemeClr val="bg1"/>
                </a:solidFill>
              </a:rPr>
              <a:t>“The quick brown fox jumps over the lazy dog”</a:t>
            </a:r>
            <a:endParaRPr sz="2800" dirty="0">
              <a:solidFill>
                <a:schemeClr val="bg1"/>
              </a:solidFill>
            </a:endParaRPr>
          </a:p>
        </p:txBody>
      </p:sp>
      <p:sp>
        <p:nvSpPr>
          <p:cNvPr id="181256" name="Shape 181256"/>
          <p:cNvSpPr>
            <a:spLocks noGrp="1" noChangeArrowheads="1"/>
          </p:cNvSpPr>
          <p:nvPr/>
        </p:nvSpPr>
        <p:spPr bwMode="auto">
          <a:xfrm>
            <a:off x="6388859" y="3038459"/>
            <a:ext cx="716198" cy="791001"/>
          </a:xfrm>
          <a:custGeom>
            <a:avLst/>
            <a:gdLst>
              <a:gd name="gd0" fmla="val 65536"/>
              <a:gd name="gd1" fmla="val 89"/>
              <a:gd name="gd2" fmla="val 191"/>
              <a:gd name="gd3" fmla="val 177"/>
              <a:gd name="gd4" fmla="val 191"/>
              <a:gd name="gd5" fmla="val 177"/>
              <a:gd name="gd6" fmla="val 315"/>
              <a:gd name="gd7" fmla="val 1763"/>
              <a:gd name="gd8" fmla="val 333"/>
              <a:gd name="gd9" fmla="val 174"/>
              <a:gd name="gd10" fmla="val 347"/>
              <a:gd name="gd11" fmla="val 169"/>
              <a:gd name="gd12" fmla="val 361"/>
              <a:gd name="gd13" fmla="val 163"/>
              <a:gd name="gd14" fmla="val 376"/>
              <a:gd name="gd15" fmla="val 154"/>
              <a:gd name="gd16" fmla="val 390"/>
              <a:gd name="gd17" fmla="val 144"/>
              <a:gd name="gd18" fmla="val 404"/>
              <a:gd name="gd19" fmla="val 132"/>
              <a:gd name="gd20" fmla="val 416"/>
              <a:gd name="gd21" fmla="val 122"/>
              <a:gd name="gd22" fmla="val 426"/>
              <a:gd name="gd23" fmla="val 110"/>
              <a:gd name="gd24" fmla="val 435"/>
              <a:gd name="gd25" fmla="val 98"/>
              <a:gd name="gd26" fmla="val 442"/>
              <a:gd name="gd27" fmla="val 85"/>
              <a:gd name="gd28" fmla="val 450"/>
              <a:gd name="gd29" fmla="val 72"/>
              <a:gd name="gd30" fmla="val 457"/>
              <a:gd name="gd31" fmla="val 59"/>
              <a:gd name="gd32" fmla="val 464"/>
              <a:gd name="gd33" fmla="val 45"/>
              <a:gd name="gd34" fmla="val 470"/>
              <a:gd name="gd35" fmla="val 31"/>
              <a:gd name="gd36" fmla="val 476"/>
              <a:gd name="gd37" fmla="val 18"/>
              <a:gd name="gd38" fmla="val 480"/>
              <a:gd name="gd39" fmla="val 0"/>
              <a:gd name="gd40" fmla="val 484"/>
              <a:gd name="gd41" fmla="val 15"/>
              <a:gd name="gd42" fmla="val 490"/>
              <a:gd name="gd43" fmla="val 29"/>
              <a:gd name="gd44" fmla="val 494"/>
              <a:gd name="gd45" fmla="val 46"/>
              <a:gd name="gd46" fmla="val 496"/>
              <a:gd name="gd47" fmla="val 63"/>
              <a:gd name="gd48" fmla="val 496"/>
              <a:gd name="gd49" fmla="val 79"/>
              <a:gd name="gd50" fmla="val 496"/>
              <a:gd name="gd51" fmla="val 99"/>
              <a:gd name="gd52" fmla="val 496"/>
              <a:gd name="gd53" fmla="val 122"/>
              <a:gd name="gd54" fmla="val 495"/>
              <a:gd name="gd55" fmla="val 142"/>
              <a:gd name="gd56" fmla="val 494"/>
              <a:gd name="gd57" fmla="val 162"/>
              <a:gd name="gd58" fmla="val 490"/>
              <a:gd name="gd59" fmla="val 183"/>
              <a:gd name="gd60" fmla="val 484"/>
              <a:gd name="gd61" fmla="val 203"/>
              <a:gd name="gd62" fmla="val 478"/>
              <a:gd name="gd63" fmla="val 222"/>
              <a:gd name="gd64" fmla="val 470"/>
              <a:gd name="gd65" fmla="val 244"/>
              <a:gd name="gd66" fmla="val 460"/>
              <a:gd name="gd67" fmla="val 260"/>
              <a:gd name="gd68" fmla="val 450"/>
              <a:gd name="gd69" fmla="val 281"/>
              <a:gd name="gd70" fmla="val 438"/>
              <a:gd name="gd71" fmla="val 300"/>
              <a:gd name="gd72" fmla="val 421"/>
              <a:gd name="gd73" fmla="val 316"/>
              <a:gd name="gd74" fmla="val 408"/>
              <a:gd name="gd75" fmla="val 332"/>
              <a:gd name="gd76" fmla="val 391"/>
              <a:gd name="gd77" fmla="val 344"/>
              <a:gd name="gd78" fmla="val 373"/>
              <a:gd name="gd79" fmla="val 353"/>
              <a:gd name="gd80" fmla="val 356"/>
              <a:gd name="gd81" fmla="val 359"/>
              <a:gd name="gd82" fmla="val 331"/>
              <a:gd name="gd83" fmla="val 361"/>
              <a:gd name="gd84" fmla="val 311"/>
              <a:gd name="gd85" fmla="val 361"/>
              <a:gd name="gd86" fmla="val 291"/>
              <a:gd name="gd87" fmla="val 361"/>
              <a:gd name="gd88" fmla="val 191"/>
              <a:gd name="gd89" fmla="val 449"/>
              <a:gd name="gd90" fmla="val 191"/>
              <a:gd name="gd91" fmla="val 271"/>
              <a:gd name="gd92" fmla="val 0"/>
              <a:gd name="gd93" fmla="val 89"/>
              <a:gd name="gd94" fmla="val 191"/>
              <a:gd name="gd95" fmla="*/ w 0 450"/>
              <a:gd name="gd96" fmla="*/ h 0 497"/>
              <a:gd name="gd97" fmla="*/ w 21600 450"/>
              <a:gd name="gd98" fmla="*/ h 21600 497"/>
            </a:gdLst>
            <a:ahLst/>
            <a:cxnLst/>
            <a:rect l="gd95" t="gd96" r="gd97" b="gd98"/>
            <a:pathLst>
              <a:path w="450" h="49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450" h="497" extrusionOk="0"/>
            </a:pathLst>
          </a:custGeom>
          <a:gradFill>
            <a:gsLst>
              <a:gs pos="0">
                <a:schemeClr val="dk2"/>
              </a:gs>
              <a:gs pos="100000">
                <a:srgbClr val="CA7900"/>
              </a:gs>
            </a:gsLst>
            <a:lin ang="5400000" scaled="1"/>
          </a:gradFill>
          <a:ln w="12700">
            <a:solidFill>
              <a:srgbClr val="000000"/>
            </a:solidFill>
            <a:round/>
            <a:headEnd/>
            <a:tailEnd/>
          </a:ln>
        </p:spPr>
        <p:txBody>
          <a:bodyPr lIns="91673" tIns="45836" rIns="91672" bIns="45837"/>
          <a:lstStyle/>
          <a:p>
            <a:pPr>
              <a:defRPr/>
            </a:pPr>
            <a:endParaRPr sz="1805"/>
          </a:p>
        </p:txBody>
      </p:sp>
      <p:sp>
        <p:nvSpPr>
          <p:cNvPr id="181257" name="Shape 181257"/>
          <p:cNvSpPr>
            <a:spLocks noGrp="1" noChangeArrowheads="1"/>
          </p:cNvSpPr>
          <p:nvPr/>
        </p:nvSpPr>
        <p:spPr bwMode="auto">
          <a:xfrm>
            <a:off x="7641413" y="3122811"/>
            <a:ext cx="977213" cy="806917"/>
          </a:xfrm>
          <a:custGeom>
            <a:avLst/>
            <a:gdLst>
              <a:gd name="gd0" fmla="val 65536"/>
              <a:gd name="gd1" fmla="val 414"/>
              <a:gd name="gd2" fmla="val 93"/>
              <a:gd name="gd3" fmla="val 414"/>
              <a:gd name="gd4" fmla="val 195"/>
              <a:gd name="gd5" fmla="val 154"/>
              <a:gd name="gd6" fmla="val 195"/>
              <a:gd name="gd7" fmla="val 139"/>
              <a:gd name="gd8" fmla="val 194"/>
              <a:gd name="gd9" fmla="val 127"/>
              <a:gd name="gd10" fmla="val 192"/>
              <a:gd name="gd11" fmla="val 114"/>
              <a:gd name="gd12" fmla="val 186"/>
              <a:gd name="gd13" fmla="val 102"/>
              <a:gd name="gd14" fmla="val 180"/>
              <a:gd name="gd15" fmla="val 90"/>
              <a:gd name="gd16" fmla="val 170"/>
              <a:gd name="gd17" fmla="val 79"/>
              <a:gd name="gd18" fmla="val 159"/>
              <a:gd name="gd19" fmla="val 68"/>
              <a:gd name="gd20" fmla="val 147"/>
              <a:gd name="gd21" fmla="val 60"/>
              <a:gd name="gd22" fmla="val 135"/>
              <a:gd name="gd23" fmla="val 51"/>
              <a:gd name="gd24" fmla="val 122"/>
              <a:gd name="gd25" fmla="val 46"/>
              <a:gd name="gd26" fmla="val 108"/>
              <a:gd name="gd27" fmla="val 39"/>
              <a:gd name="gd28" fmla="val 94"/>
              <a:gd name="gd29" fmla="val 32"/>
              <a:gd name="gd30" fmla="val 80"/>
              <a:gd name="gd31" fmla="val 27"/>
              <a:gd name="gd32" fmla="val 65"/>
              <a:gd name="gd33" fmla="val 21"/>
              <a:gd name="gd34" fmla="val 50"/>
              <a:gd name="gd35" fmla="val 17"/>
              <a:gd name="gd36" fmla="val 35"/>
              <a:gd name="gd37" fmla="val 13"/>
              <a:gd name="gd38" fmla="val 20"/>
              <a:gd name="gd39" fmla="val 10"/>
              <a:gd name="gd40" fmla="val 0"/>
              <a:gd name="gd41" fmla="val 4"/>
              <a:gd name="gd42" fmla="val 17"/>
              <a:gd name="gd43" fmla="val 1"/>
              <a:gd name="gd44" fmla="val 33"/>
              <a:gd name="gd45" fmla="val 0"/>
              <a:gd name="gd46" fmla="val 51"/>
              <a:gd name="gd47" fmla="val 0"/>
              <a:gd name="gd48" fmla="val 70"/>
              <a:gd name="gd49" fmla="val 0"/>
              <a:gd name="gd50" fmla="val 88"/>
              <a:gd name="gd51" fmla="val 0"/>
              <a:gd name="gd52" fmla="val 111"/>
              <a:gd name="gd53" fmla="val 0"/>
              <a:gd name="gd54" fmla="val 135"/>
              <a:gd name="gd55" fmla="val 1"/>
              <a:gd name="gd56" fmla="val 157"/>
              <a:gd name="gd57" fmla="val 4"/>
              <a:gd name="gd58" fmla="val 179"/>
              <a:gd name="gd59" fmla="val 10"/>
              <a:gd name="gd60" fmla="val 202"/>
              <a:gd name="gd61" fmla="val 14"/>
              <a:gd name="gd62" fmla="val 225"/>
              <a:gd name="gd63" fmla="val 21"/>
              <a:gd name="gd64" fmla="val 245"/>
              <a:gd name="gd65" fmla="val 30"/>
              <a:gd name="gd66" fmla="val 269"/>
              <a:gd name="gd67" fmla="val 39"/>
              <a:gd name="gd68" fmla="val 287"/>
              <a:gd name="gd69" fmla="val 50"/>
              <a:gd name="gd70" fmla="val 311"/>
              <a:gd name="gd71" fmla="val 63"/>
              <a:gd name="gd72" fmla="val 332"/>
              <a:gd name="gd73" fmla="val 74"/>
              <a:gd name="gd74" fmla="val 348"/>
              <a:gd name="gd75" fmla="val 90"/>
              <a:gd name="gd76" fmla="val 366"/>
              <a:gd name="gd77" fmla="val 104"/>
              <a:gd name="gd78" fmla="val 379"/>
              <a:gd name="gd79" fmla="val 120"/>
              <a:gd name="gd80" fmla="val 390"/>
              <a:gd name="gd81" fmla="val 140"/>
              <a:gd name="gd82" fmla="val 397"/>
              <a:gd name="gd83" fmla="val 158"/>
              <a:gd name="gd84" fmla="val 398"/>
              <a:gd name="gd85" fmla="val 174"/>
              <a:gd name="gd86" fmla="val 398"/>
              <a:gd name="gd87" fmla="val 414"/>
              <a:gd name="gd88" fmla="val 398"/>
              <a:gd name="gd89" fmla="val 414"/>
              <a:gd name="gd90" fmla="val 506"/>
              <a:gd name="gd91" fmla="val 613"/>
              <a:gd name="gd92" fmla="val 300"/>
              <a:gd name="gd93" fmla="val 414"/>
              <a:gd name="gd94" fmla="val 93"/>
              <a:gd name="gd95" fmla="*/ w 0 614"/>
              <a:gd name="gd96" fmla="*/ h 0 507"/>
              <a:gd name="gd97" fmla="*/ w 21600 614"/>
              <a:gd name="gd98" fmla="*/ h 21600 507"/>
            </a:gdLst>
            <a:ahLst/>
            <a:cxnLst/>
            <a:rect l="gd95" t="gd96" r="gd97" b="gd98"/>
            <a:pathLst>
              <a:path w="614" h="50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614" h="507" extrusionOk="0"/>
            </a:pathLst>
          </a:custGeom>
          <a:gradFill>
            <a:gsLst>
              <a:gs pos="0">
                <a:schemeClr val="dk2"/>
              </a:gs>
              <a:gs pos="100000">
                <a:srgbClr val="CA7900"/>
              </a:gs>
            </a:gsLst>
            <a:lin ang="5400000" scaled="1"/>
          </a:gradFill>
          <a:ln w="12700">
            <a:solidFill>
              <a:srgbClr val="000000"/>
            </a:solidFill>
            <a:round/>
            <a:headEnd/>
            <a:tailEnd/>
          </a:ln>
        </p:spPr>
        <p:txBody>
          <a:bodyPr lIns="91672" tIns="45836" rIns="91673" bIns="45836"/>
          <a:lstStyle/>
          <a:p>
            <a:pPr>
              <a:defRPr/>
            </a:pPr>
            <a:endParaRPr sz="1805"/>
          </a:p>
        </p:txBody>
      </p:sp>
      <p:sp>
        <p:nvSpPr>
          <p:cNvPr id="181258" name="Shape 181258"/>
          <p:cNvSpPr>
            <a:spLocks noGrp="1" noChangeArrowheads="1"/>
          </p:cNvSpPr>
          <p:nvPr/>
        </p:nvSpPr>
        <p:spPr bwMode="auto">
          <a:xfrm>
            <a:off x="8620216" y="3269232"/>
            <a:ext cx="1601101" cy="674818"/>
          </a:xfrm>
          <a:prstGeom prst="rect">
            <a:avLst/>
          </a:prstGeom>
          <a:gradFill>
            <a:gsLst>
              <a:gs pos="0">
                <a:schemeClr val="accent2"/>
              </a:gs>
              <a:gs pos="100000">
                <a:srgbClr val="E48800"/>
              </a:gs>
            </a:gsLst>
            <a:lin ang="5400000" scaled="1"/>
          </a:gradFill>
          <a:ln w="12700">
            <a:solidFill>
              <a:schemeClr val="accent2"/>
            </a:solidFill>
            <a:round/>
            <a:headEnd/>
            <a:tailEnd/>
          </a:ln>
        </p:spPr>
        <p:txBody>
          <a:bodyPr lIns="92310" tIns="46156" rIns="92309" bIns="46155" anchor="ctr" anchorCtr="0"/>
          <a:lstStyle/>
          <a:p>
            <a:pPr lvl="0" algn="ctr">
              <a:defRPr/>
            </a:pPr>
            <a:r>
              <a:rPr sz="2005" b="1" dirty="0"/>
              <a:t>Decryption</a:t>
            </a:r>
            <a:endParaRPr sz="1805" dirty="0"/>
          </a:p>
        </p:txBody>
      </p:sp>
      <p:sp>
        <p:nvSpPr>
          <p:cNvPr id="181259" name="Shape 181259"/>
          <p:cNvSpPr>
            <a:spLocks noGrp="1" noChangeArrowheads="1"/>
          </p:cNvSpPr>
          <p:nvPr/>
        </p:nvSpPr>
        <p:spPr bwMode="auto">
          <a:xfrm>
            <a:off x="10082851" y="2962065"/>
            <a:ext cx="719382" cy="791001"/>
          </a:xfrm>
          <a:custGeom>
            <a:avLst/>
            <a:gdLst>
              <a:gd name="gd0" fmla="val 65536"/>
              <a:gd name="gd1" fmla="val 90"/>
              <a:gd name="gd2" fmla="val 191"/>
              <a:gd name="gd3" fmla="val 178"/>
              <a:gd name="gd4" fmla="val 191"/>
              <a:gd name="gd5" fmla="val 178"/>
              <a:gd name="gd6" fmla="val 315"/>
              <a:gd name="gd7" fmla="val 177"/>
              <a:gd name="gd8" fmla="val 333"/>
              <a:gd name="gd9" fmla="val 175"/>
              <a:gd name="gd10" fmla="val 347"/>
              <a:gd name="gd11" fmla="val 170"/>
              <a:gd name="gd12" fmla="val 361"/>
              <a:gd name="gd13" fmla="val 164"/>
              <a:gd name="gd14" fmla="val 376"/>
              <a:gd name="gd15" fmla="val 154"/>
              <a:gd name="gd16" fmla="val 390"/>
              <a:gd name="gd17" fmla="val 145"/>
              <a:gd name="gd18" fmla="val 404"/>
              <a:gd name="gd19" fmla="val 133"/>
              <a:gd name="gd20" fmla="val 416"/>
              <a:gd name="gd21" fmla="val 122"/>
              <a:gd name="gd22" fmla="val 426"/>
              <a:gd name="gd23" fmla="val 111"/>
              <a:gd name="gd24" fmla="val 435"/>
              <a:gd name="gd25" fmla="val 99"/>
              <a:gd name="gd26" fmla="val 442"/>
              <a:gd name="gd27" fmla="val 86"/>
              <a:gd name="gd28" fmla="val 450"/>
              <a:gd name="gd29" fmla="val 73"/>
              <a:gd name="gd30" fmla="val 457"/>
              <a:gd name="gd31" fmla="val 59"/>
              <a:gd name="gd32" fmla="val 464"/>
              <a:gd name="gd33" fmla="val 45"/>
              <a:gd name="gd34" fmla="val 470"/>
              <a:gd name="gd35" fmla="val 31"/>
              <a:gd name="gd36" fmla="val 476"/>
              <a:gd name="gd37" fmla="val 18"/>
              <a:gd name="gd38" fmla="val 480"/>
              <a:gd name="gd39" fmla="val 0"/>
              <a:gd name="gd40" fmla="val 484"/>
              <a:gd name="gd41" fmla="val 16"/>
              <a:gd name="gd42" fmla="val 490"/>
              <a:gd name="gd43" fmla="val 30"/>
              <a:gd name="gd44" fmla="val 494"/>
              <a:gd name="gd45" fmla="val 46"/>
              <a:gd name="gd46" fmla="val 496"/>
              <a:gd name="gd47" fmla="val 63"/>
              <a:gd name="gd48" fmla="val 496"/>
              <a:gd name="gd49" fmla="val 80"/>
              <a:gd name="gd50" fmla="val 496"/>
              <a:gd name="gd51" fmla="val 100"/>
              <a:gd name="gd52" fmla="val 496"/>
              <a:gd name="gd53" fmla="val 122"/>
              <a:gd name="gd54" fmla="val 495"/>
              <a:gd name="gd55" fmla="val 143"/>
              <a:gd name="gd56" fmla="val 494"/>
              <a:gd name="gd57" fmla="val 163"/>
              <a:gd name="gd58" fmla="val 490"/>
              <a:gd name="gd59" fmla="val 184"/>
              <a:gd name="gd60" fmla="val 484"/>
              <a:gd name="gd61" fmla="val 204"/>
              <a:gd name="gd62" fmla="val 478"/>
              <a:gd name="gd63" fmla="val 223"/>
              <a:gd name="gd64" fmla="val 470"/>
              <a:gd name="gd65" fmla="val 245"/>
              <a:gd name="gd66" fmla="val 460"/>
              <a:gd name="gd67" fmla="val 261"/>
              <a:gd name="gd68" fmla="val 450"/>
              <a:gd name="gd69" fmla="val 283"/>
              <a:gd name="gd70" fmla="val 438"/>
              <a:gd name="gd71" fmla="val 302"/>
              <a:gd name="gd72" fmla="val 421"/>
              <a:gd name="gd73" fmla="val 317"/>
              <a:gd name="gd74" fmla="val 408"/>
              <a:gd name="gd75" fmla="val 334"/>
              <a:gd name="gd76" fmla="val 391"/>
              <a:gd name="gd77" fmla="val 345"/>
              <a:gd name="gd78" fmla="val 373"/>
              <a:gd name="gd79" fmla="val 355"/>
              <a:gd name="gd80" fmla="val 356"/>
              <a:gd name="gd81" fmla="val 361"/>
              <a:gd name="gd82" fmla="val 331"/>
              <a:gd name="gd83" fmla="val 362"/>
              <a:gd name="gd84" fmla="val 311"/>
              <a:gd name="gd85" fmla="val 362"/>
              <a:gd name="gd86" fmla="val 291"/>
              <a:gd name="gd87" fmla="val 362"/>
              <a:gd name="gd88" fmla="val 191"/>
              <a:gd name="gd89" fmla="val 451"/>
              <a:gd name="gd90" fmla="val 191"/>
              <a:gd name="gd91" fmla="val 272"/>
              <a:gd name="gd92" fmla="val 0"/>
              <a:gd name="gd93" fmla="val 90"/>
              <a:gd name="gd94" fmla="val 191"/>
              <a:gd name="gd95" fmla="*/ w 0 452"/>
              <a:gd name="gd96" fmla="*/ h 0 497"/>
              <a:gd name="gd97" fmla="*/ w 21600 452"/>
              <a:gd name="gd98" fmla="*/ h 21600 497"/>
            </a:gdLst>
            <a:ahLst/>
            <a:cxnLst/>
            <a:rect l="gd95" t="gd96" r="gd97" b="gd98"/>
            <a:pathLst>
              <a:path w="452" h="49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452" h="497" extrusionOk="0"/>
            </a:pathLst>
          </a:custGeom>
          <a:gradFill>
            <a:gsLst>
              <a:gs pos="0">
                <a:schemeClr val="dk2"/>
              </a:gs>
              <a:gs pos="100000">
                <a:srgbClr val="CA7900"/>
              </a:gs>
            </a:gsLst>
            <a:lin ang="5400000" scaled="1"/>
          </a:gradFill>
          <a:ln w="12700">
            <a:solidFill>
              <a:srgbClr val="000000"/>
            </a:solidFill>
            <a:round/>
            <a:headEnd/>
            <a:tailEnd/>
          </a:ln>
        </p:spPr>
        <p:txBody>
          <a:bodyPr lIns="91672" tIns="45836" rIns="91673" bIns="45837"/>
          <a:lstStyle/>
          <a:p>
            <a:pPr>
              <a:defRPr/>
            </a:pPr>
            <a:endParaRPr sz="1805"/>
          </a:p>
        </p:txBody>
      </p:sp>
      <p:sp>
        <p:nvSpPr>
          <p:cNvPr id="181260" name="Shape 181260"/>
          <p:cNvSpPr>
            <a:spLocks noGrp="1" noChangeArrowheads="1"/>
          </p:cNvSpPr>
          <p:nvPr/>
        </p:nvSpPr>
        <p:spPr bwMode="auto">
          <a:xfrm>
            <a:off x="3926728" y="3122811"/>
            <a:ext cx="975621" cy="806917"/>
          </a:xfrm>
          <a:custGeom>
            <a:avLst/>
            <a:gdLst>
              <a:gd name="gd0" fmla="val 65536"/>
              <a:gd name="gd1" fmla="val 414"/>
              <a:gd name="gd2" fmla="val 93"/>
              <a:gd name="gd3" fmla="val 414"/>
              <a:gd name="gd4" fmla="val 195"/>
              <a:gd name="gd5" fmla="val 154"/>
              <a:gd name="gd6" fmla="val 195"/>
              <a:gd name="gd7" fmla="val 138"/>
              <a:gd name="gd8" fmla="val 194"/>
              <a:gd name="gd9" fmla="val 127"/>
              <a:gd name="gd10" fmla="val 192"/>
              <a:gd name="gd11" fmla="val 114"/>
              <a:gd name="gd12" fmla="val 186"/>
              <a:gd name="gd13" fmla="val 102"/>
              <a:gd name="gd14" fmla="val 180"/>
              <a:gd name="gd15" fmla="val 90"/>
              <a:gd name="gd16" fmla="val 170"/>
              <a:gd name="gd17" fmla="val 78"/>
              <a:gd name="gd18" fmla="val 159"/>
              <a:gd name="gd19" fmla="val 68"/>
              <a:gd name="gd20" fmla="val 147"/>
              <a:gd name="gd21" fmla="val 59"/>
              <a:gd name="gd22" fmla="val 135"/>
              <a:gd name="gd23" fmla="val 51"/>
              <a:gd name="gd24" fmla="val 122"/>
              <a:gd name="gd25" fmla="val 46"/>
              <a:gd name="gd26" fmla="val 108"/>
              <a:gd name="gd27" fmla="val 39"/>
              <a:gd name="gd28" fmla="val 94"/>
              <a:gd name="gd29" fmla="val 32"/>
              <a:gd name="gd30" fmla="val 80"/>
              <a:gd name="gd31" fmla="val 27"/>
              <a:gd name="gd32" fmla="val 65"/>
              <a:gd name="gd33" fmla="val 21"/>
              <a:gd name="gd34" fmla="val 50"/>
              <a:gd name="gd35" fmla="val 17"/>
              <a:gd name="gd36" fmla="val 35"/>
              <a:gd name="gd37" fmla="val 13"/>
              <a:gd name="gd38" fmla="val 20"/>
              <a:gd name="gd39" fmla="val 9"/>
              <a:gd name="gd40" fmla="val 0"/>
              <a:gd name="gd41" fmla="val 4"/>
              <a:gd name="gd42" fmla="val 17"/>
              <a:gd name="gd43" fmla="val 1"/>
              <a:gd name="gd44" fmla="val 33"/>
              <a:gd name="gd45" fmla="val 0"/>
              <a:gd name="gd46" fmla="val 51"/>
              <a:gd name="gd47" fmla="val 0"/>
              <a:gd name="gd48" fmla="val 70"/>
              <a:gd name="gd49" fmla="val 0"/>
              <a:gd name="gd50" fmla="val 88"/>
              <a:gd name="gd51" fmla="val 0"/>
              <a:gd name="gd52" fmla="val 111"/>
              <a:gd name="gd53" fmla="val 0"/>
              <a:gd name="gd54" fmla="val 135"/>
              <a:gd name="gd55" fmla="val 1"/>
              <a:gd name="gd56" fmla="val 157"/>
              <a:gd name="gd57" fmla="val 4"/>
              <a:gd name="gd58" fmla="val 179"/>
              <a:gd name="gd59" fmla="val 9"/>
              <a:gd name="gd60" fmla="val 202"/>
              <a:gd name="gd61" fmla="val 14"/>
              <a:gd name="gd62" fmla="val 225"/>
              <a:gd name="gd63" fmla="val 21"/>
              <a:gd name="gd64" fmla="val 245"/>
              <a:gd name="gd65" fmla="val 30"/>
              <a:gd name="gd66" fmla="val 269"/>
              <a:gd name="gd67" fmla="val 39"/>
              <a:gd name="gd68" fmla="val 287"/>
              <a:gd name="gd69" fmla="val 49"/>
              <a:gd name="gd70" fmla="val 311"/>
              <a:gd name="gd71" fmla="val 63"/>
              <a:gd name="gd72" fmla="val 332"/>
              <a:gd name="gd73" fmla="val 74"/>
              <a:gd name="gd74" fmla="val 348"/>
              <a:gd name="gd75" fmla="val 89"/>
              <a:gd name="gd76" fmla="val 366"/>
              <a:gd name="gd77" fmla="val 104"/>
              <a:gd name="gd78" fmla="val 379"/>
              <a:gd name="gd79" fmla="val 119"/>
              <a:gd name="gd80" fmla="val 390"/>
              <a:gd name="gd81" fmla="val 140"/>
              <a:gd name="gd82" fmla="val 397"/>
              <a:gd name="gd83" fmla="val 157"/>
              <a:gd name="gd84" fmla="val 398"/>
              <a:gd name="gd85" fmla="val 174"/>
              <a:gd name="gd86" fmla="val 398"/>
              <a:gd name="gd87" fmla="val 414"/>
              <a:gd name="gd88" fmla="val 398"/>
              <a:gd name="gd89" fmla="val 414"/>
              <a:gd name="gd90" fmla="val 506"/>
              <a:gd name="gd91" fmla="val 612"/>
              <a:gd name="gd92" fmla="val 300"/>
              <a:gd name="gd93" fmla="val 414"/>
              <a:gd name="gd94" fmla="val 93"/>
              <a:gd name="gd95" fmla="*/ w 0 613"/>
              <a:gd name="gd96" fmla="*/ h 0 507"/>
              <a:gd name="gd97" fmla="*/ w 21600 613"/>
              <a:gd name="gd98" fmla="*/ h 21600 507"/>
            </a:gdLst>
            <a:ahLst/>
            <a:cxnLst/>
            <a:rect l="gd95" t="gd96" r="gd97" b="gd98"/>
            <a:pathLst>
              <a:path w="613" h="50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613" h="507" extrusionOk="0"/>
            </a:pathLst>
          </a:custGeom>
          <a:gradFill>
            <a:gsLst>
              <a:gs pos="0">
                <a:schemeClr val="dk2"/>
              </a:gs>
              <a:gs pos="100000">
                <a:srgbClr val="CA7900"/>
              </a:gs>
            </a:gsLst>
            <a:lin ang="5400000" scaled="1"/>
          </a:gradFill>
          <a:ln w="12700">
            <a:solidFill>
              <a:srgbClr val="000000"/>
            </a:solidFill>
            <a:round/>
            <a:headEnd/>
            <a:tailEnd/>
          </a:ln>
        </p:spPr>
        <p:txBody>
          <a:bodyPr lIns="91673" tIns="45836" rIns="91672" bIns="45836"/>
          <a:lstStyle/>
          <a:p>
            <a:pPr>
              <a:defRPr/>
            </a:pPr>
            <a:endParaRPr sz="1805"/>
          </a:p>
        </p:txBody>
      </p:sp>
      <p:sp>
        <p:nvSpPr>
          <p:cNvPr id="181261" name="Shape 181261"/>
          <p:cNvSpPr>
            <a:spLocks noGrp="1" noChangeArrowheads="1"/>
          </p:cNvSpPr>
          <p:nvPr/>
        </p:nvSpPr>
        <p:spPr bwMode="auto">
          <a:xfrm>
            <a:off x="2371223" y="1209964"/>
            <a:ext cx="3273824" cy="5241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2309" tIns="46155" rIns="92309" bIns="46156">
            <a:spAutoFit/>
          </a:bodyPr>
          <a:lstStyle/>
          <a:p>
            <a:pPr>
              <a:defRPr/>
            </a:pPr>
            <a:r>
              <a:rPr sz="2800" b="1" dirty="0"/>
              <a:t>Plain-text input</a:t>
            </a:r>
            <a:endParaRPr sz="2400" dirty="0"/>
          </a:p>
        </p:txBody>
      </p:sp>
      <p:sp>
        <p:nvSpPr>
          <p:cNvPr id="181262" name="Shape 181262"/>
          <p:cNvSpPr>
            <a:spLocks noGrp="1" noChangeArrowheads="1"/>
          </p:cNvSpPr>
          <p:nvPr/>
        </p:nvSpPr>
        <p:spPr bwMode="auto">
          <a:xfrm>
            <a:off x="8995823" y="1088326"/>
            <a:ext cx="3088145" cy="524100"/>
          </a:xfrm>
          <a:prstGeom prst="rect">
            <a:avLst/>
          </a:prstGeom>
        </p:spPr>
        <p:style>
          <a:lnRef idx="0">
            <a:schemeClr val="accent3"/>
          </a:lnRef>
          <a:fillRef idx="3">
            <a:schemeClr val="accent3"/>
          </a:fillRef>
          <a:effectRef idx="3">
            <a:schemeClr val="accent3"/>
          </a:effectRef>
          <a:fontRef idx="minor">
            <a:schemeClr val="lt1"/>
          </a:fontRef>
        </p:style>
        <p:txBody>
          <a:bodyPr wrap="square" lIns="92310" tIns="46155" rIns="92309" bIns="46156">
            <a:spAutoFit/>
          </a:bodyPr>
          <a:lstStyle/>
          <a:p>
            <a:pPr>
              <a:defRPr/>
            </a:pPr>
            <a:r>
              <a:rPr sz="2800" b="1" dirty="0"/>
              <a:t>Plain-text output</a:t>
            </a:r>
            <a:endParaRPr sz="2400" dirty="0"/>
          </a:p>
        </p:txBody>
      </p:sp>
      <p:sp>
        <p:nvSpPr>
          <p:cNvPr id="181263" name="Shape 181263"/>
          <p:cNvSpPr>
            <a:spLocks noGrp="1" noChangeArrowheads="1"/>
          </p:cNvSpPr>
          <p:nvPr/>
        </p:nvSpPr>
        <p:spPr bwMode="auto">
          <a:xfrm>
            <a:off x="6188597" y="881759"/>
            <a:ext cx="2100849" cy="5241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2309" tIns="46155" rIns="92310" bIns="46156">
            <a:spAutoFit/>
          </a:bodyPr>
          <a:lstStyle/>
          <a:p>
            <a:pPr>
              <a:defRPr/>
            </a:pPr>
            <a:r>
              <a:rPr sz="2800" b="1" dirty="0"/>
              <a:t>Cipher-text</a:t>
            </a:r>
            <a:endParaRPr sz="2400" dirty="0"/>
          </a:p>
        </p:txBody>
      </p:sp>
      <p:sp>
        <p:nvSpPr>
          <p:cNvPr id="181264" name="Shape 181264"/>
          <p:cNvSpPr>
            <a:spLocks noGrp="1" noChangeArrowheads="1"/>
          </p:cNvSpPr>
          <p:nvPr/>
        </p:nvSpPr>
        <p:spPr bwMode="auto">
          <a:xfrm>
            <a:off x="5333661" y="3955193"/>
            <a:ext cx="485422" cy="813283"/>
          </a:xfrm>
          <a:custGeom>
            <a:avLst>
              <a:gd name="adj0" fmla="val 10799"/>
              <a:gd name="adj1" fmla="val 5400"/>
            </a:avLst>
            <a:gdLst>
              <a:gd name="gd0" fmla="val 65536"/>
              <a:gd name="gd1" fmla="val adj0"/>
              <a:gd name="gd2" fmla="val adj1"/>
              <a:gd name="gd3" fmla="+- 21600 0 adj1"/>
              <a:gd name="gd4" fmla="*/ adj0 adj1 10800"/>
              <a:gd name="gd5" fmla="+- adj0 0 gd4"/>
              <a:gd name="gd6" fmla="val 0"/>
              <a:gd name="gd7" fmla="val gd1"/>
              <a:gd name="gd8" fmla="val gd2"/>
              <a:gd name="gd9" fmla="val gd1"/>
              <a:gd name="gd10" fmla="val gd2"/>
              <a:gd name="gd11" fmla="val 21600"/>
              <a:gd name="gd12" fmla="val gd3"/>
              <a:gd name="gd13" fmla="val 21600"/>
              <a:gd name="gd14" fmla="val gd3"/>
              <a:gd name="gd15" fmla="val gd1"/>
              <a:gd name="gd16" fmla="val 21600"/>
              <a:gd name="gd17" fmla="val gd1"/>
              <a:gd name="gd18" fmla="val 10800"/>
              <a:gd name="gd19" fmla="val 0"/>
              <a:gd name="gd20" fmla="*/ w gd2 21600"/>
              <a:gd name="gd21" fmla="*/ h gd5 21600"/>
              <a:gd name="gd22" fmla="*/ w gd3 21600"/>
              <a:gd name="gd23" fmla="*/ h 21600 21600"/>
              <a:gd name="gd24" fmla="*/ w adj1 21600"/>
              <a:gd name="gd25" fmla="*/ h adj0 21600"/>
            </a:gdLst>
            <a:ahLst>
              <a:ahXY gdRefX="adj1" maxX="10800" gdRefY="adj0" maxY="21600">
                <a:pos x="gd24" y="gd25"/>
              </a:ahXY>
            </a:ahLst>
            <a:cxnLst/>
            <a:rect l="gd20" t="gd21" r="gd22" b="gd23"/>
            <a:pathLst>
              <a:path w="21600" h="21600" extrusionOk="0">
                <a:moveTo>
                  <a:pt x="gd6" y="gd7"/>
                </a:moveTo>
                <a:lnTo>
                  <a:pt x="gd8" y="gd9"/>
                </a:lnTo>
                <a:lnTo>
                  <a:pt x="gd10" y="gd11"/>
                </a:lnTo>
                <a:lnTo>
                  <a:pt x="gd12" y="gd13"/>
                </a:lnTo>
                <a:lnTo>
                  <a:pt x="gd14" y="gd15"/>
                </a:lnTo>
                <a:lnTo>
                  <a:pt x="gd16" y="gd17"/>
                </a:lnTo>
                <a:lnTo>
                  <a:pt x="gd18" y="gd19"/>
                </a:lnTo>
                <a:close/>
              </a:path>
              <a:path w="21600" h="21600" extrusionOk="0"/>
            </a:pathLst>
          </a:custGeom>
          <a:gradFill>
            <a:gsLst>
              <a:gs pos="0">
                <a:schemeClr val="dk2"/>
              </a:gs>
              <a:gs pos="100000">
                <a:srgbClr val="CA7900"/>
              </a:gs>
            </a:gsLst>
            <a:lin ang="5400000" scaled="1"/>
          </a:gradFill>
          <a:ln w="12700">
            <a:solidFill>
              <a:schemeClr val="dk1"/>
            </a:solidFill>
            <a:round/>
            <a:headEnd/>
            <a:tailEnd/>
          </a:ln>
        </p:spPr>
        <p:txBody>
          <a:bodyPr lIns="91673" tIns="45836" rIns="91672" bIns="45837" anchor="ctr" anchorCtr="0"/>
          <a:lstStyle/>
          <a:p>
            <a:pPr>
              <a:defRPr/>
            </a:pPr>
            <a:endParaRPr sz="1805"/>
          </a:p>
        </p:txBody>
      </p:sp>
      <p:sp>
        <p:nvSpPr>
          <p:cNvPr id="181265" name="Shape 181265"/>
          <p:cNvSpPr>
            <a:spLocks noGrp="1" noChangeArrowheads="1"/>
          </p:cNvSpPr>
          <p:nvPr/>
        </p:nvSpPr>
        <p:spPr bwMode="auto">
          <a:xfrm>
            <a:off x="9091316" y="3955193"/>
            <a:ext cx="485422" cy="813283"/>
          </a:xfrm>
          <a:custGeom>
            <a:avLst>
              <a:gd name="adj0" fmla="val 10799"/>
              <a:gd name="adj1" fmla="val 5400"/>
            </a:avLst>
            <a:gdLst>
              <a:gd name="gd0" fmla="val 65536"/>
              <a:gd name="gd1" fmla="val adj0"/>
              <a:gd name="gd2" fmla="val adj1"/>
              <a:gd name="gd3" fmla="+- 21600 0 adj1"/>
              <a:gd name="gd4" fmla="*/ adj0 adj1 10800"/>
              <a:gd name="gd5" fmla="+- adj0 0 gd4"/>
              <a:gd name="gd6" fmla="val 0"/>
              <a:gd name="gd7" fmla="val gd1"/>
              <a:gd name="gd8" fmla="val gd2"/>
              <a:gd name="gd9" fmla="val gd1"/>
              <a:gd name="gd10" fmla="val gd2"/>
              <a:gd name="gd11" fmla="val 21600"/>
              <a:gd name="gd12" fmla="val gd3"/>
              <a:gd name="gd13" fmla="val 21600"/>
              <a:gd name="gd14" fmla="val gd3"/>
              <a:gd name="gd15" fmla="val gd1"/>
              <a:gd name="gd16" fmla="val 21600"/>
              <a:gd name="gd17" fmla="val gd1"/>
              <a:gd name="gd18" fmla="val 10800"/>
              <a:gd name="gd19" fmla="val 0"/>
              <a:gd name="gd20" fmla="*/ w gd2 21600"/>
              <a:gd name="gd21" fmla="*/ h gd5 21600"/>
              <a:gd name="gd22" fmla="*/ w gd3 21600"/>
              <a:gd name="gd23" fmla="*/ h 21600 21600"/>
              <a:gd name="gd24" fmla="*/ w adj1 21600"/>
              <a:gd name="gd25" fmla="*/ h adj0 21600"/>
            </a:gdLst>
            <a:ahLst>
              <a:ahXY gdRefX="adj1" maxX="10800" gdRefY="adj0" maxY="21600">
                <a:pos x="gd24" y="gd25"/>
              </a:ahXY>
            </a:ahLst>
            <a:cxnLst/>
            <a:rect l="gd20" t="gd21" r="gd22" b="gd23"/>
            <a:pathLst>
              <a:path w="21600" h="21600" extrusionOk="0">
                <a:moveTo>
                  <a:pt x="gd6" y="gd7"/>
                </a:moveTo>
                <a:lnTo>
                  <a:pt x="gd8" y="gd9"/>
                </a:lnTo>
                <a:lnTo>
                  <a:pt x="gd10" y="gd11"/>
                </a:lnTo>
                <a:lnTo>
                  <a:pt x="gd12" y="gd13"/>
                </a:lnTo>
                <a:lnTo>
                  <a:pt x="gd14" y="gd15"/>
                </a:lnTo>
                <a:lnTo>
                  <a:pt x="gd16" y="gd17"/>
                </a:lnTo>
                <a:lnTo>
                  <a:pt x="gd18" y="gd19"/>
                </a:lnTo>
                <a:close/>
              </a:path>
              <a:path w="21600" h="21600" extrusionOk="0"/>
            </a:pathLst>
          </a:custGeom>
          <a:gradFill>
            <a:gsLst>
              <a:gs pos="0">
                <a:schemeClr val="dk2"/>
              </a:gs>
              <a:gs pos="100000">
                <a:srgbClr val="CA7900"/>
              </a:gs>
            </a:gsLst>
            <a:lin ang="5400000" scaled="1"/>
          </a:gradFill>
          <a:ln w="12700">
            <a:solidFill>
              <a:schemeClr val="dk1"/>
            </a:solidFill>
            <a:round/>
            <a:headEnd/>
            <a:tailEnd/>
          </a:ln>
        </p:spPr>
        <p:txBody>
          <a:bodyPr lIns="91672" tIns="45836" rIns="91673" bIns="45837" anchor="ctr" anchorCtr="0"/>
          <a:lstStyle/>
          <a:p>
            <a:pPr>
              <a:defRPr/>
            </a:pPr>
            <a:endParaRPr sz="1805"/>
          </a:p>
        </p:txBody>
      </p:sp>
      <p:sp>
        <p:nvSpPr>
          <p:cNvPr id="181266" name="Shape 181266"/>
          <p:cNvSpPr>
            <a:spLocks noGrp="1" noChangeArrowheads="1"/>
          </p:cNvSpPr>
          <p:nvPr/>
        </p:nvSpPr>
        <p:spPr bwMode="auto">
          <a:xfrm>
            <a:off x="6161268" y="5293689"/>
            <a:ext cx="2610145" cy="897466"/>
          </a:xfrm>
          <a:prstGeom prst="rect">
            <a:avLst/>
          </a:prstGeom>
          <a:noFill/>
        </p:spPr>
        <p:txBody>
          <a:bodyPr lIns="92309" tIns="46155" rIns="92309" bIns="46156">
            <a:spAutoFit/>
          </a:bodyPr>
          <a:lstStyle/>
          <a:p>
            <a:pPr algn="ctr">
              <a:defRPr/>
            </a:pPr>
            <a:r>
              <a:rPr sz="2807" b="1" dirty="0"/>
              <a:t>Same ke</a:t>
            </a:r>
            <a:r>
              <a:rPr lang="en-US" sz="2807" b="1" dirty="0"/>
              <a:t>y</a:t>
            </a:r>
            <a:r>
              <a:rPr sz="2807" b="1" dirty="0"/>
              <a:t/>
            </a:r>
            <a:br>
              <a:rPr sz="2807" b="1" dirty="0"/>
            </a:br>
            <a:r>
              <a:rPr sz="2406" b="1" dirty="0"/>
              <a:t>(shared secret)</a:t>
            </a:r>
            <a:endParaRPr sz="1805" dirty="0"/>
          </a:p>
        </p:txBody>
      </p:sp>
      <p:sp>
        <p:nvSpPr>
          <p:cNvPr id="181267" name="Shape 181267"/>
          <p:cNvSpPr>
            <a:spLocks noGrp="1" noChangeArrowheads="1"/>
          </p:cNvSpPr>
          <p:nvPr/>
        </p:nvSpPr>
        <p:spPr bwMode="auto">
          <a:xfrm flipH="1">
            <a:off x="5772929" y="5554703"/>
            <a:ext cx="716199" cy="412212"/>
          </a:xfrm>
          <a:prstGeom prst="line">
            <a:avLst/>
          </a:prstGeom>
          <a:noFill/>
          <a:ln w="50800">
            <a:solidFill>
              <a:schemeClr val="dk2"/>
            </a:solidFill>
            <a:round/>
            <a:headEnd/>
            <a:tailEnd/>
          </a:ln>
        </p:spPr>
        <p:txBody>
          <a:bodyPr lIns="91673" tIns="45837" rIns="91672" bIns="45836" anchor="ctr" anchorCtr="0"/>
          <a:lstStyle/>
          <a:p>
            <a:pPr>
              <a:defRPr/>
            </a:pPr>
            <a:endParaRPr sz="1805"/>
          </a:p>
        </p:txBody>
      </p:sp>
      <p:sp>
        <p:nvSpPr>
          <p:cNvPr id="181268" name="Shape 181268"/>
          <p:cNvSpPr>
            <a:spLocks noGrp="1" noChangeArrowheads="1"/>
          </p:cNvSpPr>
          <p:nvPr/>
        </p:nvSpPr>
        <p:spPr bwMode="auto">
          <a:xfrm>
            <a:off x="8432413" y="5554703"/>
            <a:ext cx="714607" cy="412212"/>
          </a:xfrm>
          <a:prstGeom prst="line">
            <a:avLst/>
          </a:prstGeom>
          <a:noFill/>
          <a:ln w="50800">
            <a:solidFill>
              <a:schemeClr val="dk2"/>
            </a:solidFill>
            <a:round/>
            <a:headEnd/>
            <a:tailEnd/>
          </a:ln>
        </p:spPr>
        <p:txBody>
          <a:bodyPr lIns="91672" tIns="45837" rIns="91673" bIns="45836" anchor="ctr" anchorCtr="0"/>
          <a:lstStyle/>
          <a:p>
            <a:pPr>
              <a:defRPr/>
            </a:pPr>
            <a:endParaRPr sz="1805"/>
          </a:p>
        </p:txBody>
      </p:sp>
      <p:pic>
        <p:nvPicPr>
          <p:cNvPr id="1062" name="Image 1062"/>
          <p:cNvPicPr/>
          <p:nvPr/>
        </p:nvPicPr>
        <p:blipFill>
          <a:blip r:embed="rId3"/>
          <a:stretch/>
        </p:blipFill>
        <p:spPr bwMode="auto">
          <a:xfrm>
            <a:off x="8933753" y="4746196"/>
            <a:ext cx="813283" cy="1550170"/>
          </a:xfrm>
          <a:prstGeom prst="rect">
            <a:avLst/>
          </a:prstGeom>
          <a:noFill/>
        </p:spPr>
      </p:pic>
      <p:sp>
        <p:nvSpPr>
          <p:cNvPr id="2" name="Slide Number Placeholder 1">
            <a:extLst>
              <a:ext uri="{FF2B5EF4-FFF2-40B4-BE49-F238E27FC236}">
                <a16:creationId xmlns:a16="http://schemas.microsoft.com/office/drawing/2014/main" xmlns="" id="{116EB1C3-80EF-954D-B797-1F7DFE8B2EEA}"/>
              </a:ext>
            </a:extLst>
          </p:cNvPr>
          <p:cNvSpPr>
            <a:spLocks noGrp="1"/>
          </p:cNvSpPr>
          <p:nvPr>
            <p:ph type="sldNum" sz="quarter" idx="12"/>
          </p:nvPr>
        </p:nvSpPr>
        <p:spPr>
          <a:xfrm>
            <a:off x="11909779" y="6006394"/>
            <a:ext cx="1530927" cy="365125"/>
          </a:xfrm>
        </p:spPr>
        <p:txBody>
          <a:bodyPr/>
          <a:lstStyle/>
          <a:p>
            <a:fld id="{A3F2E5FD-DC02-2141-A735-A14E6E825D39}" type="slidenum">
              <a:rPr lang="en-US" smtClean="0"/>
              <a:t>11</a:t>
            </a:fld>
            <a:endParaRPr lang="en-US"/>
          </a:p>
        </p:txBody>
      </p:sp>
      <p:sp>
        <p:nvSpPr>
          <p:cNvPr id="4" name="Title 3">
            <a:extLst>
              <a:ext uri="{FF2B5EF4-FFF2-40B4-BE49-F238E27FC236}">
                <a16:creationId xmlns:a16="http://schemas.microsoft.com/office/drawing/2014/main" xmlns="" id="{0BFE7FE8-7B52-8545-903B-9E3288CFAD03}"/>
              </a:ext>
            </a:extLst>
          </p:cNvPr>
          <p:cNvSpPr>
            <a:spLocks noGrp="1"/>
          </p:cNvSpPr>
          <p:nvPr>
            <p:ph type="title"/>
          </p:nvPr>
        </p:nvSpPr>
        <p:spPr>
          <a:xfrm>
            <a:off x="252919" y="1123837"/>
            <a:ext cx="2917999" cy="4601183"/>
          </a:xfrm>
        </p:spPr>
        <p:txBody>
          <a:bodyPr/>
          <a:lstStyle/>
          <a:p>
            <a:r>
              <a:rPr lang="en-US" dirty="0"/>
              <a:t>BT’s </a:t>
            </a:r>
            <a:r>
              <a:rPr lang="en-US" sz="9600" dirty="0"/>
              <a:t>2</a:t>
            </a:r>
            <a:r>
              <a:rPr lang="en-US" dirty="0"/>
              <a:t>Grand Infrastructures Explained—PKI </a:t>
            </a:r>
          </a:p>
        </p:txBody>
      </p:sp>
    </p:spTree>
    <p:extLst>
      <p:ext uri="{BB962C8B-B14F-4D97-AF65-F5344CB8AC3E}">
        <p14:creationId xmlns:p14="http://schemas.microsoft.com/office/powerpoint/2010/main" val="6123552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395" name="Shape 187395"/>
          <p:cNvSpPr>
            <a:spLocks noGrp="1" noChangeArrowheads="1"/>
          </p:cNvSpPr>
          <p:nvPr/>
        </p:nvSpPr>
        <p:spPr bwMode="auto">
          <a:xfrm>
            <a:off x="4964881" y="2705991"/>
            <a:ext cx="1584991" cy="674818"/>
          </a:xfrm>
          <a:prstGeom prst="rect">
            <a:avLst/>
          </a:prstGeom>
          <a:gradFill>
            <a:gsLst>
              <a:gs pos="0">
                <a:schemeClr val="accent2"/>
              </a:gs>
              <a:gs pos="100000">
                <a:srgbClr val="CB7900"/>
              </a:gs>
            </a:gsLst>
            <a:lin ang="5400000" scaled="1"/>
          </a:gradFill>
          <a:ln w="12700">
            <a:solidFill>
              <a:schemeClr val="dk1"/>
            </a:solidFill>
            <a:round/>
            <a:headEnd/>
            <a:tailEnd/>
          </a:ln>
        </p:spPr>
        <p:txBody>
          <a:bodyPr lIns="92309" tIns="46156" rIns="92309" bIns="46155" anchor="ctr" anchorCtr="0"/>
          <a:lstStyle/>
          <a:p>
            <a:pPr lvl="0" algn="ctr">
              <a:defRPr/>
            </a:pPr>
            <a:r>
              <a:rPr sz="2000" b="1" dirty="0"/>
              <a:t>Encryption</a:t>
            </a:r>
            <a:endParaRPr dirty="0"/>
          </a:p>
        </p:txBody>
      </p:sp>
      <p:sp>
        <p:nvSpPr>
          <p:cNvPr id="187396" name="Shape 187396"/>
          <p:cNvSpPr>
            <a:spLocks noGrp="1" noChangeArrowheads="1"/>
          </p:cNvSpPr>
          <p:nvPr/>
        </p:nvSpPr>
        <p:spPr bwMode="auto">
          <a:xfrm>
            <a:off x="8490490" y="1450114"/>
            <a:ext cx="3208042" cy="708766"/>
          </a:xfrm>
          <a:prstGeom prst="rect">
            <a:avLst/>
          </a:prstGeom>
          <a:gradFill>
            <a:gsLst>
              <a:gs pos="0">
                <a:srgbClr val="5949F7"/>
              </a:gs>
              <a:gs pos="100000">
                <a:srgbClr val="463AC4"/>
              </a:gs>
            </a:gsLst>
            <a:lin ang="5400000" scaled="1"/>
          </a:gradFill>
          <a:ln w="12700">
            <a:solidFill>
              <a:schemeClr val="hlink"/>
            </a:solidFill>
            <a:round/>
            <a:headEnd/>
            <a:tailEnd/>
          </a:ln>
        </p:spPr>
        <p:txBody>
          <a:bodyPr wrap="square" lIns="92310" tIns="46155" rIns="92309" bIns="46156">
            <a:spAutoFit/>
          </a:bodyPr>
          <a:lstStyle/>
          <a:p>
            <a:pPr algn="ctr">
              <a:defRPr/>
            </a:pPr>
            <a:r>
              <a:rPr sz="2000" b="1" dirty="0">
                <a:solidFill>
                  <a:schemeClr val="bg1"/>
                </a:solidFill>
              </a:rPr>
              <a:t>“The quick brown fox jumps over the lazy dog”</a:t>
            </a:r>
            <a:endParaRPr sz="2400" dirty="0">
              <a:solidFill>
                <a:schemeClr val="bg1"/>
              </a:solidFill>
            </a:endParaRPr>
          </a:p>
        </p:txBody>
      </p:sp>
      <p:sp>
        <p:nvSpPr>
          <p:cNvPr id="187397" name="Shape 187397"/>
          <p:cNvSpPr>
            <a:spLocks noGrp="1" noChangeArrowheads="1"/>
          </p:cNvSpPr>
          <p:nvPr/>
        </p:nvSpPr>
        <p:spPr bwMode="auto">
          <a:xfrm>
            <a:off x="4258553" y="1427119"/>
            <a:ext cx="4088698" cy="708766"/>
          </a:xfrm>
          <a:prstGeom prst="rect">
            <a:avLst/>
          </a:prstGeom>
          <a:gradFill>
            <a:gsLst>
              <a:gs pos="0">
                <a:srgbClr val="5949F7"/>
              </a:gs>
              <a:gs pos="100000">
                <a:srgbClr val="463AC4"/>
              </a:gs>
            </a:gsLst>
            <a:lin ang="5400000" scaled="1"/>
          </a:gradFill>
          <a:ln w="12700">
            <a:solidFill>
              <a:schemeClr val="hlink"/>
            </a:solidFill>
            <a:round/>
            <a:headEnd/>
            <a:tailEnd/>
          </a:ln>
        </p:spPr>
        <p:txBody>
          <a:bodyPr wrap="square" lIns="92309" tIns="46155" rIns="92310" bIns="46156">
            <a:spAutoFit/>
          </a:bodyPr>
          <a:lstStyle/>
          <a:p>
            <a:pPr algn="ctr">
              <a:defRPr/>
            </a:pPr>
            <a:r>
              <a:rPr sz="2000" b="1" dirty="0">
                <a:solidFill>
                  <a:schemeClr val="bg1"/>
                </a:solidFill>
              </a:rPr>
              <a:t>“Py75c%bn&amp;*)9|fDe^bDFaq#xzjFr@g5=&amp;nmdFg$5knvMd’rkvegMs”</a:t>
            </a:r>
            <a:endParaRPr sz="2400" dirty="0">
              <a:solidFill>
                <a:schemeClr val="bg1"/>
              </a:solidFill>
            </a:endParaRPr>
          </a:p>
        </p:txBody>
      </p:sp>
      <p:sp>
        <p:nvSpPr>
          <p:cNvPr id="187398" name="Shape 187398"/>
          <p:cNvSpPr>
            <a:spLocks noGrp="1" noChangeArrowheads="1"/>
          </p:cNvSpPr>
          <p:nvPr/>
        </p:nvSpPr>
        <p:spPr bwMode="auto">
          <a:xfrm>
            <a:off x="1489252" y="1450114"/>
            <a:ext cx="2626062" cy="924209"/>
          </a:xfrm>
          <a:prstGeom prst="rect">
            <a:avLst/>
          </a:prstGeom>
          <a:gradFill>
            <a:gsLst>
              <a:gs pos="0">
                <a:srgbClr val="5949F7"/>
              </a:gs>
              <a:gs pos="100000">
                <a:srgbClr val="463AC4"/>
              </a:gs>
            </a:gsLst>
            <a:lin ang="5400000" scaled="1"/>
          </a:gradFill>
          <a:ln w="12700">
            <a:solidFill>
              <a:schemeClr val="hlink"/>
            </a:solidFill>
            <a:round/>
            <a:headEnd/>
            <a:tailEnd/>
          </a:ln>
        </p:spPr>
        <p:txBody>
          <a:bodyPr wrap="square" lIns="92310" tIns="46155" rIns="92309" bIns="46156">
            <a:spAutoFit/>
          </a:bodyPr>
          <a:lstStyle/>
          <a:p>
            <a:pPr algn="ctr">
              <a:defRPr/>
            </a:pPr>
            <a:r>
              <a:rPr b="1" dirty="0">
                <a:solidFill>
                  <a:schemeClr val="bg1"/>
                </a:solidFill>
              </a:rPr>
              <a:t>“The quick brown fox jumps over the lazy dog”</a:t>
            </a:r>
            <a:endParaRPr sz="2000" dirty="0">
              <a:solidFill>
                <a:schemeClr val="bg1"/>
              </a:solidFill>
            </a:endParaRPr>
          </a:p>
        </p:txBody>
      </p:sp>
      <p:sp>
        <p:nvSpPr>
          <p:cNvPr id="187399" name="Shape 187399"/>
          <p:cNvSpPr>
            <a:spLocks noGrp="1" noChangeArrowheads="1"/>
          </p:cNvSpPr>
          <p:nvPr/>
        </p:nvSpPr>
        <p:spPr bwMode="auto">
          <a:xfrm>
            <a:off x="6429108" y="2475216"/>
            <a:ext cx="717790" cy="791001"/>
          </a:xfrm>
          <a:custGeom>
            <a:avLst/>
            <a:gdLst>
              <a:gd name="gd0" fmla="val 65536"/>
              <a:gd name="gd1" fmla="val 90"/>
              <a:gd name="gd2" fmla="val 191"/>
              <a:gd name="gd3" fmla="val 178"/>
              <a:gd name="gd4" fmla="val 191"/>
              <a:gd name="gd5" fmla="val 178"/>
              <a:gd name="gd6" fmla="val 315"/>
              <a:gd name="gd7" fmla="val 177"/>
              <a:gd name="gd8" fmla="val 333"/>
              <a:gd name="gd9" fmla="val 174"/>
              <a:gd name="gd10" fmla="val 347"/>
              <a:gd name="gd11" fmla="val 169"/>
              <a:gd name="gd12" fmla="val 361"/>
              <a:gd name="gd13" fmla="val 164"/>
              <a:gd name="gd14" fmla="val 376"/>
              <a:gd name="gd15" fmla="val 154"/>
              <a:gd name="gd16" fmla="val 390"/>
              <a:gd name="gd17" fmla="val 145"/>
              <a:gd name="gd18" fmla="val 404"/>
              <a:gd name="gd19" fmla="val 133"/>
              <a:gd name="gd20" fmla="val 416"/>
              <a:gd name="gd21" fmla="val 122"/>
              <a:gd name="gd22" fmla="val 426"/>
              <a:gd name="gd23" fmla="val 110"/>
              <a:gd name="gd24" fmla="val 435"/>
              <a:gd name="gd25" fmla="val 98"/>
              <a:gd name="gd26" fmla="val 442"/>
              <a:gd name="gd27" fmla="val 85"/>
              <a:gd name="gd28" fmla="val 450"/>
              <a:gd name="gd29" fmla="val 72"/>
              <a:gd name="gd30" fmla="val 457"/>
              <a:gd name="gd31" fmla="val 59"/>
              <a:gd name="gd32" fmla="val 464"/>
              <a:gd name="gd33" fmla="val 45"/>
              <a:gd name="gd34" fmla="val 470"/>
              <a:gd name="gd35" fmla="val 31"/>
              <a:gd name="gd36" fmla="val 476"/>
              <a:gd name="gd37" fmla="val 18"/>
              <a:gd name="gd38" fmla="val 480"/>
              <a:gd name="gd39" fmla="val 0"/>
              <a:gd name="gd40" fmla="val 484"/>
              <a:gd name="gd41" fmla="val 15"/>
              <a:gd name="gd42" fmla="val 490"/>
              <a:gd name="gd43" fmla="val 30"/>
              <a:gd name="gd44" fmla="val 494"/>
              <a:gd name="gd45" fmla="val 46"/>
              <a:gd name="gd46" fmla="val 496"/>
              <a:gd name="gd47" fmla="val 63"/>
              <a:gd name="gd48" fmla="val 496"/>
              <a:gd name="gd49" fmla="val 80"/>
              <a:gd name="gd50" fmla="val 496"/>
              <a:gd name="gd51" fmla="val 100"/>
              <a:gd name="gd52" fmla="val 496"/>
              <a:gd name="gd53" fmla="val 122"/>
              <a:gd name="gd54" fmla="val 495"/>
              <a:gd name="gd55" fmla="val 142"/>
              <a:gd name="gd56" fmla="val 494"/>
              <a:gd name="gd57" fmla="val 162"/>
              <a:gd name="gd58" fmla="val 490"/>
              <a:gd name="gd59" fmla="val 184"/>
              <a:gd name="gd60" fmla="val 484"/>
              <a:gd name="gd61" fmla="val 204"/>
              <a:gd name="gd62" fmla="val 478"/>
              <a:gd name="gd63" fmla="val 223"/>
              <a:gd name="gd64" fmla="val 470"/>
              <a:gd name="gd65" fmla="val 244"/>
              <a:gd name="gd66" fmla="val 460"/>
              <a:gd name="gd67" fmla="val 261"/>
              <a:gd name="gd68" fmla="val 450"/>
              <a:gd name="gd69" fmla="val 282"/>
              <a:gd name="gd70" fmla="val 438"/>
              <a:gd name="gd71" fmla="val 301"/>
              <a:gd name="gd72" fmla="val 421"/>
              <a:gd name="gd73" fmla="val 316"/>
              <a:gd name="gd74" fmla="val 408"/>
              <a:gd name="gd75" fmla="val 333"/>
              <a:gd name="gd76" fmla="val 391"/>
              <a:gd name="gd77" fmla="val 345"/>
              <a:gd name="gd78" fmla="val 373"/>
              <a:gd name="gd79" fmla="val 354"/>
              <a:gd name="gd80" fmla="val 356"/>
              <a:gd name="gd81" fmla="val 360"/>
              <a:gd name="gd82" fmla="val 331"/>
              <a:gd name="gd83" fmla="val 361"/>
              <a:gd name="gd84" fmla="val 311"/>
              <a:gd name="gd85" fmla="val 361"/>
              <a:gd name="gd86" fmla="val 291"/>
              <a:gd name="gd87" fmla="val 361"/>
              <a:gd name="gd88" fmla="val 191"/>
              <a:gd name="gd89" fmla="val 450"/>
              <a:gd name="gd90" fmla="val 191"/>
              <a:gd name="gd91" fmla="val 271"/>
              <a:gd name="gd92" fmla="val 0"/>
              <a:gd name="gd93" fmla="val 90"/>
              <a:gd name="gd94" fmla="val 191"/>
              <a:gd name="gd95" fmla="*/ w 0 451"/>
              <a:gd name="gd96" fmla="*/ h 0 497"/>
              <a:gd name="gd97" fmla="*/ w 21600 451"/>
              <a:gd name="gd98" fmla="*/ h 21600 497"/>
            </a:gdLst>
            <a:ahLst/>
            <a:cxnLst/>
            <a:rect l="gd95" t="gd96" r="gd97" b="gd98"/>
            <a:pathLst>
              <a:path w="451" h="49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451" h="497" extrusionOk="0"/>
            </a:pathLst>
          </a:custGeom>
          <a:gradFill>
            <a:gsLst>
              <a:gs pos="0">
                <a:schemeClr val="dk2"/>
              </a:gs>
              <a:gs pos="100000">
                <a:srgbClr val="CA7900"/>
              </a:gs>
            </a:gsLst>
            <a:lin ang="5400000" scaled="1"/>
          </a:gradFill>
          <a:ln w="12700">
            <a:solidFill>
              <a:schemeClr val="dk1"/>
            </a:solidFill>
            <a:round/>
            <a:headEnd/>
            <a:tailEnd/>
          </a:ln>
        </p:spPr>
        <p:txBody>
          <a:bodyPr lIns="91673" tIns="45836" rIns="91672" bIns="45837"/>
          <a:lstStyle/>
          <a:p>
            <a:pPr>
              <a:defRPr/>
            </a:pPr>
            <a:endParaRPr sz="1805"/>
          </a:p>
        </p:txBody>
      </p:sp>
      <p:sp>
        <p:nvSpPr>
          <p:cNvPr id="187400" name="Shape 187400"/>
          <p:cNvSpPr>
            <a:spLocks noGrp="1" noChangeArrowheads="1"/>
          </p:cNvSpPr>
          <p:nvPr/>
        </p:nvSpPr>
        <p:spPr bwMode="auto">
          <a:xfrm>
            <a:off x="7672112" y="2559567"/>
            <a:ext cx="977212" cy="806917"/>
          </a:xfrm>
          <a:custGeom>
            <a:avLst/>
            <a:gdLst>
              <a:gd name="gd0" fmla="val 65536"/>
              <a:gd name="gd1" fmla="val 414"/>
              <a:gd name="gd2" fmla="val 93"/>
              <a:gd name="gd3" fmla="val 414"/>
              <a:gd name="gd4" fmla="val 195"/>
              <a:gd name="gd5" fmla="val 154"/>
              <a:gd name="gd6" fmla="val 195"/>
              <a:gd name="gd7" fmla="val 139"/>
              <a:gd name="gd8" fmla="val 194"/>
              <a:gd name="gd9" fmla="val 127"/>
              <a:gd name="gd10" fmla="val 192"/>
              <a:gd name="gd11" fmla="val 114"/>
              <a:gd name="gd12" fmla="val 186"/>
              <a:gd name="gd13" fmla="val 102"/>
              <a:gd name="gd14" fmla="val 180"/>
              <a:gd name="gd15" fmla="val 90"/>
              <a:gd name="gd16" fmla="val 170"/>
              <a:gd name="gd17" fmla="val 79"/>
              <a:gd name="gd18" fmla="val 159"/>
              <a:gd name="gd19" fmla="val 68"/>
              <a:gd name="gd20" fmla="val 147"/>
              <a:gd name="gd21" fmla="val 60"/>
              <a:gd name="gd22" fmla="val 135"/>
              <a:gd name="gd23" fmla="val 51"/>
              <a:gd name="gd24" fmla="val 122"/>
              <a:gd name="gd25" fmla="val 46"/>
              <a:gd name="gd26" fmla="val 108"/>
              <a:gd name="gd27" fmla="val 39"/>
              <a:gd name="gd28" fmla="val 94"/>
              <a:gd name="gd29" fmla="val 32"/>
              <a:gd name="gd30" fmla="val 80"/>
              <a:gd name="gd31" fmla="val 27"/>
              <a:gd name="gd32" fmla="val 65"/>
              <a:gd name="gd33" fmla="val 21"/>
              <a:gd name="gd34" fmla="val 50"/>
              <a:gd name="gd35" fmla="val 17"/>
              <a:gd name="gd36" fmla="val 35"/>
              <a:gd name="gd37" fmla="val 13"/>
              <a:gd name="gd38" fmla="val 20"/>
              <a:gd name="gd39" fmla="val 10"/>
              <a:gd name="gd40" fmla="val 0"/>
              <a:gd name="gd41" fmla="val 4"/>
              <a:gd name="gd42" fmla="val 17"/>
              <a:gd name="gd43" fmla="val 1"/>
              <a:gd name="gd44" fmla="val 33"/>
              <a:gd name="gd45" fmla="val 0"/>
              <a:gd name="gd46" fmla="val 51"/>
              <a:gd name="gd47" fmla="val 0"/>
              <a:gd name="gd48" fmla="val 70"/>
              <a:gd name="gd49" fmla="val 0"/>
              <a:gd name="gd50" fmla="val 88"/>
              <a:gd name="gd51" fmla="val 0"/>
              <a:gd name="gd52" fmla="val 111"/>
              <a:gd name="gd53" fmla="val 0"/>
              <a:gd name="gd54" fmla="val 135"/>
              <a:gd name="gd55" fmla="val 1"/>
              <a:gd name="gd56" fmla="val 157"/>
              <a:gd name="gd57" fmla="val 4"/>
              <a:gd name="gd58" fmla="val 179"/>
              <a:gd name="gd59" fmla="val 10"/>
              <a:gd name="gd60" fmla="val 202"/>
              <a:gd name="gd61" fmla="val 14"/>
              <a:gd name="gd62" fmla="val 225"/>
              <a:gd name="gd63" fmla="val 21"/>
              <a:gd name="gd64" fmla="val 245"/>
              <a:gd name="gd65" fmla="val 30"/>
              <a:gd name="gd66" fmla="val 269"/>
              <a:gd name="gd67" fmla="val 39"/>
              <a:gd name="gd68" fmla="val 287"/>
              <a:gd name="gd69" fmla="val 50"/>
              <a:gd name="gd70" fmla="val 311"/>
              <a:gd name="gd71" fmla="val 63"/>
              <a:gd name="gd72" fmla="val 332"/>
              <a:gd name="gd73" fmla="val 74"/>
              <a:gd name="gd74" fmla="val 348"/>
              <a:gd name="gd75" fmla="val 90"/>
              <a:gd name="gd76" fmla="val 366"/>
              <a:gd name="gd77" fmla="val 104"/>
              <a:gd name="gd78" fmla="val 379"/>
              <a:gd name="gd79" fmla="val 120"/>
              <a:gd name="gd80" fmla="val 390"/>
              <a:gd name="gd81" fmla="val 140"/>
              <a:gd name="gd82" fmla="val 397"/>
              <a:gd name="gd83" fmla="val 158"/>
              <a:gd name="gd84" fmla="val 398"/>
              <a:gd name="gd85" fmla="val 174"/>
              <a:gd name="gd86" fmla="val 398"/>
              <a:gd name="gd87" fmla="val 414"/>
              <a:gd name="gd88" fmla="val 398"/>
              <a:gd name="gd89" fmla="val 414"/>
              <a:gd name="gd90" fmla="val 506"/>
              <a:gd name="gd91" fmla="val 613"/>
              <a:gd name="gd92" fmla="val 300"/>
              <a:gd name="gd93" fmla="val 414"/>
              <a:gd name="gd94" fmla="val 93"/>
              <a:gd name="gd95" fmla="*/ w 0 614"/>
              <a:gd name="gd96" fmla="*/ h 0 507"/>
              <a:gd name="gd97" fmla="*/ w 21600 614"/>
              <a:gd name="gd98" fmla="*/ h 21600 507"/>
            </a:gdLst>
            <a:ahLst/>
            <a:cxnLst/>
            <a:rect l="gd95" t="gd96" r="gd97" b="gd98"/>
            <a:pathLst>
              <a:path w="614" h="50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614" h="507" extrusionOk="0"/>
            </a:pathLst>
          </a:custGeom>
          <a:gradFill>
            <a:gsLst>
              <a:gs pos="0">
                <a:schemeClr val="dk2"/>
              </a:gs>
              <a:gs pos="100000">
                <a:srgbClr val="CA7900"/>
              </a:gs>
            </a:gsLst>
            <a:lin ang="5400000" scaled="1"/>
          </a:gradFill>
          <a:ln w="12700">
            <a:solidFill>
              <a:schemeClr val="dk1"/>
            </a:solidFill>
            <a:round/>
            <a:headEnd/>
            <a:tailEnd/>
          </a:ln>
        </p:spPr>
        <p:txBody>
          <a:bodyPr lIns="91672" tIns="45836" rIns="91672" bIns="45836"/>
          <a:lstStyle/>
          <a:p>
            <a:pPr>
              <a:defRPr/>
            </a:pPr>
            <a:endParaRPr sz="1805"/>
          </a:p>
        </p:txBody>
      </p:sp>
      <p:sp>
        <p:nvSpPr>
          <p:cNvPr id="187401" name="Shape 187401"/>
          <p:cNvSpPr>
            <a:spLocks noGrp="1" noChangeArrowheads="1"/>
          </p:cNvSpPr>
          <p:nvPr/>
        </p:nvSpPr>
        <p:spPr bwMode="auto">
          <a:xfrm>
            <a:off x="8649325" y="2705991"/>
            <a:ext cx="1615390" cy="674818"/>
          </a:xfrm>
          <a:prstGeom prst="rect">
            <a:avLst/>
          </a:prstGeom>
          <a:gradFill>
            <a:gsLst>
              <a:gs pos="0">
                <a:schemeClr val="accent2"/>
              </a:gs>
              <a:gs pos="100000">
                <a:srgbClr val="CB7900"/>
              </a:gs>
            </a:gsLst>
            <a:lin ang="5400000" scaled="1"/>
          </a:gradFill>
          <a:ln w="12700">
            <a:solidFill>
              <a:schemeClr val="dk1"/>
            </a:solidFill>
            <a:round/>
            <a:headEnd/>
            <a:tailEnd/>
          </a:ln>
        </p:spPr>
        <p:txBody>
          <a:bodyPr lIns="92310" tIns="46156" rIns="92309" bIns="46155" anchor="ctr" anchorCtr="0"/>
          <a:lstStyle/>
          <a:p>
            <a:pPr lvl="0" algn="ctr">
              <a:defRPr/>
            </a:pPr>
            <a:r>
              <a:rPr sz="2005" b="1" dirty="0"/>
              <a:t>Decryption</a:t>
            </a:r>
            <a:endParaRPr sz="1805" dirty="0"/>
          </a:p>
        </p:txBody>
      </p:sp>
      <p:sp>
        <p:nvSpPr>
          <p:cNvPr id="187402" name="Shape 187402"/>
          <p:cNvSpPr>
            <a:spLocks noGrp="1" noChangeArrowheads="1"/>
          </p:cNvSpPr>
          <p:nvPr/>
        </p:nvSpPr>
        <p:spPr bwMode="auto">
          <a:xfrm>
            <a:off x="10111961" y="2398822"/>
            <a:ext cx="719382" cy="791001"/>
          </a:xfrm>
          <a:custGeom>
            <a:avLst/>
            <a:gdLst>
              <a:gd name="gd0" fmla="val 65536"/>
              <a:gd name="gd1" fmla="val 90"/>
              <a:gd name="gd2" fmla="val 191"/>
              <a:gd name="gd3" fmla="val 178"/>
              <a:gd name="gd4" fmla="val 191"/>
              <a:gd name="gd5" fmla="val 178"/>
              <a:gd name="gd6" fmla="val 315"/>
              <a:gd name="gd7" fmla="val 177"/>
              <a:gd name="gd8" fmla="val 333"/>
              <a:gd name="gd9" fmla="val 175"/>
              <a:gd name="gd10" fmla="val 347"/>
              <a:gd name="gd11" fmla="val 170"/>
              <a:gd name="gd12" fmla="val 361"/>
              <a:gd name="gd13" fmla="val 164"/>
              <a:gd name="gd14" fmla="val 376"/>
              <a:gd name="gd15" fmla="val 154"/>
              <a:gd name="gd16" fmla="val 390"/>
              <a:gd name="gd17" fmla="val 145"/>
              <a:gd name="gd18" fmla="val 404"/>
              <a:gd name="gd19" fmla="val 133"/>
              <a:gd name="gd20" fmla="val 416"/>
              <a:gd name="gd21" fmla="val 122"/>
              <a:gd name="gd22" fmla="val 426"/>
              <a:gd name="gd23" fmla="val 111"/>
              <a:gd name="gd24" fmla="val 435"/>
              <a:gd name="gd25" fmla="val 99"/>
              <a:gd name="gd26" fmla="val 442"/>
              <a:gd name="gd27" fmla="val 86"/>
              <a:gd name="gd28" fmla="val 450"/>
              <a:gd name="gd29" fmla="val 73"/>
              <a:gd name="gd30" fmla="val 457"/>
              <a:gd name="gd31" fmla="val 59"/>
              <a:gd name="gd32" fmla="val 464"/>
              <a:gd name="gd33" fmla="val 45"/>
              <a:gd name="gd34" fmla="val 470"/>
              <a:gd name="gd35" fmla="val 31"/>
              <a:gd name="gd36" fmla="val 476"/>
              <a:gd name="gd37" fmla="val 18"/>
              <a:gd name="gd38" fmla="val 480"/>
              <a:gd name="gd39" fmla="val 0"/>
              <a:gd name="gd40" fmla="val 484"/>
              <a:gd name="gd41" fmla="val 16"/>
              <a:gd name="gd42" fmla="val 490"/>
              <a:gd name="gd43" fmla="val 30"/>
              <a:gd name="gd44" fmla="val 494"/>
              <a:gd name="gd45" fmla="val 46"/>
              <a:gd name="gd46" fmla="val 496"/>
              <a:gd name="gd47" fmla="val 63"/>
              <a:gd name="gd48" fmla="val 496"/>
              <a:gd name="gd49" fmla="val 80"/>
              <a:gd name="gd50" fmla="val 496"/>
              <a:gd name="gd51" fmla="val 100"/>
              <a:gd name="gd52" fmla="val 496"/>
              <a:gd name="gd53" fmla="val 122"/>
              <a:gd name="gd54" fmla="val 495"/>
              <a:gd name="gd55" fmla="val 143"/>
              <a:gd name="gd56" fmla="val 494"/>
              <a:gd name="gd57" fmla="val 163"/>
              <a:gd name="gd58" fmla="val 490"/>
              <a:gd name="gd59" fmla="val 184"/>
              <a:gd name="gd60" fmla="val 484"/>
              <a:gd name="gd61" fmla="val 204"/>
              <a:gd name="gd62" fmla="val 478"/>
              <a:gd name="gd63" fmla="val 223"/>
              <a:gd name="gd64" fmla="val 470"/>
              <a:gd name="gd65" fmla="val 245"/>
              <a:gd name="gd66" fmla="val 460"/>
              <a:gd name="gd67" fmla="val 261"/>
              <a:gd name="gd68" fmla="val 450"/>
              <a:gd name="gd69" fmla="val 283"/>
              <a:gd name="gd70" fmla="val 438"/>
              <a:gd name="gd71" fmla="val 302"/>
              <a:gd name="gd72" fmla="val 421"/>
              <a:gd name="gd73" fmla="val 317"/>
              <a:gd name="gd74" fmla="val 408"/>
              <a:gd name="gd75" fmla="val 334"/>
              <a:gd name="gd76" fmla="val 391"/>
              <a:gd name="gd77" fmla="val 345"/>
              <a:gd name="gd78" fmla="val 373"/>
              <a:gd name="gd79" fmla="val 355"/>
              <a:gd name="gd80" fmla="val 356"/>
              <a:gd name="gd81" fmla="val 361"/>
              <a:gd name="gd82" fmla="val 331"/>
              <a:gd name="gd83" fmla="val 362"/>
              <a:gd name="gd84" fmla="val 311"/>
              <a:gd name="gd85" fmla="val 362"/>
              <a:gd name="gd86" fmla="val 291"/>
              <a:gd name="gd87" fmla="val 362"/>
              <a:gd name="gd88" fmla="val 191"/>
              <a:gd name="gd89" fmla="val 451"/>
              <a:gd name="gd90" fmla="val 191"/>
              <a:gd name="gd91" fmla="val 272"/>
              <a:gd name="gd92" fmla="val 0"/>
              <a:gd name="gd93" fmla="val 90"/>
              <a:gd name="gd94" fmla="val 191"/>
              <a:gd name="gd95" fmla="*/ w 0 452"/>
              <a:gd name="gd96" fmla="*/ h 0 497"/>
              <a:gd name="gd97" fmla="*/ w 21600 452"/>
              <a:gd name="gd98" fmla="*/ h 21600 497"/>
            </a:gdLst>
            <a:ahLst/>
            <a:cxnLst/>
            <a:rect l="gd95" t="gd96" r="gd97" b="gd98"/>
            <a:pathLst>
              <a:path w="452" h="49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452" h="497" extrusionOk="0"/>
            </a:pathLst>
          </a:custGeom>
          <a:gradFill>
            <a:gsLst>
              <a:gs pos="0">
                <a:schemeClr val="dk2"/>
              </a:gs>
              <a:gs pos="100000">
                <a:srgbClr val="CA7900"/>
              </a:gs>
            </a:gsLst>
            <a:lin ang="5400000" scaled="1"/>
          </a:gradFill>
          <a:ln w="12700">
            <a:solidFill>
              <a:schemeClr val="dk1"/>
            </a:solidFill>
            <a:round/>
            <a:headEnd/>
            <a:tailEnd/>
          </a:ln>
        </p:spPr>
        <p:txBody>
          <a:bodyPr lIns="91672" tIns="45836" rIns="91673" bIns="45837"/>
          <a:lstStyle/>
          <a:p>
            <a:pPr>
              <a:defRPr/>
            </a:pPr>
            <a:endParaRPr sz="1805"/>
          </a:p>
        </p:txBody>
      </p:sp>
      <p:sp>
        <p:nvSpPr>
          <p:cNvPr id="187403" name="Shape 187403"/>
          <p:cNvSpPr>
            <a:spLocks noGrp="1" noChangeArrowheads="1"/>
          </p:cNvSpPr>
          <p:nvPr/>
        </p:nvSpPr>
        <p:spPr bwMode="auto">
          <a:xfrm>
            <a:off x="3966978" y="2559567"/>
            <a:ext cx="975621" cy="806917"/>
          </a:xfrm>
          <a:custGeom>
            <a:avLst/>
            <a:gdLst>
              <a:gd name="gd0" fmla="val 65536"/>
              <a:gd name="gd1" fmla="val 414"/>
              <a:gd name="gd2" fmla="val 93"/>
              <a:gd name="gd3" fmla="val 414"/>
              <a:gd name="gd4" fmla="val 195"/>
              <a:gd name="gd5" fmla="val 154"/>
              <a:gd name="gd6" fmla="val 195"/>
              <a:gd name="gd7" fmla="val 138"/>
              <a:gd name="gd8" fmla="val 194"/>
              <a:gd name="gd9" fmla="val 127"/>
              <a:gd name="gd10" fmla="val 192"/>
              <a:gd name="gd11" fmla="val 114"/>
              <a:gd name="gd12" fmla="val 186"/>
              <a:gd name="gd13" fmla="val 102"/>
              <a:gd name="gd14" fmla="val 180"/>
              <a:gd name="gd15" fmla="val 90"/>
              <a:gd name="gd16" fmla="val 170"/>
              <a:gd name="gd17" fmla="val 78"/>
              <a:gd name="gd18" fmla="val 159"/>
              <a:gd name="gd19" fmla="val 68"/>
              <a:gd name="gd20" fmla="val 147"/>
              <a:gd name="gd21" fmla="val 59"/>
              <a:gd name="gd22" fmla="val 135"/>
              <a:gd name="gd23" fmla="val 51"/>
              <a:gd name="gd24" fmla="val 122"/>
              <a:gd name="gd25" fmla="val 46"/>
              <a:gd name="gd26" fmla="val 108"/>
              <a:gd name="gd27" fmla="val 39"/>
              <a:gd name="gd28" fmla="val 94"/>
              <a:gd name="gd29" fmla="val 32"/>
              <a:gd name="gd30" fmla="val 80"/>
              <a:gd name="gd31" fmla="val 27"/>
              <a:gd name="gd32" fmla="val 65"/>
              <a:gd name="gd33" fmla="val 21"/>
              <a:gd name="gd34" fmla="val 50"/>
              <a:gd name="gd35" fmla="val 17"/>
              <a:gd name="gd36" fmla="val 35"/>
              <a:gd name="gd37" fmla="val 13"/>
              <a:gd name="gd38" fmla="val 20"/>
              <a:gd name="gd39" fmla="val 9"/>
              <a:gd name="gd40" fmla="val 0"/>
              <a:gd name="gd41" fmla="val 4"/>
              <a:gd name="gd42" fmla="val 17"/>
              <a:gd name="gd43" fmla="val 1"/>
              <a:gd name="gd44" fmla="val 33"/>
              <a:gd name="gd45" fmla="val 0"/>
              <a:gd name="gd46" fmla="val 51"/>
              <a:gd name="gd47" fmla="val 0"/>
              <a:gd name="gd48" fmla="val 70"/>
              <a:gd name="gd49" fmla="val 0"/>
              <a:gd name="gd50" fmla="val 88"/>
              <a:gd name="gd51" fmla="val 0"/>
              <a:gd name="gd52" fmla="val 111"/>
              <a:gd name="gd53" fmla="val 0"/>
              <a:gd name="gd54" fmla="val 135"/>
              <a:gd name="gd55" fmla="val 1"/>
              <a:gd name="gd56" fmla="val 157"/>
              <a:gd name="gd57" fmla="val 4"/>
              <a:gd name="gd58" fmla="val 179"/>
              <a:gd name="gd59" fmla="val 9"/>
              <a:gd name="gd60" fmla="val 202"/>
              <a:gd name="gd61" fmla="val 14"/>
              <a:gd name="gd62" fmla="val 225"/>
              <a:gd name="gd63" fmla="val 21"/>
              <a:gd name="gd64" fmla="val 245"/>
              <a:gd name="gd65" fmla="val 30"/>
              <a:gd name="gd66" fmla="val 269"/>
              <a:gd name="gd67" fmla="val 39"/>
              <a:gd name="gd68" fmla="val 287"/>
              <a:gd name="gd69" fmla="val 49"/>
              <a:gd name="gd70" fmla="val 311"/>
              <a:gd name="gd71" fmla="val 63"/>
              <a:gd name="gd72" fmla="val 332"/>
              <a:gd name="gd73" fmla="val 74"/>
              <a:gd name="gd74" fmla="val 348"/>
              <a:gd name="gd75" fmla="val 89"/>
              <a:gd name="gd76" fmla="val 366"/>
              <a:gd name="gd77" fmla="val 104"/>
              <a:gd name="gd78" fmla="val 379"/>
              <a:gd name="gd79" fmla="val 119"/>
              <a:gd name="gd80" fmla="val 390"/>
              <a:gd name="gd81" fmla="val 140"/>
              <a:gd name="gd82" fmla="val 397"/>
              <a:gd name="gd83" fmla="val 157"/>
              <a:gd name="gd84" fmla="val 398"/>
              <a:gd name="gd85" fmla="val 174"/>
              <a:gd name="gd86" fmla="val 398"/>
              <a:gd name="gd87" fmla="val 414"/>
              <a:gd name="gd88" fmla="val 398"/>
              <a:gd name="gd89" fmla="val 414"/>
              <a:gd name="gd90" fmla="val 506"/>
              <a:gd name="gd91" fmla="val 612"/>
              <a:gd name="gd92" fmla="val 300"/>
              <a:gd name="gd93" fmla="val 414"/>
              <a:gd name="gd94" fmla="val 93"/>
              <a:gd name="gd95" fmla="*/ w 0 613"/>
              <a:gd name="gd96" fmla="*/ h 0 507"/>
              <a:gd name="gd97" fmla="*/ w 21600 613"/>
              <a:gd name="gd98" fmla="*/ h 21600 507"/>
            </a:gdLst>
            <a:ahLst/>
            <a:cxnLst/>
            <a:rect l="gd95" t="gd96" r="gd97" b="gd98"/>
            <a:pathLst>
              <a:path w="613" h="507"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path>
              <a:path w="613" h="507" extrusionOk="0"/>
            </a:pathLst>
          </a:custGeom>
          <a:gradFill>
            <a:gsLst>
              <a:gs pos="0">
                <a:schemeClr val="dk2"/>
              </a:gs>
              <a:gs pos="100000">
                <a:srgbClr val="CA7900"/>
              </a:gs>
            </a:gsLst>
            <a:lin ang="5400000" scaled="1"/>
          </a:gradFill>
          <a:ln w="12700">
            <a:solidFill>
              <a:schemeClr val="dk1"/>
            </a:solidFill>
            <a:round/>
            <a:headEnd/>
            <a:tailEnd/>
          </a:ln>
        </p:spPr>
        <p:txBody>
          <a:bodyPr lIns="91673" tIns="45836" rIns="91672" bIns="45836"/>
          <a:lstStyle/>
          <a:p>
            <a:pPr>
              <a:defRPr/>
            </a:pPr>
            <a:endParaRPr sz="1805"/>
          </a:p>
        </p:txBody>
      </p:sp>
      <p:sp>
        <p:nvSpPr>
          <p:cNvPr id="187404" name="Shape 187404"/>
          <p:cNvSpPr>
            <a:spLocks noGrp="1" noChangeArrowheads="1"/>
          </p:cNvSpPr>
          <p:nvPr/>
        </p:nvSpPr>
        <p:spPr bwMode="auto">
          <a:xfrm>
            <a:off x="1382764" y="949930"/>
            <a:ext cx="3028066" cy="524099"/>
          </a:xfrm>
          <a:prstGeom prst="rect">
            <a:avLst/>
          </a:prstGeom>
          <a:noFill/>
        </p:spPr>
        <p:txBody>
          <a:bodyPr wrap="square" lIns="92309" tIns="46155" rIns="92309" bIns="46155">
            <a:spAutoFit/>
          </a:bodyPr>
          <a:lstStyle/>
          <a:p>
            <a:pPr>
              <a:defRPr/>
            </a:pPr>
            <a:r>
              <a:rPr sz="2800" b="1" dirty="0"/>
              <a:t>Clear-text Input</a:t>
            </a:r>
            <a:endParaRPr sz="2400" dirty="0"/>
          </a:p>
        </p:txBody>
      </p:sp>
      <p:sp>
        <p:nvSpPr>
          <p:cNvPr id="187405" name="Shape 187405"/>
          <p:cNvSpPr>
            <a:spLocks noGrp="1" noChangeArrowheads="1"/>
          </p:cNvSpPr>
          <p:nvPr/>
        </p:nvSpPr>
        <p:spPr bwMode="auto">
          <a:xfrm>
            <a:off x="8364226" y="901956"/>
            <a:ext cx="3448366" cy="524099"/>
          </a:xfrm>
          <a:prstGeom prst="rect">
            <a:avLst/>
          </a:prstGeom>
          <a:noFill/>
        </p:spPr>
        <p:txBody>
          <a:bodyPr wrap="square" lIns="92310" tIns="46155" rIns="92309" bIns="46155">
            <a:spAutoFit/>
          </a:bodyPr>
          <a:lstStyle/>
          <a:p>
            <a:pPr>
              <a:defRPr/>
            </a:pPr>
            <a:r>
              <a:rPr sz="2800" b="1" dirty="0"/>
              <a:t>Clear-text Output</a:t>
            </a:r>
            <a:endParaRPr sz="2400" dirty="0"/>
          </a:p>
        </p:txBody>
      </p:sp>
      <p:sp>
        <p:nvSpPr>
          <p:cNvPr id="187406" name="Shape 187406"/>
          <p:cNvSpPr>
            <a:spLocks noGrp="1" noChangeArrowheads="1"/>
          </p:cNvSpPr>
          <p:nvPr/>
        </p:nvSpPr>
        <p:spPr bwMode="auto">
          <a:xfrm>
            <a:off x="5087751" y="835801"/>
            <a:ext cx="2162920" cy="524099"/>
          </a:xfrm>
          <a:prstGeom prst="rect">
            <a:avLst/>
          </a:prstGeom>
          <a:noFill/>
        </p:spPr>
        <p:txBody>
          <a:bodyPr wrap="square" lIns="92309" tIns="46155" rIns="92310" bIns="46155">
            <a:spAutoFit/>
          </a:bodyPr>
          <a:lstStyle/>
          <a:p>
            <a:pPr>
              <a:defRPr/>
            </a:pPr>
            <a:r>
              <a:rPr sz="2800" b="1" dirty="0"/>
              <a:t>Cipher-text</a:t>
            </a:r>
            <a:endParaRPr sz="2400" dirty="0"/>
          </a:p>
        </p:txBody>
      </p:sp>
      <p:sp>
        <p:nvSpPr>
          <p:cNvPr id="187407" name="Shape 187407"/>
          <p:cNvSpPr>
            <a:spLocks noGrp="1" noChangeArrowheads="1"/>
          </p:cNvSpPr>
          <p:nvPr/>
        </p:nvSpPr>
        <p:spPr bwMode="auto">
          <a:xfrm>
            <a:off x="5394599" y="3391950"/>
            <a:ext cx="485422" cy="813283"/>
          </a:xfrm>
          <a:custGeom>
            <a:avLst>
              <a:gd name="adj0" fmla="val 10799"/>
              <a:gd name="adj1" fmla="val 5400"/>
            </a:avLst>
            <a:gdLst>
              <a:gd name="gd0" fmla="val 65536"/>
              <a:gd name="gd1" fmla="val adj0"/>
              <a:gd name="gd2" fmla="val adj1"/>
              <a:gd name="gd3" fmla="+- 21600 0 adj1"/>
              <a:gd name="gd4" fmla="*/ adj0 adj1 10800"/>
              <a:gd name="gd5" fmla="+- adj0 0 gd4"/>
              <a:gd name="gd6" fmla="val 0"/>
              <a:gd name="gd7" fmla="val gd1"/>
              <a:gd name="gd8" fmla="val gd2"/>
              <a:gd name="gd9" fmla="val gd1"/>
              <a:gd name="gd10" fmla="val gd2"/>
              <a:gd name="gd11" fmla="val 21600"/>
              <a:gd name="gd12" fmla="val gd3"/>
              <a:gd name="gd13" fmla="val 21600"/>
              <a:gd name="gd14" fmla="val gd3"/>
              <a:gd name="gd15" fmla="val gd1"/>
              <a:gd name="gd16" fmla="val 21600"/>
              <a:gd name="gd17" fmla="val gd1"/>
              <a:gd name="gd18" fmla="val 10800"/>
              <a:gd name="gd19" fmla="val 0"/>
              <a:gd name="gd20" fmla="*/ w gd2 21600"/>
              <a:gd name="gd21" fmla="*/ h gd5 21600"/>
              <a:gd name="gd22" fmla="*/ w gd3 21600"/>
              <a:gd name="gd23" fmla="*/ h 21600 21600"/>
              <a:gd name="gd24" fmla="*/ w adj1 21600"/>
              <a:gd name="gd25" fmla="*/ h adj0 21600"/>
            </a:gdLst>
            <a:ahLst>
              <a:ahXY gdRefX="adj1" maxX="10800" gdRefY="adj0" maxY="21600">
                <a:pos x="gd24" y="gd25"/>
              </a:ahXY>
            </a:ahLst>
            <a:cxnLst/>
            <a:rect l="gd20" t="gd21" r="gd22" b="gd23"/>
            <a:pathLst>
              <a:path w="21600" h="21600" extrusionOk="0">
                <a:moveTo>
                  <a:pt x="gd6" y="gd7"/>
                </a:moveTo>
                <a:lnTo>
                  <a:pt x="gd8" y="gd9"/>
                </a:lnTo>
                <a:lnTo>
                  <a:pt x="gd10" y="gd11"/>
                </a:lnTo>
                <a:lnTo>
                  <a:pt x="gd12" y="gd13"/>
                </a:lnTo>
                <a:lnTo>
                  <a:pt x="gd14" y="gd15"/>
                </a:lnTo>
                <a:lnTo>
                  <a:pt x="gd16" y="gd17"/>
                </a:lnTo>
                <a:lnTo>
                  <a:pt x="gd18" y="gd19"/>
                </a:lnTo>
                <a:close/>
              </a:path>
              <a:path w="21600" h="21600" extrusionOk="0"/>
            </a:pathLst>
          </a:custGeom>
          <a:gradFill>
            <a:gsLst>
              <a:gs pos="0">
                <a:schemeClr val="dk2"/>
              </a:gs>
              <a:gs pos="100000">
                <a:srgbClr val="CA7900"/>
              </a:gs>
            </a:gsLst>
            <a:lin ang="5400000" scaled="1"/>
          </a:gradFill>
          <a:ln w="12700">
            <a:solidFill>
              <a:schemeClr val="dk1"/>
            </a:solidFill>
            <a:round/>
            <a:headEnd/>
            <a:tailEnd/>
          </a:ln>
        </p:spPr>
        <p:txBody>
          <a:bodyPr lIns="91673" tIns="45836" rIns="91672" bIns="45837" anchor="ctr" anchorCtr="0"/>
          <a:lstStyle/>
          <a:p>
            <a:pPr>
              <a:defRPr/>
            </a:pPr>
            <a:endParaRPr sz="1805"/>
          </a:p>
        </p:txBody>
      </p:sp>
      <p:sp>
        <p:nvSpPr>
          <p:cNvPr id="187408" name="Shape 187408"/>
          <p:cNvSpPr>
            <a:spLocks noGrp="1" noChangeArrowheads="1"/>
          </p:cNvSpPr>
          <p:nvPr/>
        </p:nvSpPr>
        <p:spPr bwMode="auto">
          <a:xfrm>
            <a:off x="9120424" y="3391950"/>
            <a:ext cx="485422" cy="813283"/>
          </a:xfrm>
          <a:custGeom>
            <a:avLst>
              <a:gd name="adj0" fmla="val 10799"/>
              <a:gd name="adj1" fmla="val 5400"/>
            </a:avLst>
            <a:gdLst>
              <a:gd name="gd0" fmla="val 65536"/>
              <a:gd name="gd1" fmla="val adj0"/>
              <a:gd name="gd2" fmla="val adj1"/>
              <a:gd name="gd3" fmla="+- 21600 0 adj1"/>
              <a:gd name="gd4" fmla="*/ adj0 adj1 10800"/>
              <a:gd name="gd5" fmla="+- adj0 0 gd4"/>
              <a:gd name="gd6" fmla="val 0"/>
              <a:gd name="gd7" fmla="val gd1"/>
              <a:gd name="gd8" fmla="val gd2"/>
              <a:gd name="gd9" fmla="val gd1"/>
              <a:gd name="gd10" fmla="val gd2"/>
              <a:gd name="gd11" fmla="val 21600"/>
              <a:gd name="gd12" fmla="val gd3"/>
              <a:gd name="gd13" fmla="val 21600"/>
              <a:gd name="gd14" fmla="val gd3"/>
              <a:gd name="gd15" fmla="val gd1"/>
              <a:gd name="gd16" fmla="val 21600"/>
              <a:gd name="gd17" fmla="val gd1"/>
              <a:gd name="gd18" fmla="val 10800"/>
              <a:gd name="gd19" fmla="val 0"/>
              <a:gd name="gd20" fmla="*/ w gd2 21600"/>
              <a:gd name="gd21" fmla="*/ h gd5 21600"/>
              <a:gd name="gd22" fmla="*/ w gd3 21600"/>
              <a:gd name="gd23" fmla="*/ h 21600 21600"/>
              <a:gd name="gd24" fmla="*/ w adj1 21600"/>
              <a:gd name="gd25" fmla="*/ h adj0 21600"/>
            </a:gdLst>
            <a:ahLst>
              <a:ahXY gdRefX="adj1" maxX="10800" gdRefY="adj0" maxY="21600">
                <a:pos x="gd24" y="gd25"/>
              </a:ahXY>
            </a:ahLst>
            <a:cxnLst/>
            <a:rect l="gd20" t="gd21" r="gd22" b="gd23"/>
            <a:pathLst>
              <a:path w="21600" h="21600" extrusionOk="0">
                <a:moveTo>
                  <a:pt x="gd6" y="gd7"/>
                </a:moveTo>
                <a:lnTo>
                  <a:pt x="gd8" y="gd9"/>
                </a:lnTo>
                <a:lnTo>
                  <a:pt x="gd10" y="gd11"/>
                </a:lnTo>
                <a:lnTo>
                  <a:pt x="gd12" y="gd13"/>
                </a:lnTo>
                <a:lnTo>
                  <a:pt x="gd14" y="gd15"/>
                </a:lnTo>
                <a:lnTo>
                  <a:pt x="gd16" y="gd17"/>
                </a:lnTo>
                <a:lnTo>
                  <a:pt x="gd18" y="gd19"/>
                </a:lnTo>
                <a:close/>
              </a:path>
              <a:path w="21600" h="21600" extrusionOk="0"/>
            </a:pathLst>
          </a:custGeom>
          <a:gradFill>
            <a:gsLst>
              <a:gs pos="0">
                <a:schemeClr val="dk2"/>
              </a:gs>
              <a:gs pos="100000">
                <a:srgbClr val="CA7900"/>
              </a:gs>
            </a:gsLst>
            <a:lin ang="5400000" scaled="1"/>
          </a:gradFill>
          <a:ln w="12700">
            <a:solidFill>
              <a:schemeClr val="dk1"/>
            </a:solidFill>
            <a:round/>
            <a:headEnd/>
            <a:tailEnd/>
          </a:ln>
        </p:spPr>
        <p:txBody>
          <a:bodyPr lIns="91672" tIns="45836" rIns="91673" bIns="45837" anchor="ctr" anchorCtr="0"/>
          <a:lstStyle/>
          <a:p>
            <a:pPr>
              <a:defRPr/>
            </a:pPr>
            <a:endParaRPr sz="1805"/>
          </a:p>
        </p:txBody>
      </p:sp>
      <p:sp>
        <p:nvSpPr>
          <p:cNvPr id="187409" name="Shape 187409"/>
          <p:cNvSpPr>
            <a:spLocks noGrp="1" noChangeArrowheads="1"/>
          </p:cNvSpPr>
          <p:nvPr/>
        </p:nvSpPr>
        <p:spPr bwMode="auto">
          <a:xfrm>
            <a:off x="6166503" y="4539459"/>
            <a:ext cx="2610146" cy="524100"/>
          </a:xfrm>
          <a:prstGeom prst="rect">
            <a:avLst/>
          </a:prstGeom>
          <a:noFill/>
        </p:spPr>
        <p:txBody>
          <a:bodyPr wrap="square" lIns="92309" tIns="46155" rIns="92310" bIns="46156">
            <a:spAutoFit/>
          </a:bodyPr>
          <a:lstStyle/>
          <a:p>
            <a:pPr algn="ctr">
              <a:defRPr/>
            </a:pPr>
            <a:r>
              <a:rPr sz="2800" b="1" dirty="0">
                <a:solidFill>
                  <a:schemeClr val="dk2"/>
                </a:solidFill>
              </a:rPr>
              <a:t>Different</a:t>
            </a:r>
            <a:r>
              <a:rPr sz="2800" b="1" dirty="0"/>
              <a:t> keys</a:t>
            </a:r>
            <a:endParaRPr sz="2000" dirty="0"/>
          </a:p>
        </p:txBody>
      </p:sp>
      <p:sp>
        <p:nvSpPr>
          <p:cNvPr id="187410" name="Shape 187410"/>
          <p:cNvSpPr>
            <a:spLocks noGrp="1" noChangeArrowheads="1"/>
          </p:cNvSpPr>
          <p:nvPr/>
        </p:nvSpPr>
        <p:spPr bwMode="auto">
          <a:xfrm flipH="1">
            <a:off x="5822728" y="4991459"/>
            <a:ext cx="716199" cy="412212"/>
          </a:xfrm>
          <a:prstGeom prst="line">
            <a:avLst/>
          </a:prstGeom>
          <a:noFill/>
          <a:ln w="50800">
            <a:solidFill>
              <a:schemeClr val="dk1"/>
            </a:solidFill>
            <a:round/>
            <a:headEnd/>
            <a:tailEnd/>
          </a:ln>
        </p:spPr>
        <p:txBody>
          <a:bodyPr lIns="91673" tIns="45837" rIns="91672" bIns="45836" anchor="ctr" anchorCtr="0"/>
          <a:lstStyle/>
          <a:p>
            <a:pPr>
              <a:defRPr/>
            </a:pPr>
            <a:endParaRPr sz="1805"/>
          </a:p>
        </p:txBody>
      </p:sp>
      <p:sp>
        <p:nvSpPr>
          <p:cNvPr id="187411" name="Shape 187411"/>
          <p:cNvSpPr>
            <a:spLocks noGrp="1" noChangeArrowheads="1"/>
          </p:cNvSpPr>
          <p:nvPr/>
        </p:nvSpPr>
        <p:spPr bwMode="auto">
          <a:xfrm>
            <a:off x="8373987" y="4991459"/>
            <a:ext cx="716198" cy="412212"/>
          </a:xfrm>
          <a:prstGeom prst="line">
            <a:avLst/>
          </a:prstGeom>
          <a:noFill/>
          <a:ln w="50800">
            <a:solidFill>
              <a:schemeClr val="dk1"/>
            </a:solidFill>
            <a:round/>
            <a:headEnd/>
            <a:tailEnd/>
          </a:ln>
        </p:spPr>
        <p:txBody>
          <a:bodyPr lIns="91672" tIns="45837" rIns="91673" bIns="45836" anchor="ctr" anchorCtr="0"/>
          <a:lstStyle/>
          <a:p>
            <a:pPr>
              <a:defRPr/>
            </a:pPr>
            <a:endParaRPr sz="1805"/>
          </a:p>
        </p:txBody>
      </p:sp>
      <p:sp>
        <p:nvSpPr>
          <p:cNvPr id="187412" name="Shape 187412"/>
          <p:cNvSpPr>
            <a:spLocks noGrp="1" noChangeArrowheads="1"/>
          </p:cNvSpPr>
          <p:nvPr/>
        </p:nvSpPr>
        <p:spPr bwMode="auto">
          <a:xfrm>
            <a:off x="3100876" y="4789848"/>
            <a:ext cx="2411198" cy="831876"/>
          </a:xfrm>
          <a:prstGeom prst="rect">
            <a:avLst/>
          </a:prstGeom>
          <a:noFill/>
        </p:spPr>
        <p:txBody>
          <a:bodyPr wrap="square" lIns="92309" tIns="46155" rIns="92309" bIns="46156">
            <a:spAutoFit/>
          </a:bodyPr>
          <a:lstStyle/>
          <a:p>
            <a:pPr algn="ctr">
              <a:defRPr/>
            </a:pPr>
            <a:r>
              <a:rPr sz="2400" b="1" dirty="0"/>
              <a:t>Recipient’s public key</a:t>
            </a:r>
            <a:endParaRPr sz="1600" dirty="0"/>
          </a:p>
        </p:txBody>
      </p:sp>
      <p:sp>
        <p:nvSpPr>
          <p:cNvPr id="187413" name="Shape 187413"/>
          <p:cNvSpPr>
            <a:spLocks noGrp="1" noChangeArrowheads="1"/>
          </p:cNvSpPr>
          <p:nvPr/>
        </p:nvSpPr>
        <p:spPr bwMode="auto">
          <a:xfrm>
            <a:off x="9685430" y="4947643"/>
            <a:ext cx="2357087" cy="831876"/>
          </a:xfrm>
          <a:prstGeom prst="rect">
            <a:avLst/>
          </a:prstGeom>
          <a:noFill/>
        </p:spPr>
        <p:txBody>
          <a:bodyPr wrap="square" lIns="92310" tIns="46155" rIns="92309" bIns="46156">
            <a:spAutoFit/>
          </a:bodyPr>
          <a:lstStyle/>
          <a:p>
            <a:pPr algn="ctr">
              <a:defRPr/>
            </a:pPr>
            <a:r>
              <a:rPr sz="2400" b="1" dirty="0"/>
              <a:t>Recipient’s private key</a:t>
            </a:r>
            <a:endParaRPr sz="1600" dirty="0"/>
          </a:p>
        </p:txBody>
      </p:sp>
      <p:sp>
        <p:nvSpPr>
          <p:cNvPr id="187416" name="Shape 187416"/>
          <p:cNvSpPr>
            <a:spLocks noGrp="1" noChangeArrowheads="1"/>
          </p:cNvSpPr>
          <p:nvPr/>
        </p:nvSpPr>
        <p:spPr bwMode="auto">
          <a:xfrm>
            <a:off x="8938987" y="4270487"/>
            <a:ext cx="870579" cy="1704552"/>
          </a:xfrm>
          <a:custGeom>
            <a:avLst/>
            <a:gdLst>
              <a:gd name="gd0" fmla="val 65536"/>
              <a:gd name="gd1" fmla="val 349"/>
              <a:gd name="gd2" fmla="val 0"/>
              <a:gd name="gd3" fmla="val 185"/>
              <a:gd name="gd4" fmla="val 0"/>
              <a:gd name="gd5" fmla="val 215"/>
              <a:gd name="gd6" fmla="val 41"/>
              <a:gd name="gd7" fmla="val 312"/>
              <a:gd name="gd8" fmla="val 41"/>
              <a:gd name="gd9" fmla="val 348"/>
              <a:gd name="gd10" fmla="val 106"/>
              <a:gd name="gd11" fmla="val 182"/>
              <a:gd name="gd12" fmla="val 106"/>
              <a:gd name="gd13" fmla="val 216"/>
              <a:gd name="gd14" fmla="val 42"/>
              <a:gd name="gd15" fmla="val 185"/>
              <a:gd name="gd16" fmla="val 1"/>
              <a:gd name="gd17" fmla="val 127"/>
              <a:gd name="gd18" fmla="val 102"/>
              <a:gd name="gd19" fmla="val 95"/>
              <a:gd name="gd20" fmla="val 103"/>
              <a:gd name="gd21" fmla="val 84"/>
              <a:gd name="gd22" fmla="val 137"/>
              <a:gd name="gd23" fmla="val 35"/>
              <a:gd name="gd24" fmla="val 137"/>
              <a:gd name="gd25" fmla="val 35"/>
              <a:gd name="gd26" fmla="val 162"/>
              <a:gd name="gd27" fmla="val 16"/>
              <a:gd name="gd28" fmla="val 163"/>
              <a:gd name="gd29" fmla="val 0"/>
              <a:gd name="gd30" fmla="val 163"/>
              <a:gd name="gd31" fmla="val 0"/>
              <a:gd name="gd32" fmla="val 312"/>
              <a:gd name="gd33" fmla="val 35"/>
              <a:gd name="gd34" fmla="val 313"/>
              <a:gd name="gd35" fmla="val 36"/>
              <a:gd name="gd36" fmla="val 344"/>
              <a:gd name="gd37" fmla="val 82"/>
              <a:gd name="gd38" fmla="val 344"/>
              <a:gd name="gd39" fmla="val 96"/>
              <a:gd name="gd40" fmla="val 381"/>
              <a:gd name="gd41" fmla="val 121"/>
              <a:gd name="gd42" fmla="val 382"/>
              <a:gd name="gd43" fmla="val 123"/>
              <a:gd name="gd44" fmla="val 458"/>
              <a:gd name="gd45" fmla="val 141"/>
              <a:gd name="gd46" fmla="val 458"/>
              <a:gd name="gd47" fmla="val 146"/>
              <a:gd name="gd48" fmla="val 469"/>
              <a:gd name="gd49" fmla="val 146"/>
              <a:gd name="gd50" fmla="val 545"/>
              <a:gd name="gd51" fmla="val 177"/>
              <a:gd name="gd52" fmla="val 546"/>
              <a:gd name="gd53" fmla="val 175"/>
              <a:gd name="gd54" fmla="val 1002"/>
              <a:gd name="gd55" fmla="val 248"/>
              <a:gd name="gd56" fmla="val 1070"/>
              <a:gd name="gd57" fmla="val 341"/>
              <a:gd name="gd58" fmla="val 991"/>
              <a:gd name="gd59" fmla="val 307"/>
              <a:gd name="gd60" fmla="val 969"/>
              <a:gd name="gd61" fmla="val 307"/>
              <a:gd name="gd62" fmla="val 942"/>
              <a:gd name="gd63" fmla="val 341"/>
              <a:gd name="gd64" fmla="val 918"/>
              <a:gd name="gd65" fmla="val 307"/>
              <a:gd name="gd66" fmla="val 898"/>
              <a:gd name="gd67" fmla="val 312"/>
              <a:gd name="gd68" fmla="val 889"/>
              <a:gd name="gd69" fmla="val 342"/>
              <a:gd name="gd70" fmla="val 870"/>
              <a:gd name="gd71" fmla="val 346"/>
              <a:gd name="gd72" fmla="val 812"/>
              <a:gd name="gd73" fmla="val 351"/>
              <a:gd name="gd74" fmla="val 806"/>
              <a:gd name="gd75" fmla="val 307"/>
              <a:gd name="gd76" fmla="val 772"/>
              <a:gd name="gd77" fmla="val 307"/>
              <a:gd name="gd78" fmla="val 742"/>
              <a:gd name="gd79" fmla="val 342"/>
              <a:gd name="gd80" fmla="val 708"/>
              <a:gd name="gd81" fmla="val 307"/>
              <a:gd name="gd82" fmla="val 677"/>
              <a:gd name="gd83" fmla="val 307"/>
              <a:gd name="gd84" fmla="val 646"/>
              <a:gd name="gd85" fmla="val 341"/>
              <a:gd name="gd86" fmla="val 606"/>
              <a:gd name="gd87" fmla="val 346"/>
              <a:gd name="gd88" fmla="val 542"/>
              <a:gd name="gd89" fmla="val 387"/>
              <a:gd name="gd90" fmla="val 542"/>
              <a:gd name="gd91" fmla="val 387"/>
              <a:gd name="gd92" fmla="val 455"/>
              <a:gd name="gd93" fmla="val 412"/>
              <a:gd name="gd94" fmla="val 455"/>
              <a:gd name="gd95" fmla="val 412"/>
              <a:gd name="gd96" fmla="val 378"/>
              <a:gd name="gd97" fmla="val 438"/>
              <a:gd name="gd98" fmla="val 378"/>
              <a:gd name="gd99" fmla="val 450"/>
              <a:gd name="gd100" fmla="val 341"/>
              <a:gd name="gd101" fmla="val 505"/>
              <a:gd name="gd102" fmla="val 341"/>
              <a:gd name="gd103" fmla="val 505"/>
              <a:gd name="gd104" fmla="val 310"/>
              <a:gd name="gd105" fmla="val 546"/>
              <a:gd name="gd106" fmla="val 310"/>
              <a:gd name="gd107" fmla="val 546"/>
              <a:gd name="gd108" fmla="val 159"/>
              <a:gd name="gd109" fmla="val 505"/>
              <a:gd name="gd110" fmla="val 159"/>
              <a:gd name="gd111" fmla="val 505"/>
              <a:gd name="gd112" fmla="val 137"/>
              <a:gd name="gd113" fmla="val 459"/>
              <a:gd name="gd114" fmla="val 137"/>
              <a:gd name="gd115" fmla="val 448"/>
              <a:gd name="gd116" fmla="val 127"/>
              <a:gd name="gd117" fmla="val 437"/>
              <a:gd name="gd118" fmla="val 103"/>
              <a:gd name="gd119" fmla="val 412"/>
              <a:gd name="gd120" fmla="val 103"/>
              <a:gd name="gd121" fmla="val 349"/>
              <a:gd name="gd122" fmla="val 0"/>
              <a:gd name="gd123" fmla="*/ w 0 547"/>
              <a:gd name="gd124" fmla="*/ h 0 1071"/>
              <a:gd name="gd125" fmla="*/ w 21600 547"/>
              <a:gd name="gd126" fmla="*/ h 21600 1071"/>
            </a:gdLst>
            <a:ahLst/>
            <a:cxnLst/>
            <a:rect l="gd123" t="gd124" r="gd125" b="gd126"/>
            <a:pathLst>
              <a:path w="547" h="1071"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lnTo>
                  <a:pt x="gd95" y="gd96"/>
                </a:lnTo>
                <a:lnTo>
                  <a:pt x="gd97" y="gd98"/>
                </a:lnTo>
                <a:lnTo>
                  <a:pt x="gd99" y="gd100"/>
                </a:lnTo>
                <a:lnTo>
                  <a:pt x="gd101" y="gd102"/>
                </a:lnTo>
                <a:lnTo>
                  <a:pt x="gd103" y="gd104"/>
                </a:lnTo>
                <a:lnTo>
                  <a:pt x="gd105" y="gd106"/>
                </a:lnTo>
                <a:lnTo>
                  <a:pt x="gd107" y="gd108"/>
                </a:lnTo>
                <a:lnTo>
                  <a:pt x="gd109" y="gd110"/>
                </a:lnTo>
                <a:lnTo>
                  <a:pt x="gd111" y="gd112"/>
                </a:lnTo>
                <a:lnTo>
                  <a:pt x="gd113" y="gd114"/>
                </a:lnTo>
                <a:lnTo>
                  <a:pt x="gd115" y="gd116"/>
                </a:lnTo>
                <a:lnTo>
                  <a:pt x="gd117" y="gd118"/>
                </a:lnTo>
                <a:lnTo>
                  <a:pt x="gd119" y="gd120"/>
                </a:lnTo>
                <a:lnTo>
                  <a:pt x="gd121" y="gd122"/>
                </a:lnTo>
              </a:path>
              <a:path w="547" h="1071" extrusionOk="0"/>
            </a:pathLst>
          </a:custGeom>
          <a:solidFill>
            <a:srgbClr val="00AE00"/>
          </a:solidFill>
        </p:spPr>
        <p:txBody>
          <a:bodyPr lIns="91672" tIns="45836" rIns="91672" bIns="45837"/>
          <a:lstStyle/>
          <a:p>
            <a:pPr>
              <a:defRPr/>
            </a:pPr>
            <a:endParaRPr sz="1805"/>
          </a:p>
        </p:txBody>
      </p:sp>
      <p:sp>
        <p:nvSpPr>
          <p:cNvPr id="187417" name="Shape 187417"/>
          <p:cNvSpPr>
            <a:spLocks noGrp="1" noChangeArrowheads="1"/>
          </p:cNvSpPr>
          <p:nvPr/>
        </p:nvSpPr>
        <p:spPr bwMode="auto">
          <a:xfrm>
            <a:off x="8916705" y="4280036"/>
            <a:ext cx="870579" cy="1704552"/>
          </a:xfrm>
          <a:custGeom>
            <a:avLst/>
            <a:gdLst>
              <a:gd name="gd0" fmla="val 65536"/>
              <a:gd name="gd1" fmla="val 350"/>
              <a:gd name="gd2" fmla="val 0"/>
              <a:gd name="gd3" fmla="val 186"/>
              <a:gd name="gd4" fmla="val 0"/>
              <a:gd name="gd5" fmla="val 217"/>
              <a:gd name="gd6" fmla="val 41"/>
              <a:gd name="gd7" fmla="val 312"/>
              <a:gd name="gd8" fmla="val 41"/>
              <a:gd name="gd9" fmla="val 348"/>
              <a:gd name="gd10" fmla="val 106"/>
              <a:gd name="gd11" fmla="val 183"/>
              <a:gd name="gd12" fmla="val 106"/>
              <a:gd name="gd13" fmla="val 217"/>
              <a:gd name="gd14" fmla="val 42"/>
              <a:gd name="gd15" fmla="val 186"/>
              <a:gd name="gd16" fmla="val 1"/>
              <a:gd name="gd17" fmla="val 128"/>
              <a:gd name="gd18" fmla="val 102"/>
              <a:gd name="gd19" fmla="val 97"/>
              <a:gd name="gd20" fmla="val 102"/>
              <a:gd name="gd21" fmla="val 86"/>
              <a:gd name="gd22" fmla="val 137"/>
              <a:gd name="gd23" fmla="val 37"/>
              <a:gd name="gd24" fmla="val 137"/>
              <a:gd name="gd25" fmla="val 36"/>
              <a:gd name="gd26" fmla="val 162"/>
              <a:gd name="gd27" fmla="val 17"/>
              <a:gd name="gd28" fmla="val 162"/>
              <a:gd name="gd29" fmla="val 0"/>
              <a:gd name="gd30" fmla="val 162"/>
              <a:gd name="gd31" fmla="val 0"/>
              <a:gd name="gd32" fmla="val 312"/>
              <a:gd name="gd33" fmla="val 37"/>
              <a:gd name="gd34" fmla="val 313"/>
              <a:gd name="gd35" fmla="val 37"/>
              <a:gd name="gd36" fmla="val 343"/>
              <a:gd name="gd37" fmla="val 84"/>
              <a:gd name="gd38" fmla="val 343"/>
              <a:gd name="gd39" fmla="val 97"/>
              <a:gd name="gd40" fmla="val 381"/>
              <a:gd name="gd41" fmla="val 122"/>
              <a:gd name="gd42" fmla="val 382"/>
              <a:gd name="gd43" fmla="val 125"/>
              <a:gd name="gd44" fmla="val 458"/>
              <a:gd name="gd45" fmla="val 141"/>
              <a:gd name="gd46" fmla="val 458"/>
              <a:gd name="gd47" fmla="val 146"/>
              <a:gd name="gd48" fmla="val 464"/>
              <a:gd name="gd49" fmla="val 146"/>
              <a:gd name="gd50" fmla="val 545"/>
              <a:gd name="gd51" fmla="val 178"/>
              <a:gd name="gd52" fmla="val 545"/>
              <a:gd name="gd53" fmla="val 176"/>
              <a:gd name="gd54" fmla="val 1002"/>
              <a:gd name="gd55" fmla="val 248"/>
              <a:gd name="gd56" fmla="val 1070"/>
              <a:gd name="gd57" fmla="val 341"/>
              <a:gd name="gd58" fmla="val 991"/>
              <a:gd name="gd59" fmla="val 308"/>
              <a:gd name="gd60" fmla="val 969"/>
              <a:gd name="gd61" fmla="val 308"/>
              <a:gd name="gd62" fmla="val 942"/>
              <a:gd name="gd63" fmla="val 341"/>
              <a:gd name="gd64" fmla="val 918"/>
              <a:gd name="gd65" fmla="val 308"/>
              <a:gd name="gd66" fmla="val 897"/>
              <a:gd name="gd67" fmla="val 313"/>
              <a:gd name="gd68" fmla="val 889"/>
              <a:gd name="gd69" fmla="val 342"/>
              <a:gd name="gd70" fmla="val 870"/>
              <a:gd name="gd71" fmla="val 347"/>
              <a:gd name="gd72" fmla="val 812"/>
              <a:gd name="gd73" fmla="val 351"/>
              <a:gd name="gd74" fmla="val 807"/>
              <a:gd name="gd75" fmla="val 307"/>
              <a:gd name="gd76" fmla="val 772"/>
              <a:gd name="gd77" fmla="val 307"/>
              <a:gd name="gd78" fmla="val 742"/>
              <a:gd name="gd79" fmla="val 342"/>
              <a:gd name="gd80" fmla="val 708"/>
              <a:gd name="gd81" fmla="val 308"/>
              <a:gd name="gd82" fmla="val 677"/>
              <a:gd name="gd83" fmla="val 308"/>
              <a:gd name="gd84" fmla="val 646"/>
              <a:gd name="gd85" fmla="val 341"/>
              <a:gd name="gd86" fmla="val 606"/>
              <a:gd name="gd87" fmla="val 347"/>
              <a:gd name="gd88" fmla="val 542"/>
              <a:gd name="gd89" fmla="val 387"/>
              <a:gd name="gd90" fmla="val 542"/>
              <a:gd name="gd91" fmla="val 387"/>
              <a:gd name="gd92" fmla="val 455"/>
              <a:gd name="gd93" fmla="val 411"/>
              <a:gd name="gd94" fmla="val 455"/>
              <a:gd name="gd95" fmla="val 411"/>
              <a:gd name="gd96" fmla="val 378"/>
              <a:gd name="gd97" fmla="val 438"/>
              <a:gd name="gd98" fmla="val 378"/>
              <a:gd name="gd99" fmla="val 450"/>
              <a:gd name="gd100" fmla="val 341"/>
              <a:gd name="gd101" fmla="val 505"/>
              <a:gd name="gd102" fmla="val 341"/>
              <a:gd name="gd103" fmla="val 505"/>
              <a:gd name="gd104" fmla="val 310"/>
              <a:gd name="gd105" fmla="val 546"/>
              <a:gd name="gd106" fmla="val 310"/>
              <a:gd name="gd107" fmla="val 546"/>
              <a:gd name="gd108" fmla="val 159"/>
              <a:gd name="gd109" fmla="val 506"/>
              <a:gd name="gd110" fmla="val 159"/>
              <a:gd name="gd111" fmla="val 506"/>
              <a:gd name="gd112" fmla="val 137"/>
              <a:gd name="gd113" fmla="val 459"/>
              <a:gd name="gd114" fmla="val 137"/>
              <a:gd name="gd115" fmla="val 449"/>
              <a:gd name="gd116" fmla="val 127"/>
              <a:gd name="gd117" fmla="val 438"/>
              <a:gd name="gd118" fmla="val 102"/>
              <a:gd name="gd119" fmla="val 411"/>
              <a:gd name="gd120" fmla="val 102"/>
              <a:gd name="gd121" fmla="val 350"/>
              <a:gd name="gd122" fmla="val 0"/>
              <a:gd name="gd123" fmla="*/ w 0 547"/>
              <a:gd name="gd124" fmla="*/ h 0 1071"/>
              <a:gd name="gd125" fmla="*/ w 21600 547"/>
              <a:gd name="gd126" fmla="*/ h 21600 1071"/>
            </a:gdLst>
            <a:ahLst/>
            <a:cxnLst/>
            <a:rect l="gd123" t="gd124" r="gd125" b="gd126"/>
            <a:pathLst>
              <a:path w="547" h="1071"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lnTo>
                  <a:pt x="gd23" y="gd24"/>
                </a:lnTo>
                <a:lnTo>
                  <a:pt x="gd25" y="gd26"/>
                </a:lnTo>
                <a:lnTo>
                  <a:pt x="gd27" y="gd28"/>
                </a:lnTo>
                <a:lnTo>
                  <a:pt x="gd29" y="gd30"/>
                </a:lnTo>
                <a:lnTo>
                  <a:pt x="gd31" y="gd32"/>
                </a:lnTo>
                <a:lnTo>
                  <a:pt x="gd33" y="gd34"/>
                </a:lnTo>
                <a:lnTo>
                  <a:pt x="gd35" y="gd36"/>
                </a:lnTo>
                <a:lnTo>
                  <a:pt x="gd37" y="gd38"/>
                </a:lnTo>
                <a:lnTo>
                  <a:pt x="gd39" y="gd40"/>
                </a:lnTo>
                <a:lnTo>
                  <a:pt x="gd41" y="gd42"/>
                </a:lnTo>
                <a:lnTo>
                  <a:pt x="gd43" y="gd44"/>
                </a:lnTo>
                <a:lnTo>
                  <a:pt x="gd45" y="gd46"/>
                </a:lnTo>
                <a:lnTo>
                  <a:pt x="gd47" y="gd48"/>
                </a:lnTo>
                <a:lnTo>
                  <a:pt x="gd49" y="gd50"/>
                </a:lnTo>
                <a:lnTo>
                  <a:pt x="gd51" y="gd52"/>
                </a:lnTo>
                <a:lnTo>
                  <a:pt x="gd53" y="gd54"/>
                </a:lnTo>
                <a:lnTo>
                  <a:pt x="gd55" y="gd56"/>
                </a:lnTo>
                <a:lnTo>
                  <a:pt x="gd57" y="gd58"/>
                </a:lnTo>
                <a:lnTo>
                  <a:pt x="gd59" y="gd60"/>
                </a:lnTo>
                <a:lnTo>
                  <a:pt x="gd61" y="gd62"/>
                </a:lnTo>
                <a:lnTo>
                  <a:pt x="gd63" y="gd64"/>
                </a:lnTo>
                <a:lnTo>
                  <a:pt x="gd65" y="gd66"/>
                </a:lnTo>
                <a:lnTo>
                  <a:pt x="gd67" y="gd68"/>
                </a:lnTo>
                <a:lnTo>
                  <a:pt x="gd69" y="gd70"/>
                </a:lnTo>
                <a:lnTo>
                  <a:pt x="gd71" y="gd72"/>
                </a:lnTo>
                <a:lnTo>
                  <a:pt x="gd73" y="gd74"/>
                </a:lnTo>
                <a:lnTo>
                  <a:pt x="gd75" y="gd76"/>
                </a:lnTo>
                <a:lnTo>
                  <a:pt x="gd77" y="gd78"/>
                </a:lnTo>
                <a:lnTo>
                  <a:pt x="gd79" y="gd80"/>
                </a:lnTo>
                <a:lnTo>
                  <a:pt x="gd81" y="gd82"/>
                </a:lnTo>
                <a:lnTo>
                  <a:pt x="gd83" y="gd84"/>
                </a:lnTo>
                <a:lnTo>
                  <a:pt x="gd85" y="gd86"/>
                </a:lnTo>
                <a:lnTo>
                  <a:pt x="gd87" y="gd88"/>
                </a:lnTo>
                <a:lnTo>
                  <a:pt x="gd89" y="gd90"/>
                </a:lnTo>
                <a:lnTo>
                  <a:pt x="gd91" y="gd92"/>
                </a:lnTo>
                <a:lnTo>
                  <a:pt x="gd93" y="gd94"/>
                </a:lnTo>
                <a:lnTo>
                  <a:pt x="gd95" y="gd96"/>
                </a:lnTo>
                <a:lnTo>
                  <a:pt x="gd97" y="gd98"/>
                </a:lnTo>
                <a:lnTo>
                  <a:pt x="gd99" y="gd100"/>
                </a:lnTo>
                <a:lnTo>
                  <a:pt x="gd101" y="gd102"/>
                </a:lnTo>
                <a:lnTo>
                  <a:pt x="gd103" y="gd104"/>
                </a:lnTo>
                <a:lnTo>
                  <a:pt x="gd105" y="gd106"/>
                </a:lnTo>
                <a:lnTo>
                  <a:pt x="gd107" y="gd108"/>
                </a:lnTo>
                <a:lnTo>
                  <a:pt x="gd109" y="gd110"/>
                </a:lnTo>
                <a:lnTo>
                  <a:pt x="gd111" y="gd112"/>
                </a:lnTo>
                <a:lnTo>
                  <a:pt x="gd113" y="gd114"/>
                </a:lnTo>
                <a:lnTo>
                  <a:pt x="gd115" y="gd116"/>
                </a:lnTo>
                <a:lnTo>
                  <a:pt x="gd117" y="gd118"/>
                </a:lnTo>
                <a:lnTo>
                  <a:pt x="gd119" y="gd120"/>
                </a:lnTo>
                <a:lnTo>
                  <a:pt x="gd121" y="gd122"/>
                </a:lnTo>
              </a:path>
              <a:path w="547" h="1071" extrusionOk="0"/>
            </a:pathLst>
          </a:custGeom>
          <a:solidFill>
            <a:srgbClr val="438E00"/>
          </a:solidFill>
        </p:spPr>
        <p:txBody>
          <a:bodyPr lIns="91672" tIns="45836" rIns="91673" bIns="45837"/>
          <a:lstStyle/>
          <a:p>
            <a:pPr>
              <a:defRPr/>
            </a:pPr>
            <a:endParaRPr sz="1805"/>
          </a:p>
        </p:txBody>
      </p:sp>
      <p:sp>
        <p:nvSpPr>
          <p:cNvPr id="187419" name="Shape 187419"/>
          <p:cNvSpPr>
            <a:spLocks noGrp="1" noChangeArrowheads="1"/>
          </p:cNvSpPr>
          <p:nvPr/>
        </p:nvSpPr>
        <p:spPr bwMode="auto">
          <a:xfrm>
            <a:off x="9051989" y="4555376"/>
            <a:ext cx="612747" cy="186211"/>
          </a:xfrm>
          <a:custGeom>
            <a:avLst/>
            <a:gdLst>
              <a:gd name="gd0" fmla="val 65536"/>
              <a:gd name="gd1" fmla="val 384"/>
              <a:gd name="gd2" fmla="val 60"/>
              <a:gd name="gd3" fmla="val 350"/>
              <a:gd name="gd4" fmla="val 0"/>
              <a:gd name="gd5" fmla="val 0"/>
              <a:gd name="gd6" fmla="val 0"/>
              <a:gd name="gd7" fmla="val 2"/>
              <a:gd name="gd8" fmla="val 5"/>
              <a:gd name="gd9" fmla="val 346"/>
              <a:gd name="gd10" fmla="val 5"/>
              <a:gd name="gd11" fmla="val 376"/>
              <a:gd name="gd12" fmla="val 60"/>
              <a:gd name="gd13" fmla="val 346"/>
              <a:gd name="gd14" fmla="val 112"/>
              <a:gd name="gd15" fmla="val 353"/>
              <a:gd name="gd16" fmla="val 116"/>
              <a:gd name="gd17" fmla="val 384"/>
              <a:gd name="gd18" fmla="val 60"/>
              <a:gd name="gd19" fmla="*/ w 0 385"/>
              <a:gd name="gd20" fmla="*/ h 0 117"/>
              <a:gd name="gd21" fmla="*/ w 21600 385"/>
              <a:gd name="gd22" fmla="*/ h 21600 117"/>
            </a:gdLst>
            <a:ahLst/>
            <a:cxnLst/>
            <a:rect l="gd19" t="gd20" r="gd21" b="gd22"/>
            <a:pathLst>
              <a:path w="385" h="117" extrusionOk="0">
                <a:moveTo>
                  <a:pt x="gd1" y="gd2"/>
                </a:moveTo>
                <a:lnTo>
                  <a:pt x="gd3" y="gd4"/>
                </a:lnTo>
                <a:lnTo>
                  <a:pt x="gd5" y="gd6"/>
                </a:lnTo>
                <a:lnTo>
                  <a:pt x="gd7" y="gd8"/>
                </a:lnTo>
                <a:lnTo>
                  <a:pt x="gd9" y="gd10"/>
                </a:lnTo>
                <a:lnTo>
                  <a:pt x="gd11" y="gd12"/>
                </a:lnTo>
                <a:lnTo>
                  <a:pt x="gd13" y="gd14"/>
                </a:lnTo>
                <a:lnTo>
                  <a:pt x="gd15" y="gd16"/>
                </a:lnTo>
                <a:lnTo>
                  <a:pt x="gd17" y="gd18"/>
                </a:lnTo>
              </a:path>
              <a:path w="385" h="117" extrusionOk="0"/>
            </a:pathLst>
          </a:custGeom>
          <a:solidFill>
            <a:srgbClr val="316501"/>
          </a:solidFill>
        </p:spPr>
        <p:txBody>
          <a:bodyPr lIns="91672" tIns="45837" rIns="91673" bIns="45836"/>
          <a:lstStyle/>
          <a:p>
            <a:pPr>
              <a:defRPr/>
            </a:pPr>
            <a:endParaRPr sz="1805"/>
          </a:p>
        </p:txBody>
      </p:sp>
      <p:sp>
        <p:nvSpPr>
          <p:cNvPr id="187420" name="Shape 187420"/>
          <p:cNvSpPr>
            <a:spLocks noGrp="1" noChangeArrowheads="1"/>
          </p:cNvSpPr>
          <p:nvPr/>
        </p:nvSpPr>
        <p:spPr bwMode="auto">
          <a:xfrm>
            <a:off x="9001058" y="4555375"/>
            <a:ext cx="614339" cy="184620"/>
          </a:xfrm>
          <a:custGeom>
            <a:avLst/>
            <a:gdLst>
              <a:gd name="gd0" fmla="val 65536"/>
              <a:gd name="gd1" fmla="val 0"/>
              <a:gd name="gd2" fmla="val 54"/>
              <a:gd name="gd3" fmla="val 33"/>
              <a:gd name="gd4" fmla="val 115"/>
              <a:gd name="gd5" fmla="val 385"/>
              <a:gd name="gd6" fmla="val 115"/>
              <a:gd name="gd7" fmla="val 382"/>
              <a:gd name="gd8" fmla="val 110"/>
              <a:gd name="gd9" fmla="val 37"/>
              <a:gd name="gd10" fmla="val 110"/>
              <a:gd name="gd11" fmla="val 5"/>
              <a:gd name="gd12" fmla="val 54"/>
              <a:gd name="gd13" fmla="val 36"/>
              <a:gd name="gd14" fmla="val 3"/>
              <a:gd name="gd15" fmla="val 30"/>
              <a:gd name="gd16" fmla="val 0"/>
              <a:gd name="gd17" fmla="val 0"/>
              <a:gd name="gd18" fmla="val 54"/>
              <a:gd name="gd19" fmla="*/ w 0 386"/>
              <a:gd name="gd20" fmla="*/ h 0 116"/>
              <a:gd name="gd21" fmla="*/ w 21600 386"/>
              <a:gd name="gd22" fmla="*/ h 21600 116"/>
            </a:gdLst>
            <a:ahLst/>
            <a:cxnLst/>
            <a:rect l="gd19" t="gd20" r="gd21" b="gd22"/>
            <a:pathLst>
              <a:path w="386" h="116" extrusionOk="0">
                <a:moveTo>
                  <a:pt x="gd1" y="gd2"/>
                </a:moveTo>
                <a:lnTo>
                  <a:pt x="gd3" y="gd4"/>
                </a:lnTo>
                <a:lnTo>
                  <a:pt x="gd5" y="gd6"/>
                </a:lnTo>
                <a:lnTo>
                  <a:pt x="gd7" y="gd8"/>
                </a:lnTo>
                <a:lnTo>
                  <a:pt x="gd9" y="gd10"/>
                </a:lnTo>
                <a:lnTo>
                  <a:pt x="gd11" y="gd12"/>
                </a:lnTo>
                <a:lnTo>
                  <a:pt x="gd13" y="gd14"/>
                </a:lnTo>
                <a:lnTo>
                  <a:pt x="gd15" y="gd16"/>
                </a:lnTo>
                <a:lnTo>
                  <a:pt x="gd17" y="gd18"/>
                </a:lnTo>
              </a:path>
              <a:path w="386" h="116" extrusionOk="0"/>
            </a:pathLst>
          </a:custGeom>
          <a:solidFill>
            <a:srgbClr val="00AE00"/>
          </a:solidFill>
        </p:spPr>
        <p:txBody>
          <a:bodyPr lIns="91672" tIns="45837" rIns="91673" bIns="45836"/>
          <a:lstStyle/>
          <a:p>
            <a:pPr>
              <a:defRPr/>
            </a:pPr>
            <a:endParaRPr sz="1805"/>
          </a:p>
        </p:txBody>
      </p:sp>
      <p:sp>
        <p:nvSpPr>
          <p:cNvPr id="187421" name="Shape 187421"/>
          <p:cNvSpPr>
            <a:spLocks noGrp="1" noChangeArrowheads="1"/>
          </p:cNvSpPr>
          <p:nvPr/>
        </p:nvSpPr>
        <p:spPr bwMode="auto">
          <a:xfrm>
            <a:off x="8978775" y="4521952"/>
            <a:ext cx="736888" cy="25465"/>
          </a:xfrm>
          <a:prstGeom prst="rect">
            <a:avLst/>
          </a:prstGeom>
          <a:solidFill>
            <a:srgbClr val="00AE00"/>
          </a:solidFill>
        </p:spPr>
        <p:txBody>
          <a:bodyPr lIns="91672" tIns="45837" rIns="91673" bIns="-56464" anchor="ctr" anchorCtr="0"/>
          <a:lstStyle/>
          <a:p>
            <a:pPr>
              <a:defRPr/>
            </a:pPr>
            <a:endParaRPr sz="1805"/>
          </a:p>
        </p:txBody>
      </p:sp>
      <p:sp>
        <p:nvSpPr>
          <p:cNvPr id="187422" name="Shape 187422"/>
          <p:cNvSpPr>
            <a:spLocks noGrp="1" noChangeArrowheads="1"/>
          </p:cNvSpPr>
          <p:nvPr/>
        </p:nvSpPr>
        <p:spPr bwMode="auto">
          <a:xfrm>
            <a:off x="9069495" y="4483755"/>
            <a:ext cx="572959" cy="25464"/>
          </a:xfrm>
          <a:prstGeom prst="rect">
            <a:avLst/>
          </a:prstGeom>
          <a:solidFill>
            <a:srgbClr val="00AE00"/>
          </a:solidFill>
        </p:spPr>
        <p:txBody>
          <a:bodyPr lIns="91672" tIns="45837" rIns="91673" bIns="-56464" anchor="ctr" anchorCtr="0"/>
          <a:lstStyle/>
          <a:p>
            <a:pPr>
              <a:defRPr/>
            </a:pPr>
            <a:endParaRPr sz="1805"/>
          </a:p>
        </p:txBody>
      </p:sp>
      <p:sp>
        <p:nvSpPr>
          <p:cNvPr id="187424" name="Shape 187424"/>
          <p:cNvSpPr>
            <a:spLocks noGrp="1" noChangeArrowheads="1"/>
          </p:cNvSpPr>
          <p:nvPr/>
        </p:nvSpPr>
        <p:spPr bwMode="auto">
          <a:xfrm>
            <a:off x="9365524" y="5015333"/>
            <a:ext cx="27056" cy="926283"/>
          </a:xfrm>
          <a:custGeom>
            <a:avLst/>
            <a:gdLst>
              <a:gd name="gd0" fmla="val 65536"/>
              <a:gd name="gd1" fmla="val 0"/>
              <a:gd name="gd2" fmla="val 0"/>
              <a:gd name="gd3" fmla="val 0"/>
              <a:gd name="gd4" fmla="val 581"/>
              <a:gd name="gd5" fmla="val 16"/>
              <a:gd name="gd6" fmla="val 572"/>
              <a:gd name="gd7" fmla="val 16"/>
              <a:gd name="gd8" fmla="val 18"/>
              <a:gd name="gd9" fmla="val 0"/>
              <a:gd name="gd10" fmla="val 0"/>
              <a:gd name="gd11" fmla="*/ w 0 17"/>
              <a:gd name="gd12" fmla="*/ h 0 582"/>
              <a:gd name="gd13" fmla="*/ w 21600 17"/>
              <a:gd name="gd14" fmla="*/ h 21600 582"/>
            </a:gdLst>
            <a:ahLst/>
            <a:cxnLst/>
            <a:rect l="gd11" t="gd12" r="gd13" b="gd14"/>
            <a:pathLst>
              <a:path w="17" h="582" extrusionOk="0">
                <a:moveTo>
                  <a:pt x="gd1" y="gd2"/>
                </a:moveTo>
                <a:lnTo>
                  <a:pt x="gd3" y="gd4"/>
                </a:lnTo>
                <a:lnTo>
                  <a:pt x="gd5" y="gd6"/>
                </a:lnTo>
                <a:lnTo>
                  <a:pt x="gd7" y="gd8"/>
                </a:lnTo>
                <a:lnTo>
                  <a:pt x="gd9" y="gd10"/>
                </a:lnTo>
              </a:path>
              <a:path w="17" h="582" extrusionOk="0"/>
            </a:pathLst>
          </a:custGeom>
          <a:solidFill>
            <a:srgbClr val="00AE00"/>
          </a:solidFill>
        </p:spPr>
        <p:txBody>
          <a:bodyPr lIns="91672" tIns="45837" rIns="-100708" bIns="45836"/>
          <a:lstStyle/>
          <a:p>
            <a:pPr>
              <a:defRPr/>
            </a:pPr>
            <a:endParaRPr sz="1805"/>
          </a:p>
        </p:txBody>
      </p:sp>
      <p:sp>
        <p:nvSpPr>
          <p:cNvPr id="187425" name="Shape 187425"/>
          <p:cNvSpPr>
            <a:spLocks noGrp="1" noChangeArrowheads="1"/>
          </p:cNvSpPr>
          <p:nvPr/>
        </p:nvSpPr>
        <p:spPr bwMode="auto">
          <a:xfrm>
            <a:off x="9260481" y="5040798"/>
            <a:ext cx="27056" cy="902410"/>
          </a:xfrm>
          <a:custGeom>
            <a:avLst/>
            <a:gdLst>
              <a:gd name="gd0" fmla="val 65536"/>
              <a:gd name="gd1" fmla="val 5"/>
              <a:gd name="gd2" fmla="val 0"/>
              <a:gd name="gd3" fmla="val 0"/>
              <a:gd name="gd4" fmla="val 557"/>
              <a:gd name="gd5" fmla="val 16"/>
              <a:gd name="gd6" fmla="val 566"/>
              <a:gd name="gd7" fmla="val 16"/>
              <a:gd name="gd8" fmla="val 45"/>
              <a:gd name="gd9" fmla="val 5"/>
              <a:gd name="gd10" fmla="val 0"/>
              <a:gd name="gd11" fmla="*/ w 0 17"/>
              <a:gd name="gd12" fmla="*/ h 0 567"/>
              <a:gd name="gd13" fmla="*/ w 21600 17"/>
              <a:gd name="gd14" fmla="*/ h 21600 567"/>
            </a:gdLst>
            <a:ahLst/>
            <a:cxnLst/>
            <a:rect l="gd11" t="gd12" r="gd13" b="gd14"/>
            <a:pathLst>
              <a:path w="17" h="567" extrusionOk="0">
                <a:moveTo>
                  <a:pt x="gd1" y="gd2"/>
                </a:moveTo>
                <a:lnTo>
                  <a:pt x="gd3" y="gd4"/>
                </a:lnTo>
                <a:lnTo>
                  <a:pt x="gd5" y="gd6"/>
                </a:lnTo>
                <a:lnTo>
                  <a:pt x="gd7" y="gd8"/>
                </a:lnTo>
                <a:lnTo>
                  <a:pt x="gd9" y="gd10"/>
                </a:lnTo>
              </a:path>
              <a:path w="17" h="567" extrusionOk="0"/>
            </a:pathLst>
          </a:custGeom>
          <a:solidFill>
            <a:srgbClr val="00AE00"/>
          </a:solidFill>
        </p:spPr>
        <p:txBody>
          <a:bodyPr lIns="91672" tIns="45837" rIns="-100708" bIns="45836"/>
          <a:lstStyle/>
          <a:p>
            <a:pPr>
              <a:defRPr/>
            </a:pPr>
            <a:endParaRPr sz="1805"/>
          </a:p>
        </p:txBody>
      </p:sp>
      <p:sp>
        <p:nvSpPr>
          <p:cNvPr id="187427" name="Shape 187427"/>
          <p:cNvSpPr>
            <a:spLocks noGrp="1" noChangeArrowheads="1"/>
          </p:cNvSpPr>
          <p:nvPr/>
        </p:nvSpPr>
        <p:spPr bwMode="auto">
          <a:xfrm>
            <a:off x="8975594" y="4778193"/>
            <a:ext cx="741662" cy="25465"/>
          </a:xfrm>
          <a:prstGeom prst="rect">
            <a:avLst/>
          </a:prstGeom>
          <a:solidFill>
            <a:srgbClr val="316501"/>
          </a:solidFill>
        </p:spPr>
        <p:txBody>
          <a:bodyPr lIns="91672" tIns="45837" rIns="91673" bIns="-56464" anchor="ctr" anchorCtr="0"/>
          <a:lstStyle/>
          <a:p>
            <a:pPr>
              <a:defRPr/>
            </a:pPr>
            <a:endParaRPr sz="1805"/>
          </a:p>
        </p:txBody>
      </p:sp>
      <p:sp>
        <p:nvSpPr>
          <p:cNvPr id="187428" name="Shape 187428"/>
          <p:cNvSpPr>
            <a:spLocks noGrp="1" noChangeArrowheads="1"/>
          </p:cNvSpPr>
          <p:nvPr/>
        </p:nvSpPr>
        <p:spPr bwMode="auto">
          <a:xfrm>
            <a:off x="9115651" y="4891192"/>
            <a:ext cx="447226" cy="25465"/>
          </a:xfrm>
          <a:prstGeom prst="rect">
            <a:avLst/>
          </a:prstGeom>
          <a:solidFill>
            <a:srgbClr val="316501"/>
          </a:solidFill>
        </p:spPr>
        <p:txBody>
          <a:bodyPr lIns="91672" tIns="45837" rIns="91673" bIns="-56464" anchor="ctr" anchorCtr="0"/>
          <a:lstStyle/>
          <a:p>
            <a:pPr>
              <a:defRPr/>
            </a:pPr>
            <a:endParaRPr sz="1805"/>
          </a:p>
        </p:txBody>
      </p:sp>
      <p:sp>
        <p:nvSpPr>
          <p:cNvPr id="187429" name="Shape 187429"/>
          <p:cNvSpPr>
            <a:spLocks noGrp="1" noChangeArrowheads="1"/>
          </p:cNvSpPr>
          <p:nvPr/>
        </p:nvSpPr>
        <p:spPr bwMode="auto">
          <a:xfrm>
            <a:off x="9263664" y="5042391"/>
            <a:ext cx="47747" cy="940607"/>
          </a:xfrm>
          <a:custGeom>
            <a:avLst/>
            <a:gdLst>
              <a:gd name="gd0" fmla="val 65536"/>
              <a:gd name="gd1" fmla="val 0"/>
              <a:gd name="gd2" fmla="val 0"/>
              <a:gd name="gd3" fmla="val 7"/>
              <a:gd name="gd4" fmla="val 38"/>
              <a:gd name="gd5" fmla="val 18"/>
              <a:gd name="gd6" fmla="val 71"/>
              <a:gd name="gd7" fmla="val 18"/>
              <a:gd name="gd8" fmla="val 579"/>
              <a:gd name="gd9" fmla="val 26"/>
              <a:gd name="gd10" fmla="val 590"/>
              <a:gd name="gd11" fmla="val 29"/>
              <a:gd name="gd12" fmla="val 62"/>
              <a:gd name="gd13" fmla="val 0"/>
              <a:gd name="gd14" fmla="val 0"/>
              <a:gd name="gd15" fmla="*/ w 0 30"/>
              <a:gd name="gd16" fmla="*/ h 0 591"/>
              <a:gd name="gd17" fmla="*/ w 21600 30"/>
              <a:gd name="gd18" fmla="*/ h 21600 591"/>
            </a:gdLst>
            <a:ahLst/>
            <a:cxnLst/>
            <a:rect l="gd15" t="gd16" r="gd17" b="gd18"/>
            <a:pathLst>
              <a:path w="30" h="591" extrusionOk="0">
                <a:moveTo>
                  <a:pt x="gd1" y="gd2"/>
                </a:moveTo>
                <a:lnTo>
                  <a:pt x="gd3" y="gd4"/>
                </a:lnTo>
                <a:lnTo>
                  <a:pt x="gd5" y="gd6"/>
                </a:lnTo>
                <a:lnTo>
                  <a:pt x="gd7" y="gd8"/>
                </a:lnTo>
                <a:lnTo>
                  <a:pt x="gd9" y="gd10"/>
                </a:lnTo>
                <a:lnTo>
                  <a:pt x="gd11" y="gd12"/>
                </a:lnTo>
                <a:lnTo>
                  <a:pt x="gd13" y="gd14"/>
                </a:lnTo>
              </a:path>
              <a:path w="30" h="591" extrusionOk="0"/>
            </a:pathLst>
          </a:custGeom>
          <a:solidFill>
            <a:srgbClr val="316501"/>
          </a:solidFill>
        </p:spPr>
        <p:txBody>
          <a:bodyPr lIns="91672" tIns="45837" rIns="-80018" bIns="45836"/>
          <a:lstStyle/>
          <a:p>
            <a:pPr>
              <a:defRPr/>
            </a:pPr>
            <a:endParaRPr sz="1805"/>
          </a:p>
        </p:txBody>
      </p:sp>
      <p:sp>
        <p:nvSpPr>
          <p:cNvPr id="187430" name="Shape 187430"/>
          <p:cNvSpPr>
            <a:spLocks noGrp="1" noChangeArrowheads="1"/>
          </p:cNvSpPr>
          <p:nvPr/>
        </p:nvSpPr>
        <p:spPr bwMode="auto">
          <a:xfrm>
            <a:off x="9142706" y="5007377"/>
            <a:ext cx="388337" cy="132098"/>
          </a:xfrm>
          <a:custGeom>
            <a:avLst/>
            <a:gdLst>
              <a:gd name="gd0" fmla="val 65536"/>
              <a:gd name="gd1" fmla="val 202"/>
              <a:gd name="gd2" fmla="val 82"/>
              <a:gd name="gd3" fmla="val 218"/>
              <a:gd name="gd4" fmla="val 64"/>
              <a:gd name="gd5" fmla="val 218"/>
              <a:gd name="gd6" fmla="val 9"/>
              <a:gd name="gd7" fmla="val 243"/>
              <a:gd name="gd8" fmla="val 9"/>
              <a:gd name="gd9" fmla="val 243"/>
              <a:gd name="gd10" fmla="val 0"/>
              <a:gd name="gd11" fmla="val 0"/>
              <a:gd name="gd12" fmla="val 0"/>
              <a:gd name="gd13" fmla="val 5"/>
              <a:gd name="gd14" fmla="val 9"/>
              <a:gd name="gd15" fmla="val 137"/>
              <a:gd name="gd16" fmla="val 9"/>
              <a:gd name="gd17" fmla="val 148"/>
              <a:gd name="gd18" fmla="val 25"/>
              <a:gd name="gd19" fmla="val 197"/>
              <a:gd name="gd20" fmla="val 25"/>
              <a:gd name="gd21" fmla="val 202"/>
              <a:gd name="gd22" fmla="val 82"/>
              <a:gd name="gd23" fmla="*/ w 0 244"/>
              <a:gd name="gd24" fmla="*/ h 0 83"/>
              <a:gd name="gd25" fmla="*/ w 21600 244"/>
              <a:gd name="gd26" fmla="*/ h 21600 83"/>
            </a:gdLst>
            <a:ahLst/>
            <a:cxnLst/>
            <a:rect l="gd23" t="gd24" r="gd25" b="gd26"/>
            <a:pathLst>
              <a:path w="244" h="83" extrusionOk="0">
                <a:moveTo>
                  <a:pt x="gd1" y="gd2"/>
                </a:moveTo>
                <a:lnTo>
                  <a:pt x="gd3" y="gd4"/>
                </a:lnTo>
                <a:lnTo>
                  <a:pt x="gd5" y="gd6"/>
                </a:lnTo>
                <a:lnTo>
                  <a:pt x="gd7" y="gd8"/>
                </a:lnTo>
                <a:lnTo>
                  <a:pt x="gd9" y="gd10"/>
                </a:lnTo>
                <a:lnTo>
                  <a:pt x="gd11" y="gd12"/>
                </a:lnTo>
                <a:lnTo>
                  <a:pt x="gd13" y="gd14"/>
                </a:lnTo>
                <a:lnTo>
                  <a:pt x="gd15" y="gd16"/>
                </a:lnTo>
                <a:lnTo>
                  <a:pt x="gd17" y="gd18"/>
                </a:lnTo>
                <a:lnTo>
                  <a:pt x="gd19" y="gd20"/>
                </a:lnTo>
                <a:lnTo>
                  <a:pt x="gd21" y="gd22"/>
                </a:lnTo>
              </a:path>
              <a:path w="244" h="83" extrusionOk="0"/>
            </a:pathLst>
          </a:custGeom>
          <a:solidFill>
            <a:srgbClr val="316501"/>
          </a:solidFill>
        </p:spPr>
        <p:txBody>
          <a:bodyPr lIns="91672" tIns="45837" rIns="91673" bIns="45836"/>
          <a:lstStyle/>
          <a:p>
            <a:pPr>
              <a:defRPr/>
            </a:pPr>
            <a:endParaRPr sz="1805"/>
          </a:p>
        </p:txBody>
      </p:sp>
      <p:sp>
        <p:nvSpPr>
          <p:cNvPr id="187431" name="Shape 187431"/>
          <p:cNvSpPr>
            <a:spLocks noGrp="1" noChangeArrowheads="1"/>
          </p:cNvSpPr>
          <p:nvPr/>
        </p:nvSpPr>
        <p:spPr bwMode="auto">
          <a:xfrm>
            <a:off x="9048804" y="4825939"/>
            <a:ext cx="584099" cy="27056"/>
          </a:xfrm>
          <a:custGeom>
            <a:avLst/>
            <a:gdLst>
              <a:gd name="gd0" fmla="val 65536"/>
              <a:gd name="gd1" fmla="val 366"/>
              <a:gd name="gd2" fmla="val 0"/>
              <a:gd name="gd3" fmla="val 0"/>
              <a:gd name="gd4" fmla="val 0"/>
              <a:gd name="gd5" fmla="val 3"/>
              <a:gd name="gd6" fmla="val 16"/>
              <a:gd name="gd7" fmla="val 363"/>
              <a:gd name="gd8" fmla="val 16"/>
              <a:gd name="gd9" fmla="val 366"/>
              <a:gd name="gd10" fmla="val 0"/>
              <a:gd name="gd11" fmla="*/ w 0 367"/>
              <a:gd name="gd12" fmla="*/ h 0 17"/>
              <a:gd name="gd13" fmla="*/ w 21600 367"/>
              <a:gd name="gd14" fmla="*/ h 21600 17"/>
            </a:gdLst>
            <a:ahLst/>
            <a:cxnLst/>
            <a:rect l="gd11" t="gd12" r="gd13" b="gd14"/>
            <a:pathLst>
              <a:path w="367" h="17" extrusionOk="0">
                <a:moveTo>
                  <a:pt x="gd1" y="gd2"/>
                </a:moveTo>
                <a:lnTo>
                  <a:pt x="gd3" y="gd4"/>
                </a:lnTo>
                <a:lnTo>
                  <a:pt x="gd5" y="gd6"/>
                </a:lnTo>
                <a:lnTo>
                  <a:pt x="gd7" y="gd8"/>
                </a:lnTo>
                <a:lnTo>
                  <a:pt x="gd9" y="gd10"/>
                </a:lnTo>
              </a:path>
              <a:path w="367" h="17" extrusionOk="0"/>
            </a:pathLst>
          </a:custGeom>
          <a:solidFill>
            <a:srgbClr val="316501"/>
          </a:solidFill>
        </p:spPr>
        <p:txBody>
          <a:bodyPr lIns="91672" tIns="45837" rIns="91673" bIns="-54872"/>
          <a:lstStyle/>
          <a:p>
            <a:pPr>
              <a:defRPr/>
            </a:pPr>
            <a:endParaRPr sz="1805"/>
          </a:p>
        </p:txBody>
      </p:sp>
      <p:sp>
        <p:nvSpPr>
          <p:cNvPr id="187432" name="Shape 187432"/>
          <p:cNvSpPr>
            <a:spLocks noGrp="1" noChangeArrowheads="1"/>
          </p:cNvSpPr>
          <p:nvPr/>
        </p:nvSpPr>
        <p:spPr bwMode="auto">
          <a:xfrm flipH="1">
            <a:off x="8964452" y="4506037"/>
            <a:ext cx="767127" cy="309297"/>
          </a:xfrm>
          <a:prstGeom prst="rect">
            <a:avLst/>
          </a:prstGeom>
          <a:noFill/>
        </p:spPr>
        <p:txBody>
          <a:bodyPr wrap="square" lIns="92310" tIns="46155" rIns="92309" bIns="46156">
            <a:spAutoFit/>
          </a:bodyPr>
          <a:lstStyle/>
          <a:p>
            <a:pPr algn="ctr">
              <a:defRPr/>
            </a:pPr>
            <a:r>
              <a:rPr sz="1404" b="1"/>
              <a:t>private</a:t>
            </a:r>
            <a:endParaRPr sz="1805"/>
          </a:p>
        </p:txBody>
      </p:sp>
      <p:pic>
        <p:nvPicPr>
          <p:cNvPr id="1102" name="Image 1102"/>
          <p:cNvPicPr/>
          <p:nvPr/>
        </p:nvPicPr>
        <p:blipFill>
          <a:blip r:embed="rId3"/>
          <a:stretch/>
        </p:blipFill>
        <p:spPr bwMode="auto">
          <a:xfrm>
            <a:off x="5162234" y="4281629"/>
            <a:ext cx="867396" cy="1714102"/>
          </a:xfrm>
          <a:prstGeom prst="rect">
            <a:avLst/>
          </a:prstGeom>
          <a:noFill/>
        </p:spPr>
      </p:pic>
      <p:sp>
        <p:nvSpPr>
          <p:cNvPr id="187435" name="Shape 187435"/>
          <p:cNvSpPr>
            <a:spLocks noGrp="1" noChangeArrowheads="1"/>
          </p:cNvSpPr>
          <p:nvPr/>
        </p:nvSpPr>
        <p:spPr bwMode="auto">
          <a:xfrm>
            <a:off x="5260910" y="4512404"/>
            <a:ext cx="733705" cy="309848"/>
          </a:xfrm>
          <a:prstGeom prst="rect">
            <a:avLst/>
          </a:prstGeom>
          <a:noFill/>
        </p:spPr>
        <p:txBody>
          <a:bodyPr wrap="square" lIns="92309" tIns="46155" rIns="92309" bIns="46156">
            <a:spAutoFit/>
          </a:bodyPr>
          <a:lstStyle/>
          <a:p>
            <a:pPr algn="ctr">
              <a:defRPr/>
            </a:pPr>
            <a:r>
              <a:rPr sz="1404" b="1" dirty="0"/>
              <a:t>public</a:t>
            </a:r>
            <a:endParaRPr sz="1805" dirty="0"/>
          </a:p>
        </p:txBody>
      </p:sp>
      <p:sp>
        <p:nvSpPr>
          <p:cNvPr id="2" name="Slide Number Placeholder 1">
            <a:extLst>
              <a:ext uri="{FF2B5EF4-FFF2-40B4-BE49-F238E27FC236}">
                <a16:creationId xmlns:a16="http://schemas.microsoft.com/office/drawing/2014/main" xmlns="" id="{26161EB7-9331-EB4B-A826-C68733632DAB}"/>
              </a:ext>
            </a:extLst>
          </p:cNvPr>
          <p:cNvSpPr>
            <a:spLocks noGrp="1"/>
          </p:cNvSpPr>
          <p:nvPr>
            <p:ph type="sldNum" sz="quarter" idx="12"/>
          </p:nvPr>
        </p:nvSpPr>
        <p:spPr>
          <a:xfrm>
            <a:off x="10634135" y="6356350"/>
            <a:ext cx="1530927" cy="365125"/>
          </a:xfrm>
        </p:spPr>
        <p:txBody>
          <a:bodyPr/>
          <a:lstStyle/>
          <a:p>
            <a:fld id="{A3F2E5FD-DC02-2141-A735-A14E6E825D39}" type="slidenum">
              <a:rPr lang="en-US" smtClean="0"/>
              <a:t>12</a:t>
            </a:fld>
            <a:endParaRPr lang="en-US"/>
          </a:p>
        </p:txBody>
      </p:sp>
      <p:sp>
        <p:nvSpPr>
          <p:cNvPr id="4" name="Title 3">
            <a:extLst>
              <a:ext uri="{FF2B5EF4-FFF2-40B4-BE49-F238E27FC236}">
                <a16:creationId xmlns:a16="http://schemas.microsoft.com/office/drawing/2014/main" xmlns="" id="{6788B62F-E9AF-024B-BC50-95CD72D32270}"/>
              </a:ext>
            </a:extLst>
          </p:cNvPr>
          <p:cNvSpPr>
            <a:spLocks noGrp="1"/>
          </p:cNvSpPr>
          <p:nvPr>
            <p:ph type="title"/>
          </p:nvPr>
        </p:nvSpPr>
        <p:spPr>
          <a:xfrm>
            <a:off x="264978" y="1309394"/>
            <a:ext cx="2947482" cy="4601183"/>
          </a:xfrm>
        </p:spPr>
        <p:txBody>
          <a:bodyPr/>
          <a:lstStyle/>
          <a:p>
            <a:r>
              <a:rPr lang="en-US" dirty="0"/>
              <a:t>BT’s </a:t>
            </a:r>
            <a:r>
              <a:rPr lang="en-US" sz="9600" dirty="0"/>
              <a:t>2</a:t>
            </a:r>
            <a:r>
              <a:rPr lang="en-US" dirty="0"/>
              <a:t>Grand Infrastructures Explained—PKI</a:t>
            </a:r>
          </a:p>
        </p:txBody>
      </p:sp>
    </p:spTree>
    <p:extLst>
      <p:ext uri="{BB962C8B-B14F-4D97-AF65-F5344CB8AC3E}">
        <p14:creationId xmlns:p14="http://schemas.microsoft.com/office/powerpoint/2010/main" val="2245856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A57780-164C-6E41-B6A8-4547F0DD42FD}"/>
              </a:ext>
            </a:extLst>
          </p:cNvPr>
          <p:cNvPicPr>
            <a:picLocks noChangeAspect="1"/>
          </p:cNvPicPr>
          <p:nvPr/>
        </p:nvPicPr>
        <p:blipFill rotWithShape="1">
          <a:blip r:embed="rId2"/>
          <a:srcRect b="2881"/>
          <a:stretch/>
        </p:blipFill>
        <p:spPr>
          <a:xfrm>
            <a:off x="2800928" y="203201"/>
            <a:ext cx="9244316" cy="6153149"/>
          </a:xfrm>
          <a:prstGeom prst="rect">
            <a:avLst/>
          </a:prstGeom>
        </p:spPr>
      </p:pic>
      <p:sp>
        <p:nvSpPr>
          <p:cNvPr id="3" name="Slide Number Placeholder 2">
            <a:extLst>
              <a:ext uri="{FF2B5EF4-FFF2-40B4-BE49-F238E27FC236}">
                <a16:creationId xmlns:a16="http://schemas.microsoft.com/office/drawing/2014/main" xmlns="" id="{C3A116DE-3621-A042-B0CA-5E3678A2BD4D}"/>
              </a:ext>
            </a:extLst>
          </p:cNvPr>
          <p:cNvSpPr>
            <a:spLocks noGrp="1"/>
          </p:cNvSpPr>
          <p:nvPr>
            <p:ph type="sldNum" sz="quarter" idx="12"/>
          </p:nvPr>
        </p:nvSpPr>
        <p:spPr/>
        <p:txBody>
          <a:bodyPr/>
          <a:lstStyle/>
          <a:p>
            <a:fld id="{A3F2E5FD-DC02-2141-A735-A14E6E825D39}" type="slidenum">
              <a:rPr lang="en-US" smtClean="0"/>
              <a:t>13</a:t>
            </a:fld>
            <a:endParaRPr lang="en-US"/>
          </a:p>
        </p:txBody>
      </p:sp>
      <p:sp>
        <p:nvSpPr>
          <p:cNvPr id="6" name="Title 5">
            <a:extLst>
              <a:ext uri="{FF2B5EF4-FFF2-40B4-BE49-F238E27FC236}">
                <a16:creationId xmlns:a16="http://schemas.microsoft.com/office/drawing/2014/main" xmlns="" id="{C1618AC6-BBA9-2E45-9324-E772934479DA}"/>
              </a:ext>
            </a:extLst>
          </p:cNvPr>
          <p:cNvSpPr>
            <a:spLocks noGrp="1"/>
          </p:cNvSpPr>
          <p:nvPr>
            <p:ph type="title"/>
          </p:nvPr>
        </p:nvSpPr>
        <p:spPr>
          <a:xfrm>
            <a:off x="0" y="1158963"/>
            <a:ext cx="2947482" cy="4601183"/>
          </a:xfrm>
        </p:spPr>
        <p:txBody>
          <a:bodyPr/>
          <a:lstStyle/>
          <a:p>
            <a:r>
              <a:rPr lang="en-US" dirty="0"/>
              <a:t>BT’s </a:t>
            </a:r>
            <a:r>
              <a:rPr lang="en-US" sz="9600" dirty="0"/>
              <a:t>2</a:t>
            </a:r>
            <a:r>
              <a:rPr lang="en-US" dirty="0"/>
              <a:t>Grand Infrastructures Explained—PKI </a:t>
            </a:r>
          </a:p>
        </p:txBody>
      </p:sp>
    </p:spTree>
    <p:extLst>
      <p:ext uri="{BB962C8B-B14F-4D97-AF65-F5344CB8AC3E}">
        <p14:creationId xmlns:p14="http://schemas.microsoft.com/office/powerpoint/2010/main" val="30037857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8DD689-4342-6B44-9A30-9BEE3FB8F4FB}"/>
              </a:ext>
            </a:extLst>
          </p:cNvPr>
          <p:cNvPicPr>
            <a:picLocks noChangeAspect="1"/>
          </p:cNvPicPr>
          <p:nvPr/>
        </p:nvPicPr>
        <p:blipFill>
          <a:blip r:embed="rId2"/>
          <a:stretch>
            <a:fillRect/>
          </a:stretch>
        </p:blipFill>
        <p:spPr>
          <a:xfrm>
            <a:off x="3476978" y="1273215"/>
            <a:ext cx="9225463" cy="4402559"/>
          </a:xfrm>
          <a:prstGeom prst="rect">
            <a:avLst/>
          </a:prstGeom>
        </p:spPr>
      </p:pic>
      <p:sp>
        <p:nvSpPr>
          <p:cNvPr id="5" name="Rectangle 4">
            <a:extLst>
              <a:ext uri="{FF2B5EF4-FFF2-40B4-BE49-F238E27FC236}">
                <a16:creationId xmlns:a16="http://schemas.microsoft.com/office/drawing/2014/main" xmlns="" id="{A54E1CBE-EDF5-0C41-89EE-21424C7A8BB7}"/>
              </a:ext>
            </a:extLst>
          </p:cNvPr>
          <p:cNvSpPr/>
          <p:nvPr/>
        </p:nvSpPr>
        <p:spPr>
          <a:xfrm>
            <a:off x="0" y="1211506"/>
            <a:ext cx="3930903" cy="4051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a:extLst>
              <a:ext uri="{FF2B5EF4-FFF2-40B4-BE49-F238E27FC236}">
                <a16:creationId xmlns:a16="http://schemas.microsoft.com/office/drawing/2014/main" xmlns="" id="{27FFD6E0-6E99-3A47-9AD2-22F2CDB19A8E}"/>
              </a:ext>
            </a:extLst>
          </p:cNvPr>
          <p:cNvSpPr/>
          <p:nvPr/>
        </p:nvSpPr>
        <p:spPr>
          <a:xfrm>
            <a:off x="641097" y="1273215"/>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xmlns="" id="{0A9CB087-A178-0340-AD4C-39969E7C3827}"/>
              </a:ext>
            </a:extLst>
          </p:cNvPr>
          <p:cNvSpPr/>
          <p:nvPr/>
        </p:nvSpPr>
        <p:spPr>
          <a:xfrm>
            <a:off x="641097" y="1273215"/>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7">
            <a:extLst>
              <a:ext uri="{FF2B5EF4-FFF2-40B4-BE49-F238E27FC236}">
                <a16:creationId xmlns:a16="http://schemas.microsoft.com/office/drawing/2014/main" xmlns="" id="{B96AF158-D450-BD48-82F6-1F816F9B3CA4}"/>
              </a:ext>
            </a:extLst>
          </p:cNvPr>
          <p:cNvGrpSpPr/>
          <p:nvPr/>
        </p:nvGrpSpPr>
        <p:grpSpPr>
          <a:xfrm flipH="1">
            <a:off x="641096" y="5159415"/>
            <a:ext cx="4006139" cy="228600"/>
            <a:chOff x="762000" y="1752600"/>
            <a:chExt cx="2362200" cy="152400"/>
          </a:xfrm>
        </p:grpSpPr>
        <p:sp>
          <p:nvSpPr>
            <p:cNvPr id="10" name="Rectangle 9">
              <a:extLst>
                <a:ext uri="{FF2B5EF4-FFF2-40B4-BE49-F238E27FC236}">
                  <a16:creationId xmlns:a16="http://schemas.microsoft.com/office/drawing/2014/main" xmlns="" id="{898DB969-3229-5043-A370-A4746B28360C}"/>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xmlns="" id="{72F4B7AE-2C52-CB48-83AD-5A0ADB915601}"/>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a:extLst>
              <a:ext uri="{FF2B5EF4-FFF2-40B4-BE49-F238E27FC236}">
                <a16:creationId xmlns:a16="http://schemas.microsoft.com/office/drawing/2014/main" xmlns="" id="{7C376868-A1BB-6544-8C04-D5EF7B2CEE0A}"/>
              </a:ext>
            </a:extLst>
          </p:cNvPr>
          <p:cNvSpPr txBox="1"/>
          <p:nvPr/>
        </p:nvSpPr>
        <p:spPr>
          <a:xfrm>
            <a:off x="30080" y="1254016"/>
            <a:ext cx="3929939" cy="3970318"/>
          </a:xfrm>
          <a:prstGeom prst="rect">
            <a:avLst/>
          </a:prstGeom>
          <a:noFill/>
        </p:spPr>
        <p:txBody>
          <a:bodyPr wrap="square" rtlCol="0">
            <a:spAutoFit/>
          </a:bodyPr>
          <a:lstStyle/>
          <a:p>
            <a:pPr algn="ctr"/>
            <a:r>
              <a:rPr lang="en-US" sz="2800" dirty="0">
                <a:solidFill>
                  <a:schemeClr val="bg1"/>
                </a:solidFill>
              </a:rPr>
              <a:t>Suppose some guys in a room decided to make a separate currency. They have to follow the flow of funds, and one person –say, James decided to keep a list of all transactions in a diary as follows:</a:t>
            </a:r>
          </a:p>
        </p:txBody>
      </p:sp>
      <p:sp>
        <p:nvSpPr>
          <p:cNvPr id="13" name="Slide Number Placeholder 12">
            <a:extLst>
              <a:ext uri="{FF2B5EF4-FFF2-40B4-BE49-F238E27FC236}">
                <a16:creationId xmlns:a16="http://schemas.microsoft.com/office/drawing/2014/main" xmlns="" id="{445EFE21-435D-C64D-ACC9-8E1215A4A74F}"/>
              </a:ext>
            </a:extLst>
          </p:cNvPr>
          <p:cNvSpPr>
            <a:spLocks noGrp="1"/>
          </p:cNvSpPr>
          <p:nvPr>
            <p:ph type="sldNum" sz="quarter" idx="12"/>
          </p:nvPr>
        </p:nvSpPr>
        <p:spPr/>
        <p:txBody>
          <a:bodyPr/>
          <a:lstStyle/>
          <a:p>
            <a:fld id="{A3F2E5FD-DC02-2141-A735-A14E6E825D39}" type="slidenum">
              <a:rPr lang="en-US" smtClean="0"/>
              <a:t>14</a:t>
            </a:fld>
            <a:endParaRPr lang="en-US"/>
          </a:p>
        </p:txBody>
      </p:sp>
      <p:sp>
        <p:nvSpPr>
          <p:cNvPr id="14" name="Title 1">
            <a:extLst>
              <a:ext uri="{FF2B5EF4-FFF2-40B4-BE49-F238E27FC236}">
                <a16:creationId xmlns:a16="http://schemas.microsoft.com/office/drawing/2014/main" xmlns="" id="{3725992D-160C-DB43-8F20-A95345C9A124}"/>
              </a:ext>
            </a:extLst>
          </p:cNvPr>
          <p:cNvSpPr>
            <a:spLocks noGrp="1"/>
          </p:cNvSpPr>
          <p:nvPr>
            <p:ph type="title"/>
          </p:nvPr>
        </p:nvSpPr>
        <p:spPr>
          <a:xfrm>
            <a:off x="2270881" y="-6674"/>
            <a:ext cx="10178322" cy="1492132"/>
          </a:xfrm>
        </p:spPr>
        <p:txBody>
          <a:bodyPr/>
          <a:lstStyle/>
          <a:p>
            <a:pPr algn="ctr"/>
            <a:r>
              <a:rPr lang="en-US" sz="4800" dirty="0">
                <a:solidFill>
                  <a:schemeClr val="accent6"/>
                </a:solidFill>
              </a:rPr>
              <a:t>Explaining Blockchain Technology</a:t>
            </a:r>
            <a:endParaRPr lang="en-US" dirty="0">
              <a:solidFill>
                <a:schemeClr val="accent6"/>
              </a:solidFill>
            </a:endParaRPr>
          </a:p>
        </p:txBody>
      </p:sp>
    </p:spTree>
    <p:extLst>
      <p:ext uri="{BB962C8B-B14F-4D97-AF65-F5344CB8AC3E}">
        <p14:creationId xmlns:p14="http://schemas.microsoft.com/office/powerpoint/2010/main" val="3878241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A97EA-3059-F544-8873-DD02D80896D0}"/>
              </a:ext>
            </a:extLst>
          </p:cNvPr>
          <p:cNvSpPr>
            <a:spLocks noGrp="1"/>
          </p:cNvSpPr>
          <p:nvPr>
            <p:ph type="title"/>
          </p:nvPr>
        </p:nvSpPr>
        <p:spPr>
          <a:xfrm>
            <a:off x="2270881" y="-6674"/>
            <a:ext cx="10178322" cy="1492132"/>
          </a:xfrm>
        </p:spPr>
        <p:txBody>
          <a:bodyPr/>
          <a:lstStyle/>
          <a:p>
            <a:pPr algn="ctr"/>
            <a:r>
              <a:rPr lang="en-US" sz="4800" dirty="0">
                <a:solidFill>
                  <a:schemeClr val="accent6"/>
                </a:solidFill>
              </a:rPr>
              <a:t>Explaining Blockchain Technology</a:t>
            </a:r>
            <a:endParaRPr lang="en-US" dirty="0">
              <a:solidFill>
                <a:schemeClr val="accent6"/>
              </a:solidFill>
            </a:endParaRPr>
          </a:p>
        </p:txBody>
      </p:sp>
      <p:pic>
        <p:nvPicPr>
          <p:cNvPr id="4" name="Picture 3">
            <a:extLst>
              <a:ext uri="{FF2B5EF4-FFF2-40B4-BE49-F238E27FC236}">
                <a16:creationId xmlns:a16="http://schemas.microsoft.com/office/drawing/2014/main" xmlns="" id="{68FA12B5-7A81-8544-9358-BE74FC837470}"/>
              </a:ext>
            </a:extLst>
          </p:cNvPr>
          <p:cNvPicPr>
            <a:picLocks noChangeAspect="1"/>
          </p:cNvPicPr>
          <p:nvPr/>
        </p:nvPicPr>
        <p:blipFill>
          <a:blip r:embed="rId2"/>
          <a:stretch>
            <a:fillRect/>
          </a:stretch>
        </p:blipFill>
        <p:spPr>
          <a:xfrm>
            <a:off x="1901412" y="1545301"/>
            <a:ext cx="10290588" cy="3974296"/>
          </a:xfrm>
          <a:prstGeom prst="rect">
            <a:avLst/>
          </a:prstGeom>
        </p:spPr>
      </p:pic>
      <p:sp>
        <p:nvSpPr>
          <p:cNvPr id="5" name="Rectangle 4">
            <a:extLst>
              <a:ext uri="{FF2B5EF4-FFF2-40B4-BE49-F238E27FC236}">
                <a16:creationId xmlns:a16="http://schemas.microsoft.com/office/drawing/2014/main" xmlns="" id="{5408D90D-0879-B04D-A647-E30AC4958C8A}"/>
              </a:ext>
            </a:extLst>
          </p:cNvPr>
          <p:cNvSpPr/>
          <p:nvPr/>
        </p:nvSpPr>
        <p:spPr>
          <a:xfrm>
            <a:off x="716333" y="1153529"/>
            <a:ext cx="3253783" cy="4051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578D3C1F-A13E-1E4E-B234-8FCA89ED60C1}"/>
              </a:ext>
            </a:extLst>
          </p:cNvPr>
          <p:cNvSpPr/>
          <p:nvPr/>
        </p:nvSpPr>
        <p:spPr>
          <a:xfrm>
            <a:off x="641097" y="1273215"/>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04F49BF1-5EC2-2A49-9FE1-6A3C102AFCF8}"/>
              </a:ext>
            </a:extLst>
          </p:cNvPr>
          <p:cNvSpPr/>
          <p:nvPr/>
        </p:nvSpPr>
        <p:spPr>
          <a:xfrm>
            <a:off x="641097" y="1273215"/>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xmlns="" id="{2DEE2404-DD1E-8B4B-A4F6-69F1044E17F4}"/>
              </a:ext>
            </a:extLst>
          </p:cNvPr>
          <p:cNvGrpSpPr/>
          <p:nvPr/>
        </p:nvGrpSpPr>
        <p:grpSpPr>
          <a:xfrm flipH="1">
            <a:off x="641096" y="5159415"/>
            <a:ext cx="3329020" cy="272086"/>
            <a:chOff x="762000" y="1752600"/>
            <a:chExt cx="2362200" cy="152400"/>
          </a:xfrm>
        </p:grpSpPr>
        <p:sp>
          <p:nvSpPr>
            <p:cNvPr id="9" name="Rectangle 8">
              <a:extLst>
                <a:ext uri="{FF2B5EF4-FFF2-40B4-BE49-F238E27FC236}">
                  <a16:creationId xmlns:a16="http://schemas.microsoft.com/office/drawing/2014/main" xmlns="" id="{FE89B8F3-80E6-584A-90AA-E76AF4EA95ED}"/>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05035740-A802-DB4A-950D-7B1D4B8F549F}"/>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a:extLst>
              <a:ext uri="{FF2B5EF4-FFF2-40B4-BE49-F238E27FC236}">
                <a16:creationId xmlns:a16="http://schemas.microsoft.com/office/drawing/2014/main" xmlns="" id="{24D96E7E-0FD9-6740-B1C0-F95F631106FF}"/>
              </a:ext>
            </a:extLst>
          </p:cNvPr>
          <p:cNvSpPr txBox="1"/>
          <p:nvPr/>
        </p:nvSpPr>
        <p:spPr>
          <a:xfrm>
            <a:off x="571646" y="1545301"/>
            <a:ext cx="3398470" cy="3108543"/>
          </a:xfrm>
          <a:prstGeom prst="rect">
            <a:avLst/>
          </a:prstGeom>
          <a:noFill/>
        </p:spPr>
        <p:txBody>
          <a:bodyPr wrap="square" rtlCol="0">
            <a:spAutoFit/>
          </a:bodyPr>
          <a:lstStyle/>
          <a:p>
            <a:pPr algn="ctr"/>
            <a:r>
              <a:rPr lang="en-US" sz="2800" dirty="0">
                <a:solidFill>
                  <a:schemeClr val="bg1"/>
                </a:solidFill>
              </a:rPr>
              <a:t>Suppose somebody, say Jack decided to steal part of this money and made some strange entries in the book of records</a:t>
            </a:r>
          </a:p>
        </p:txBody>
      </p:sp>
      <p:sp>
        <p:nvSpPr>
          <p:cNvPr id="3" name="Slide Number Placeholder 2">
            <a:extLst>
              <a:ext uri="{FF2B5EF4-FFF2-40B4-BE49-F238E27FC236}">
                <a16:creationId xmlns:a16="http://schemas.microsoft.com/office/drawing/2014/main" xmlns="" id="{6AF7C266-D2CC-BD48-92DA-1C718155C69D}"/>
              </a:ext>
            </a:extLst>
          </p:cNvPr>
          <p:cNvSpPr>
            <a:spLocks noGrp="1"/>
          </p:cNvSpPr>
          <p:nvPr>
            <p:ph type="sldNum" sz="quarter" idx="12"/>
          </p:nvPr>
        </p:nvSpPr>
        <p:spPr/>
        <p:txBody>
          <a:bodyPr/>
          <a:lstStyle/>
          <a:p>
            <a:fld id="{A3F2E5FD-DC02-2141-A735-A14E6E825D39}" type="slidenum">
              <a:rPr lang="en-US" smtClean="0"/>
              <a:t>15</a:t>
            </a:fld>
            <a:endParaRPr lang="en-US"/>
          </a:p>
        </p:txBody>
      </p:sp>
    </p:spTree>
    <p:extLst>
      <p:ext uri="{BB962C8B-B14F-4D97-AF65-F5344CB8AC3E}">
        <p14:creationId xmlns:p14="http://schemas.microsoft.com/office/powerpoint/2010/main" val="34664663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4C5E86-1F89-E942-8B67-C0484CB9F16A}"/>
              </a:ext>
            </a:extLst>
          </p:cNvPr>
          <p:cNvPicPr>
            <a:picLocks noChangeAspect="1"/>
          </p:cNvPicPr>
          <p:nvPr/>
        </p:nvPicPr>
        <p:blipFill>
          <a:blip r:embed="rId2"/>
          <a:stretch>
            <a:fillRect/>
          </a:stretch>
        </p:blipFill>
        <p:spPr>
          <a:xfrm>
            <a:off x="3543157" y="1216326"/>
            <a:ext cx="8318120" cy="5140024"/>
          </a:xfrm>
          <a:prstGeom prst="rect">
            <a:avLst/>
          </a:prstGeom>
        </p:spPr>
      </p:pic>
      <p:sp>
        <p:nvSpPr>
          <p:cNvPr id="5" name="Rectangle 4">
            <a:extLst>
              <a:ext uri="{FF2B5EF4-FFF2-40B4-BE49-F238E27FC236}">
                <a16:creationId xmlns:a16="http://schemas.microsoft.com/office/drawing/2014/main" xmlns="" id="{ECA746C8-C48A-AC41-9A45-7A6C0E2BAEB5}"/>
              </a:ext>
            </a:extLst>
          </p:cNvPr>
          <p:cNvSpPr/>
          <p:nvPr/>
        </p:nvSpPr>
        <p:spPr>
          <a:xfrm>
            <a:off x="144687" y="1542359"/>
            <a:ext cx="3253783" cy="4051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E4CB31E1-2FFF-6A4B-A2BB-E825F0D9FD05}"/>
              </a:ext>
            </a:extLst>
          </p:cNvPr>
          <p:cNvSpPr/>
          <p:nvPr/>
        </p:nvSpPr>
        <p:spPr>
          <a:xfrm>
            <a:off x="69451" y="1662045"/>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D7697C88-BCEE-BA48-9EAE-2EBA5FCD2AE5}"/>
              </a:ext>
            </a:extLst>
          </p:cNvPr>
          <p:cNvSpPr/>
          <p:nvPr/>
        </p:nvSpPr>
        <p:spPr>
          <a:xfrm>
            <a:off x="69451" y="1662045"/>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xmlns="" id="{84A7CF39-B6F7-A740-B370-0216A509E3AA}"/>
              </a:ext>
            </a:extLst>
          </p:cNvPr>
          <p:cNvGrpSpPr/>
          <p:nvPr/>
        </p:nvGrpSpPr>
        <p:grpSpPr>
          <a:xfrm flipH="1">
            <a:off x="69450" y="5548245"/>
            <a:ext cx="3329020" cy="272086"/>
            <a:chOff x="762000" y="1752600"/>
            <a:chExt cx="2362200" cy="152400"/>
          </a:xfrm>
        </p:grpSpPr>
        <p:sp>
          <p:nvSpPr>
            <p:cNvPr id="9" name="Rectangle 8">
              <a:extLst>
                <a:ext uri="{FF2B5EF4-FFF2-40B4-BE49-F238E27FC236}">
                  <a16:creationId xmlns:a16="http://schemas.microsoft.com/office/drawing/2014/main" xmlns="" id="{B0E2BEA1-2C35-DC44-AB17-299DF320A0E1}"/>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5E4FA39E-E2EA-494E-BB8C-75FEEC4DBDD8}"/>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a:extLst>
              <a:ext uri="{FF2B5EF4-FFF2-40B4-BE49-F238E27FC236}">
                <a16:creationId xmlns:a16="http://schemas.microsoft.com/office/drawing/2014/main" xmlns="" id="{9E9FBCDB-EE58-6844-9959-39579D2B5AF4}"/>
              </a:ext>
            </a:extLst>
          </p:cNvPr>
          <p:cNvSpPr txBox="1"/>
          <p:nvPr/>
        </p:nvSpPr>
        <p:spPr>
          <a:xfrm>
            <a:off x="0" y="1934131"/>
            <a:ext cx="3398470" cy="2677656"/>
          </a:xfrm>
          <a:prstGeom prst="rect">
            <a:avLst/>
          </a:prstGeom>
          <a:noFill/>
        </p:spPr>
        <p:txBody>
          <a:bodyPr wrap="square" rtlCol="0">
            <a:spAutoFit/>
          </a:bodyPr>
          <a:lstStyle/>
          <a:p>
            <a:pPr algn="ctr"/>
            <a:r>
              <a:rPr lang="en-US" sz="2800" dirty="0">
                <a:solidFill>
                  <a:schemeClr val="bg1"/>
                </a:solidFill>
              </a:rPr>
              <a:t>James noticed that someone had interfered with his diary. He decided to stop this from happening.</a:t>
            </a:r>
          </a:p>
        </p:txBody>
      </p:sp>
      <p:sp>
        <p:nvSpPr>
          <p:cNvPr id="3" name="Slide Number Placeholder 2">
            <a:extLst>
              <a:ext uri="{FF2B5EF4-FFF2-40B4-BE49-F238E27FC236}">
                <a16:creationId xmlns:a16="http://schemas.microsoft.com/office/drawing/2014/main" xmlns="" id="{E099E1A2-617F-A14B-9A38-0AF4803509AD}"/>
              </a:ext>
            </a:extLst>
          </p:cNvPr>
          <p:cNvSpPr>
            <a:spLocks noGrp="1"/>
          </p:cNvSpPr>
          <p:nvPr>
            <p:ph type="sldNum" sz="quarter" idx="12"/>
          </p:nvPr>
        </p:nvSpPr>
        <p:spPr/>
        <p:txBody>
          <a:bodyPr/>
          <a:lstStyle/>
          <a:p>
            <a:fld id="{A3F2E5FD-DC02-2141-A735-A14E6E825D39}" type="slidenum">
              <a:rPr lang="en-US" smtClean="0"/>
              <a:t>16</a:t>
            </a:fld>
            <a:endParaRPr lang="en-US"/>
          </a:p>
        </p:txBody>
      </p:sp>
      <p:sp>
        <p:nvSpPr>
          <p:cNvPr id="12" name="Title 1">
            <a:extLst>
              <a:ext uri="{FF2B5EF4-FFF2-40B4-BE49-F238E27FC236}">
                <a16:creationId xmlns:a16="http://schemas.microsoft.com/office/drawing/2014/main" xmlns="" id="{AD1F7B26-74C8-B340-8788-6AB9A4F6AD68}"/>
              </a:ext>
            </a:extLst>
          </p:cNvPr>
          <p:cNvSpPr txBox="1">
            <a:spLocks/>
          </p:cNvSpPr>
          <p:nvPr/>
        </p:nvSpPr>
        <p:spPr>
          <a:xfrm>
            <a:off x="2270881" y="-6674"/>
            <a:ext cx="10178322" cy="149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a:solidFill>
                  <a:schemeClr val="accent6"/>
                </a:solidFill>
              </a:rPr>
              <a:t>Explaining Blockchain Technology</a:t>
            </a:r>
            <a:endParaRPr lang="en-US" dirty="0">
              <a:solidFill>
                <a:schemeClr val="accent6"/>
              </a:solidFill>
            </a:endParaRPr>
          </a:p>
        </p:txBody>
      </p:sp>
      <p:sp>
        <p:nvSpPr>
          <p:cNvPr id="15" name="TextBox 14">
            <a:extLst>
              <a:ext uri="{FF2B5EF4-FFF2-40B4-BE49-F238E27FC236}">
                <a16:creationId xmlns:a16="http://schemas.microsoft.com/office/drawing/2014/main" xmlns="" id="{394A2975-A648-3C48-A7B2-AE231775A261}"/>
              </a:ext>
            </a:extLst>
          </p:cNvPr>
          <p:cNvSpPr txBox="1"/>
          <p:nvPr/>
        </p:nvSpPr>
        <p:spPr>
          <a:xfrm>
            <a:off x="3951111" y="4476321"/>
            <a:ext cx="2438400"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a:t>A white is inside</a:t>
            </a:r>
          </a:p>
        </p:txBody>
      </p:sp>
      <p:sp>
        <p:nvSpPr>
          <p:cNvPr id="16" name="TextBox 15">
            <a:extLst>
              <a:ext uri="{FF2B5EF4-FFF2-40B4-BE49-F238E27FC236}">
                <a16:creationId xmlns:a16="http://schemas.microsoft.com/office/drawing/2014/main" xmlns="" id="{A1BA3661-6911-E742-8EA8-E7EA39EE33C7}"/>
              </a:ext>
            </a:extLst>
          </p:cNvPr>
          <p:cNvSpPr txBox="1"/>
          <p:nvPr/>
        </p:nvSpPr>
        <p:spPr>
          <a:xfrm>
            <a:off x="3951111" y="5086580"/>
            <a:ext cx="2680542" cy="46166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2400" dirty="0"/>
              <a:t>A white cat is inside</a:t>
            </a:r>
          </a:p>
        </p:txBody>
      </p:sp>
    </p:spTree>
    <p:extLst>
      <p:ext uri="{BB962C8B-B14F-4D97-AF65-F5344CB8AC3E}">
        <p14:creationId xmlns:p14="http://schemas.microsoft.com/office/powerpoint/2010/main" val="42746126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7BA6CC-6C5E-8447-A044-9C59B85A4627}"/>
              </a:ext>
            </a:extLst>
          </p:cNvPr>
          <p:cNvPicPr>
            <a:picLocks noChangeAspect="1"/>
          </p:cNvPicPr>
          <p:nvPr/>
        </p:nvPicPr>
        <p:blipFill>
          <a:blip r:embed="rId2"/>
          <a:stretch>
            <a:fillRect/>
          </a:stretch>
        </p:blipFill>
        <p:spPr>
          <a:xfrm>
            <a:off x="3984602" y="1625087"/>
            <a:ext cx="8651031" cy="4477794"/>
          </a:xfrm>
          <a:prstGeom prst="rect">
            <a:avLst/>
          </a:prstGeom>
        </p:spPr>
      </p:pic>
      <p:sp>
        <p:nvSpPr>
          <p:cNvPr id="5" name="Rectangle 4">
            <a:extLst>
              <a:ext uri="{FF2B5EF4-FFF2-40B4-BE49-F238E27FC236}">
                <a16:creationId xmlns:a16="http://schemas.microsoft.com/office/drawing/2014/main" xmlns="" id="{B9E6C30A-9427-9742-B1E1-E16DFD75C956}"/>
              </a:ext>
            </a:extLst>
          </p:cNvPr>
          <p:cNvSpPr/>
          <p:nvPr/>
        </p:nvSpPr>
        <p:spPr>
          <a:xfrm>
            <a:off x="75237" y="1396152"/>
            <a:ext cx="3253783" cy="4051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D388730D-676F-5B43-B9E5-CA1B4F0648BB}"/>
              </a:ext>
            </a:extLst>
          </p:cNvPr>
          <p:cNvSpPr/>
          <p:nvPr/>
        </p:nvSpPr>
        <p:spPr>
          <a:xfrm>
            <a:off x="1" y="1515838"/>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B015D18F-7499-7744-B948-1723F510C529}"/>
              </a:ext>
            </a:extLst>
          </p:cNvPr>
          <p:cNvSpPr/>
          <p:nvPr/>
        </p:nvSpPr>
        <p:spPr>
          <a:xfrm>
            <a:off x="1" y="1515838"/>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xmlns="" id="{164FF5D3-C80B-4C4F-AC37-6A16B03CBF64}"/>
              </a:ext>
            </a:extLst>
          </p:cNvPr>
          <p:cNvGrpSpPr/>
          <p:nvPr/>
        </p:nvGrpSpPr>
        <p:grpSpPr>
          <a:xfrm flipH="1">
            <a:off x="0" y="5402038"/>
            <a:ext cx="3329020" cy="272086"/>
            <a:chOff x="762000" y="1752600"/>
            <a:chExt cx="2362200" cy="152400"/>
          </a:xfrm>
        </p:grpSpPr>
        <p:sp>
          <p:nvSpPr>
            <p:cNvPr id="9" name="Rectangle 8">
              <a:extLst>
                <a:ext uri="{FF2B5EF4-FFF2-40B4-BE49-F238E27FC236}">
                  <a16:creationId xmlns:a16="http://schemas.microsoft.com/office/drawing/2014/main" xmlns="" id="{1DC1A59F-34E5-8D4A-9D0D-3FEE5877C3C9}"/>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F5AABBDA-7749-4F4B-B739-43C621F0358D}"/>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a:extLst>
              <a:ext uri="{FF2B5EF4-FFF2-40B4-BE49-F238E27FC236}">
                <a16:creationId xmlns:a16="http://schemas.microsoft.com/office/drawing/2014/main" xmlns="" id="{88EAD703-FAD5-484C-9AA9-D0E97A89F4B1}"/>
              </a:ext>
            </a:extLst>
          </p:cNvPr>
          <p:cNvSpPr txBox="1"/>
          <p:nvPr/>
        </p:nvSpPr>
        <p:spPr>
          <a:xfrm>
            <a:off x="277610" y="1787924"/>
            <a:ext cx="3051410" cy="3108543"/>
          </a:xfrm>
          <a:prstGeom prst="rect">
            <a:avLst/>
          </a:prstGeom>
          <a:noFill/>
        </p:spPr>
        <p:txBody>
          <a:bodyPr wrap="square" rtlCol="0">
            <a:spAutoFit/>
          </a:bodyPr>
          <a:lstStyle/>
          <a:p>
            <a:pPr algn="ctr"/>
            <a:r>
              <a:rPr lang="en-US" sz="2800" dirty="0">
                <a:solidFill>
                  <a:schemeClr val="bg1"/>
                </a:solidFill>
              </a:rPr>
              <a:t>Jack decided to change entries again. At night, he got to the diary, changed the record and generated a new hash</a:t>
            </a:r>
          </a:p>
        </p:txBody>
      </p:sp>
      <p:sp>
        <p:nvSpPr>
          <p:cNvPr id="3" name="Slide Number Placeholder 2">
            <a:extLst>
              <a:ext uri="{FF2B5EF4-FFF2-40B4-BE49-F238E27FC236}">
                <a16:creationId xmlns:a16="http://schemas.microsoft.com/office/drawing/2014/main" xmlns="" id="{F84B42FC-9D2F-E342-A103-2774FC423224}"/>
              </a:ext>
            </a:extLst>
          </p:cNvPr>
          <p:cNvSpPr>
            <a:spLocks noGrp="1"/>
          </p:cNvSpPr>
          <p:nvPr>
            <p:ph type="sldNum" sz="quarter" idx="12"/>
          </p:nvPr>
        </p:nvSpPr>
        <p:spPr/>
        <p:txBody>
          <a:bodyPr/>
          <a:lstStyle/>
          <a:p>
            <a:fld id="{A3F2E5FD-DC02-2141-A735-A14E6E825D39}" type="slidenum">
              <a:rPr lang="en-US" smtClean="0"/>
              <a:t>17</a:t>
            </a:fld>
            <a:endParaRPr lang="en-US"/>
          </a:p>
        </p:txBody>
      </p:sp>
      <p:sp>
        <p:nvSpPr>
          <p:cNvPr id="12" name="Title 1">
            <a:extLst>
              <a:ext uri="{FF2B5EF4-FFF2-40B4-BE49-F238E27FC236}">
                <a16:creationId xmlns:a16="http://schemas.microsoft.com/office/drawing/2014/main" xmlns="" id="{82472F87-B726-F141-8A91-A82213F6CA02}"/>
              </a:ext>
            </a:extLst>
          </p:cNvPr>
          <p:cNvSpPr txBox="1">
            <a:spLocks/>
          </p:cNvSpPr>
          <p:nvPr/>
        </p:nvSpPr>
        <p:spPr>
          <a:xfrm>
            <a:off x="2677281" y="-95980"/>
            <a:ext cx="10178322" cy="149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dirty="0">
                <a:solidFill>
                  <a:schemeClr val="accent6"/>
                </a:solidFill>
              </a:rPr>
              <a:t>Explaining Blockchain Technology</a:t>
            </a:r>
            <a:endParaRPr lang="en-US" dirty="0">
              <a:solidFill>
                <a:schemeClr val="accent6"/>
              </a:solidFill>
            </a:endParaRPr>
          </a:p>
        </p:txBody>
      </p:sp>
    </p:spTree>
    <p:extLst>
      <p:ext uri="{BB962C8B-B14F-4D97-AF65-F5344CB8AC3E}">
        <p14:creationId xmlns:p14="http://schemas.microsoft.com/office/powerpoint/2010/main" val="40457088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89D67CC-59EE-F74C-B7A2-E69C81328EB4}"/>
              </a:ext>
            </a:extLst>
          </p:cNvPr>
          <p:cNvPicPr>
            <a:picLocks noChangeAspect="1"/>
          </p:cNvPicPr>
          <p:nvPr/>
        </p:nvPicPr>
        <p:blipFill>
          <a:blip r:embed="rId2"/>
          <a:stretch>
            <a:fillRect/>
          </a:stretch>
        </p:blipFill>
        <p:spPr>
          <a:xfrm>
            <a:off x="3489768" y="666750"/>
            <a:ext cx="8351972" cy="5689600"/>
          </a:xfrm>
          <a:prstGeom prst="rect">
            <a:avLst/>
          </a:prstGeom>
        </p:spPr>
      </p:pic>
      <p:sp>
        <p:nvSpPr>
          <p:cNvPr id="5" name="Rectangle 4">
            <a:extLst>
              <a:ext uri="{FF2B5EF4-FFF2-40B4-BE49-F238E27FC236}">
                <a16:creationId xmlns:a16="http://schemas.microsoft.com/office/drawing/2014/main" xmlns="" id="{397C440D-26D7-714D-92CC-897592A5F893}"/>
              </a:ext>
            </a:extLst>
          </p:cNvPr>
          <p:cNvSpPr/>
          <p:nvPr/>
        </p:nvSpPr>
        <p:spPr>
          <a:xfrm>
            <a:off x="144687" y="1016562"/>
            <a:ext cx="3253783" cy="4051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0992A9F3-9FCA-2445-A939-F8B50F1CEFDD}"/>
              </a:ext>
            </a:extLst>
          </p:cNvPr>
          <p:cNvSpPr/>
          <p:nvPr/>
        </p:nvSpPr>
        <p:spPr>
          <a:xfrm>
            <a:off x="69451" y="1136248"/>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D44E00AE-8B8D-BD4E-8E9C-679AD8EDD013}"/>
              </a:ext>
            </a:extLst>
          </p:cNvPr>
          <p:cNvSpPr/>
          <p:nvPr/>
        </p:nvSpPr>
        <p:spPr>
          <a:xfrm>
            <a:off x="69451" y="1136248"/>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xmlns="" id="{10211C30-C879-9641-B174-05C4BE2294F3}"/>
              </a:ext>
            </a:extLst>
          </p:cNvPr>
          <p:cNvGrpSpPr/>
          <p:nvPr/>
        </p:nvGrpSpPr>
        <p:grpSpPr>
          <a:xfrm flipH="1">
            <a:off x="69450" y="5022448"/>
            <a:ext cx="3329020" cy="272086"/>
            <a:chOff x="762000" y="1752600"/>
            <a:chExt cx="2362200" cy="152400"/>
          </a:xfrm>
        </p:grpSpPr>
        <p:sp>
          <p:nvSpPr>
            <p:cNvPr id="9" name="Rectangle 8">
              <a:extLst>
                <a:ext uri="{FF2B5EF4-FFF2-40B4-BE49-F238E27FC236}">
                  <a16:creationId xmlns:a16="http://schemas.microsoft.com/office/drawing/2014/main" xmlns="" id="{04C1EB7C-3F2D-E042-97BB-366639D8B2D6}"/>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3D4B3A5C-8CAC-F248-9E14-22DE4A65FB2D}"/>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a:extLst>
              <a:ext uri="{FF2B5EF4-FFF2-40B4-BE49-F238E27FC236}">
                <a16:creationId xmlns:a16="http://schemas.microsoft.com/office/drawing/2014/main" xmlns="" id="{6C1AD438-24FD-1747-BFC9-F5AE2E7BC0F0}"/>
              </a:ext>
            </a:extLst>
          </p:cNvPr>
          <p:cNvSpPr txBox="1"/>
          <p:nvPr/>
        </p:nvSpPr>
        <p:spPr>
          <a:xfrm>
            <a:off x="53389" y="1016225"/>
            <a:ext cx="3398470" cy="3970318"/>
          </a:xfrm>
          <a:prstGeom prst="rect">
            <a:avLst/>
          </a:prstGeom>
          <a:noFill/>
        </p:spPr>
        <p:txBody>
          <a:bodyPr wrap="square" rtlCol="0">
            <a:spAutoFit/>
          </a:bodyPr>
          <a:lstStyle/>
          <a:p>
            <a:pPr algn="ctr"/>
            <a:r>
              <a:rPr lang="en-US" sz="2800" dirty="0">
                <a:solidFill>
                  <a:schemeClr val="bg1"/>
                </a:solidFill>
              </a:rPr>
              <a:t>If Jack tries to change the record, he will have to change the hash in all previous entries. But Jack really wanted more money, and he spent the whole night counting all the hashes.</a:t>
            </a: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30EB83CB-AC8D-1A42-AD35-BE01835C2550}"/>
              </a:ext>
            </a:extLst>
          </p:cNvPr>
          <p:cNvSpPr>
            <a:spLocks noGrp="1"/>
          </p:cNvSpPr>
          <p:nvPr>
            <p:ph type="sldNum" sz="quarter" idx="12"/>
          </p:nvPr>
        </p:nvSpPr>
        <p:spPr/>
        <p:txBody>
          <a:bodyPr/>
          <a:lstStyle/>
          <a:p>
            <a:fld id="{A3F2E5FD-DC02-2141-A735-A14E6E825D39}" type="slidenum">
              <a:rPr lang="en-US" smtClean="0"/>
              <a:t>18</a:t>
            </a:fld>
            <a:endParaRPr lang="en-US"/>
          </a:p>
        </p:txBody>
      </p:sp>
      <p:sp>
        <p:nvSpPr>
          <p:cNvPr id="12" name="Title 1">
            <a:extLst>
              <a:ext uri="{FF2B5EF4-FFF2-40B4-BE49-F238E27FC236}">
                <a16:creationId xmlns:a16="http://schemas.microsoft.com/office/drawing/2014/main" xmlns="" id="{5787328B-D8AC-A643-AD36-50A836289DB2}"/>
              </a:ext>
            </a:extLst>
          </p:cNvPr>
          <p:cNvSpPr txBox="1">
            <a:spLocks/>
          </p:cNvSpPr>
          <p:nvPr/>
        </p:nvSpPr>
        <p:spPr>
          <a:xfrm>
            <a:off x="2270881" y="-6674"/>
            <a:ext cx="10178322" cy="149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a:solidFill>
                  <a:schemeClr val="accent6"/>
                </a:solidFill>
              </a:rPr>
              <a:t>Explaining Blockchain Technology</a:t>
            </a:r>
            <a:endParaRPr lang="en-US" dirty="0">
              <a:solidFill>
                <a:schemeClr val="accent6"/>
              </a:solidFill>
            </a:endParaRPr>
          </a:p>
        </p:txBody>
      </p:sp>
    </p:spTree>
    <p:extLst>
      <p:ext uri="{BB962C8B-B14F-4D97-AF65-F5344CB8AC3E}">
        <p14:creationId xmlns:p14="http://schemas.microsoft.com/office/powerpoint/2010/main" val="7751940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799D0-70E1-7F44-98AC-E6C1DB07028E}"/>
              </a:ext>
            </a:extLst>
          </p:cNvPr>
          <p:cNvSpPr>
            <a:spLocks noGrp="1"/>
          </p:cNvSpPr>
          <p:nvPr>
            <p:ph type="title"/>
          </p:nvPr>
        </p:nvSpPr>
        <p:spPr/>
        <p:txBody>
          <a:bodyPr/>
          <a:lstStyle/>
          <a:p>
            <a:r>
              <a:rPr lang="en-US" sz="4800" dirty="0"/>
              <a:t>Explaining Blockchain Technology</a:t>
            </a:r>
            <a:endParaRPr lang="en-US" dirty="0"/>
          </a:p>
        </p:txBody>
      </p:sp>
      <p:pic>
        <p:nvPicPr>
          <p:cNvPr id="4" name="Picture 3">
            <a:extLst>
              <a:ext uri="{FF2B5EF4-FFF2-40B4-BE49-F238E27FC236}">
                <a16:creationId xmlns:a16="http://schemas.microsoft.com/office/drawing/2014/main" xmlns="" id="{ACC18779-66F5-4549-A28A-4A4D33B0FA08}"/>
              </a:ext>
            </a:extLst>
          </p:cNvPr>
          <p:cNvPicPr>
            <a:picLocks noChangeAspect="1"/>
          </p:cNvPicPr>
          <p:nvPr/>
        </p:nvPicPr>
        <p:blipFill>
          <a:blip r:embed="rId2"/>
          <a:stretch>
            <a:fillRect/>
          </a:stretch>
        </p:blipFill>
        <p:spPr>
          <a:xfrm>
            <a:off x="3505247" y="666750"/>
            <a:ext cx="8835342" cy="5689600"/>
          </a:xfrm>
          <a:prstGeom prst="rect">
            <a:avLst/>
          </a:prstGeom>
        </p:spPr>
      </p:pic>
      <p:sp>
        <p:nvSpPr>
          <p:cNvPr id="5" name="Rectangle 4">
            <a:extLst>
              <a:ext uri="{FF2B5EF4-FFF2-40B4-BE49-F238E27FC236}">
                <a16:creationId xmlns:a16="http://schemas.microsoft.com/office/drawing/2014/main" xmlns="" id="{2892120E-2040-BE40-8A93-5403501CA0E2}"/>
              </a:ext>
            </a:extLst>
          </p:cNvPr>
          <p:cNvSpPr/>
          <p:nvPr/>
        </p:nvSpPr>
        <p:spPr>
          <a:xfrm>
            <a:off x="139551" y="1289853"/>
            <a:ext cx="3253783" cy="43866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585D1963-859A-F341-8719-FE27283A3C06}"/>
              </a:ext>
            </a:extLst>
          </p:cNvPr>
          <p:cNvSpPr/>
          <p:nvPr/>
        </p:nvSpPr>
        <p:spPr>
          <a:xfrm>
            <a:off x="176228" y="1994203"/>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97B4C471-F030-EC49-BFDB-A50AEBAB18EC}"/>
              </a:ext>
            </a:extLst>
          </p:cNvPr>
          <p:cNvSpPr/>
          <p:nvPr/>
        </p:nvSpPr>
        <p:spPr>
          <a:xfrm>
            <a:off x="251464" y="1751171"/>
            <a:ext cx="23622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xmlns="" id="{4BEB02AF-54FB-5840-B51B-DB6180770914}"/>
              </a:ext>
            </a:extLst>
          </p:cNvPr>
          <p:cNvGrpSpPr/>
          <p:nvPr/>
        </p:nvGrpSpPr>
        <p:grpSpPr>
          <a:xfrm flipH="1">
            <a:off x="176227" y="5880403"/>
            <a:ext cx="3329020" cy="272086"/>
            <a:chOff x="762000" y="1752600"/>
            <a:chExt cx="2362200" cy="152400"/>
          </a:xfrm>
        </p:grpSpPr>
        <p:sp>
          <p:nvSpPr>
            <p:cNvPr id="9" name="Rectangle 8">
              <a:extLst>
                <a:ext uri="{FF2B5EF4-FFF2-40B4-BE49-F238E27FC236}">
                  <a16:creationId xmlns:a16="http://schemas.microsoft.com/office/drawing/2014/main" xmlns="" id="{AF7FC191-9ED3-6745-94FA-F095C6F6829C}"/>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3F261A42-0AFB-E149-9742-83E531B3F48E}"/>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a:extLst>
              <a:ext uri="{FF2B5EF4-FFF2-40B4-BE49-F238E27FC236}">
                <a16:creationId xmlns:a16="http://schemas.microsoft.com/office/drawing/2014/main" xmlns="" id="{AC32CA06-01B0-7F48-B071-FB5B23554CF6}"/>
              </a:ext>
            </a:extLst>
          </p:cNvPr>
          <p:cNvSpPr txBox="1"/>
          <p:nvPr/>
        </p:nvSpPr>
        <p:spPr>
          <a:xfrm>
            <a:off x="27425" y="1419046"/>
            <a:ext cx="3398470" cy="4401205"/>
          </a:xfrm>
          <a:prstGeom prst="rect">
            <a:avLst/>
          </a:prstGeom>
          <a:noFill/>
        </p:spPr>
        <p:txBody>
          <a:bodyPr wrap="square" rtlCol="0">
            <a:spAutoFit/>
          </a:bodyPr>
          <a:lstStyle/>
          <a:p>
            <a:pPr algn="ctr"/>
            <a:r>
              <a:rPr lang="en-US" sz="2800" dirty="0">
                <a:solidFill>
                  <a:schemeClr val="bg1"/>
                </a:solidFill>
              </a:rPr>
              <a:t>But James did not want to give up. He decided to add a number after each record. This number is called “</a:t>
            </a:r>
            <a:r>
              <a:rPr lang="en-US" sz="2800" dirty="0">
                <a:solidFill>
                  <a:schemeClr val="bg1"/>
                </a:solidFill>
                <a:hlinkClick r:id="rId3">
                  <a:extLst>
                    <a:ext uri="{A12FA001-AC4F-418D-AE19-62706E023703}">
                      <ahyp:hlinkClr xmlns:ahyp="http://schemas.microsoft.com/office/drawing/2018/hyperlinkcolor" xmlns="" val="tx"/>
                    </a:ext>
                  </a:extLst>
                </a:hlinkClick>
              </a:rPr>
              <a:t>Nonce</a:t>
            </a:r>
            <a:r>
              <a:rPr lang="en-US" sz="2800" dirty="0">
                <a:solidFill>
                  <a:schemeClr val="bg1"/>
                </a:solidFill>
              </a:rPr>
              <a:t>”. Nonce should be chosen so that the generated hash ends in two zeros.</a:t>
            </a:r>
            <a:endParaRPr lang="en-US" sz="5400" dirty="0">
              <a:solidFill>
                <a:schemeClr val="bg1"/>
              </a:solidFill>
            </a:endParaRPr>
          </a:p>
        </p:txBody>
      </p:sp>
      <p:sp>
        <p:nvSpPr>
          <p:cNvPr id="3" name="Slide Number Placeholder 2">
            <a:extLst>
              <a:ext uri="{FF2B5EF4-FFF2-40B4-BE49-F238E27FC236}">
                <a16:creationId xmlns:a16="http://schemas.microsoft.com/office/drawing/2014/main" xmlns="" id="{1DBACCB1-AC54-0949-BF9D-8C99FEA718C0}"/>
              </a:ext>
            </a:extLst>
          </p:cNvPr>
          <p:cNvSpPr>
            <a:spLocks noGrp="1"/>
          </p:cNvSpPr>
          <p:nvPr>
            <p:ph type="sldNum" sz="quarter" idx="12"/>
          </p:nvPr>
        </p:nvSpPr>
        <p:spPr/>
        <p:txBody>
          <a:bodyPr/>
          <a:lstStyle/>
          <a:p>
            <a:fld id="{A3F2E5FD-DC02-2141-A735-A14E6E825D39}" type="slidenum">
              <a:rPr lang="en-US" smtClean="0"/>
              <a:t>19</a:t>
            </a:fld>
            <a:endParaRPr lang="en-US"/>
          </a:p>
        </p:txBody>
      </p:sp>
    </p:spTree>
    <p:extLst>
      <p:ext uri="{BB962C8B-B14F-4D97-AF65-F5344CB8AC3E}">
        <p14:creationId xmlns:p14="http://schemas.microsoft.com/office/powerpoint/2010/main" val="34516359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BBB39-077F-004F-9FD0-E4E1E6157802}"/>
              </a:ext>
            </a:extLst>
          </p:cNvPr>
          <p:cNvSpPr>
            <a:spLocks noGrp="1"/>
          </p:cNvSpPr>
          <p:nvPr>
            <p:ph type="title"/>
          </p:nvPr>
        </p:nvSpPr>
        <p:spPr>
          <a:xfrm>
            <a:off x="166324" y="830326"/>
            <a:ext cx="3344520" cy="4601183"/>
          </a:xfrm>
        </p:spPr>
        <p:txBody>
          <a:bodyPr>
            <a:normAutofit/>
          </a:bodyPr>
          <a:lstStyle/>
          <a:p>
            <a:r>
              <a:rPr lang="en-US" sz="4800" dirty="0"/>
              <a:t>Digital Currencies….</a:t>
            </a:r>
          </a:p>
        </p:txBody>
      </p:sp>
      <p:sp>
        <p:nvSpPr>
          <p:cNvPr id="3" name="Content Placeholder 2">
            <a:extLst>
              <a:ext uri="{FF2B5EF4-FFF2-40B4-BE49-F238E27FC236}">
                <a16:creationId xmlns:a16="http://schemas.microsoft.com/office/drawing/2014/main" xmlns="" id="{5E17E17A-7219-1D4F-8638-3EC0887BD52B}"/>
              </a:ext>
            </a:extLst>
          </p:cNvPr>
          <p:cNvSpPr>
            <a:spLocks noGrp="1"/>
          </p:cNvSpPr>
          <p:nvPr>
            <p:ph idx="1"/>
          </p:nvPr>
        </p:nvSpPr>
        <p:spPr>
          <a:xfrm>
            <a:off x="3186102" y="1089145"/>
            <a:ext cx="6183355" cy="3005902"/>
          </a:xfrm>
        </p:spPr>
        <p:style>
          <a:lnRef idx="1">
            <a:schemeClr val="accent6"/>
          </a:lnRef>
          <a:fillRef idx="3">
            <a:schemeClr val="accent6"/>
          </a:fillRef>
          <a:effectRef idx="2">
            <a:schemeClr val="accent6"/>
          </a:effectRef>
          <a:fontRef idx="minor">
            <a:schemeClr val="lt1"/>
          </a:fontRef>
        </p:style>
        <p:txBody>
          <a:bodyPr>
            <a:normAutofit/>
          </a:bodyPr>
          <a:lstStyle/>
          <a:p>
            <a:pPr algn="ctr"/>
            <a:endParaRPr lang="en-US" sz="4400" dirty="0">
              <a:solidFill>
                <a:schemeClr val="tx1"/>
              </a:solidFill>
              <a:latin typeface="Cooper Black" panose="0208090404030B020404" pitchFamily="18" charset="77"/>
            </a:endParaRPr>
          </a:p>
          <a:p>
            <a:pPr marL="502920" lvl="1" indent="0" algn="ctr">
              <a:buNone/>
            </a:pPr>
            <a:r>
              <a:rPr lang="en-US" sz="3600" dirty="0">
                <a:solidFill>
                  <a:schemeClr val="bg1"/>
                </a:solidFill>
                <a:latin typeface="Cooper Black" panose="0208090404030B020404" pitchFamily="18" charset="77"/>
              </a:rPr>
              <a:t>Do we agree that we have an  ailing Economy which needs to be Revived?</a:t>
            </a:r>
          </a:p>
          <a:p>
            <a:pPr lvl="2" algn="ctr"/>
            <a:endParaRPr lang="en-US" sz="3600" dirty="0">
              <a:solidFill>
                <a:schemeClr val="tx1"/>
              </a:solidFill>
              <a:latin typeface="Cooper Black" panose="0208090404030B020404" pitchFamily="18" charset="77"/>
            </a:endParaRPr>
          </a:p>
          <a:p>
            <a:pPr algn="ctr"/>
            <a:endParaRPr lang="en-US" sz="4400" dirty="0">
              <a:latin typeface="Cooper Black" panose="0208090404030B020404" pitchFamily="18" charset="77"/>
            </a:endParaRPr>
          </a:p>
        </p:txBody>
      </p:sp>
      <p:pic>
        <p:nvPicPr>
          <p:cNvPr id="4" name="Picture 3">
            <a:extLst>
              <a:ext uri="{FF2B5EF4-FFF2-40B4-BE49-F238E27FC236}">
                <a16:creationId xmlns:a16="http://schemas.microsoft.com/office/drawing/2014/main" xmlns="" id="{14B6C7AE-1997-944B-8A5F-F44549C7BFFD}"/>
              </a:ext>
            </a:extLst>
          </p:cNvPr>
          <p:cNvPicPr>
            <a:picLocks noChangeAspect="1"/>
          </p:cNvPicPr>
          <p:nvPr/>
        </p:nvPicPr>
        <p:blipFill>
          <a:blip r:embed="rId2"/>
          <a:stretch>
            <a:fillRect/>
          </a:stretch>
        </p:blipFill>
        <p:spPr>
          <a:xfrm>
            <a:off x="0" y="4041423"/>
            <a:ext cx="5061062" cy="2816577"/>
          </a:xfrm>
          <a:prstGeom prst="rect">
            <a:avLst/>
          </a:prstGeom>
        </p:spPr>
      </p:pic>
      <p:pic>
        <p:nvPicPr>
          <p:cNvPr id="5" name="Picture 4">
            <a:extLst>
              <a:ext uri="{FF2B5EF4-FFF2-40B4-BE49-F238E27FC236}">
                <a16:creationId xmlns:a16="http://schemas.microsoft.com/office/drawing/2014/main" xmlns="" id="{DC7D9E70-0730-2543-9310-9B016C30BD34}"/>
              </a:ext>
            </a:extLst>
          </p:cNvPr>
          <p:cNvPicPr>
            <a:picLocks noChangeAspect="1"/>
          </p:cNvPicPr>
          <p:nvPr/>
        </p:nvPicPr>
        <p:blipFill>
          <a:blip r:embed="rId3"/>
          <a:stretch>
            <a:fillRect/>
          </a:stretch>
        </p:blipFill>
        <p:spPr>
          <a:xfrm>
            <a:off x="9369457" y="765298"/>
            <a:ext cx="2822543" cy="3276382"/>
          </a:xfrm>
          <a:prstGeom prst="rect">
            <a:avLst/>
          </a:prstGeom>
        </p:spPr>
      </p:pic>
      <p:pic>
        <p:nvPicPr>
          <p:cNvPr id="6" name="Picture 5">
            <a:extLst>
              <a:ext uri="{FF2B5EF4-FFF2-40B4-BE49-F238E27FC236}">
                <a16:creationId xmlns:a16="http://schemas.microsoft.com/office/drawing/2014/main" xmlns="" id="{57C4C412-6A7B-DE49-8EB2-AA479266B11D}"/>
              </a:ext>
            </a:extLst>
          </p:cNvPr>
          <p:cNvPicPr>
            <a:picLocks noChangeAspect="1"/>
          </p:cNvPicPr>
          <p:nvPr/>
        </p:nvPicPr>
        <p:blipFill>
          <a:blip r:embed="rId4"/>
          <a:stretch>
            <a:fillRect/>
          </a:stretch>
        </p:blipFill>
        <p:spPr>
          <a:xfrm>
            <a:off x="8355600" y="4041423"/>
            <a:ext cx="3834577" cy="2816578"/>
          </a:xfrm>
          <a:prstGeom prst="rect">
            <a:avLst/>
          </a:prstGeom>
        </p:spPr>
      </p:pic>
      <p:pic>
        <p:nvPicPr>
          <p:cNvPr id="7" name="Picture 6">
            <a:extLst>
              <a:ext uri="{FF2B5EF4-FFF2-40B4-BE49-F238E27FC236}">
                <a16:creationId xmlns:a16="http://schemas.microsoft.com/office/drawing/2014/main" xmlns="" id="{48D78AB2-F489-CF4B-B8A4-1CDF99401A63}"/>
              </a:ext>
            </a:extLst>
          </p:cNvPr>
          <p:cNvPicPr>
            <a:picLocks noChangeAspect="1"/>
          </p:cNvPicPr>
          <p:nvPr/>
        </p:nvPicPr>
        <p:blipFill rotWithShape="1">
          <a:blip r:embed="rId5"/>
          <a:srcRect t="1" b="18397"/>
          <a:stretch/>
        </p:blipFill>
        <p:spPr>
          <a:xfrm>
            <a:off x="5061062" y="4418894"/>
            <a:ext cx="3294538" cy="2547055"/>
          </a:xfrm>
          <a:prstGeom prst="rect">
            <a:avLst/>
          </a:prstGeom>
        </p:spPr>
      </p:pic>
      <p:sp>
        <p:nvSpPr>
          <p:cNvPr id="9" name="TextBox 8">
            <a:extLst>
              <a:ext uri="{FF2B5EF4-FFF2-40B4-BE49-F238E27FC236}">
                <a16:creationId xmlns:a16="http://schemas.microsoft.com/office/drawing/2014/main" xmlns="" id="{D798888A-BAE7-1849-856B-78B1CE8C879F}"/>
              </a:ext>
            </a:extLst>
          </p:cNvPr>
          <p:cNvSpPr txBox="1"/>
          <p:nvPr/>
        </p:nvSpPr>
        <p:spPr>
          <a:xfrm>
            <a:off x="3915184" y="418202"/>
            <a:ext cx="4942635" cy="1323439"/>
          </a:xfrm>
          <a:prstGeom prst="rect">
            <a:avLst/>
          </a:prstGeom>
          <a:noFill/>
        </p:spPr>
        <p:txBody>
          <a:bodyPr wrap="none" rtlCol="0">
            <a:spAutoFit/>
          </a:bodyPr>
          <a:lstStyle/>
          <a:p>
            <a:r>
              <a:rPr lang="en-US" sz="4000" dirty="0">
                <a:latin typeface="Cooper Black" panose="0208090404030B020404" pitchFamily="18" charset="77"/>
              </a:rPr>
              <a:t>Before we begin….</a:t>
            </a:r>
          </a:p>
          <a:p>
            <a:endParaRPr lang="en-US" sz="4000" dirty="0"/>
          </a:p>
        </p:txBody>
      </p:sp>
    </p:spTree>
    <p:extLst>
      <p:ext uri="{BB962C8B-B14F-4D97-AF65-F5344CB8AC3E}">
        <p14:creationId xmlns:p14="http://schemas.microsoft.com/office/powerpoint/2010/main" val="4151376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C11A6-4806-094B-9626-0CAB56D1A1A3}"/>
              </a:ext>
            </a:extLst>
          </p:cNvPr>
          <p:cNvSpPr>
            <a:spLocks noGrp="1"/>
          </p:cNvSpPr>
          <p:nvPr>
            <p:ph type="title"/>
          </p:nvPr>
        </p:nvSpPr>
        <p:spPr/>
        <p:txBody>
          <a:bodyPr>
            <a:normAutofit/>
          </a:bodyPr>
          <a:lstStyle/>
          <a:p>
            <a:r>
              <a:rPr lang="en-US" sz="4400" dirty="0"/>
              <a:t>Explaining Blockchain Technology</a:t>
            </a:r>
            <a:endParaRPr lang="en-US" sz="3200" dirty="0"/>
          </a:p>
        </p:txBody>
      </p:sp>
      <p:sp>
        <p:nvSpPr>
          <p:cNvPr id="4" name="Rectangle 3">
            <a:extLst>
              <a:ext uri="{FF2B5EF4-FFF2-40B4-BE49-F238E27FC236}">
                <a16:creationId xmlns:a16="http://schemas.microsoft.com/office/drawing/2014/main" xmlns="" id="{8A6BF330-A628-9240-A238-CD8C4A16228C}"/>
              </a:ext>
            </a:extLst>
          </p:cNvPr>
          <p:cNvSpPr/>
          <p:nvPr/>
        </p:nvSpPr>
        <p:spPr>
          <a:xfrm>
            <a:off x="4962083" y="1036304"/>
            <a:ext cx="5207648" cy="43866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5" name="Rectangle 4">
            <a:extLst>
              <a:ext uri="{FF2B5EF4-FFF2-40B4-BE49-F238E27FC236}">
                <a16:creationId xmlns:a16="http://schemas.microsoft.com/office/drawing/2014/main" xmlns="" id="{F803E123-9A51-FE41-AC40-6D88CC2CDAC8}"/>
              </a:ext>
            </a:extLst>
          </p:cNvPr>
          <p:cNvSpPr/>
          <p:nvPr/>
        </p:nvSpPr>
        <p:spPr>
          <a:xfrm>
            <a:off x="5284146" y="1400750"/>
            <a:ext cx="3780678"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xmlns="" id="{673A2AF6-C850-4744-BF07-24A40F0BCADA}"/>
              </a:ext>
            </a:extLst>
          </p:cNvPr>
          <p:cNvSpPr/>
          <p:nvPr/>
        </p:nvSpPr>
        <p:spPr>
          <a:xfrm>
            <a:off x="5359382" y="1157718"/>
            <a:ext cx="3780678"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a:extLst>
              <a:ext uri="{FF2B5EF4-FFF2-40B4-BE49-F238E27FC236}">
                <a16:creationId xmlns:a16="http://schemas.microsoft.com/office/drawing/2014/main" xmlns="" id="{065FE687-CE9D-6445-91AF-D732E8CB797B}"/>
              </a:ext>
            </a:extLst>
          </p:cNvPr>
          <p:cNvGrpSpPr/>
          <p:nvPr/>
        </p:nvGrpSpPr>
        <p:grpSpPr>
          <a:xfrm flipH="1">
            <a:off x="4962083" y="5286950"/>
            <a:ext cx="5328063" cy="272086"/>
            <a:chOff x="762000" y="1752600"/>
            <a:chExt cx="2362200" cy="152400"/>
          </a:xfrm>
        </p:grpSpPr>
        <p:sp>
          <p:nvSpPr>
            <p:cNvPr id="8" name="Rectangle 7">
              <a:extLst>
                <a:ext uri="{FF2B5EF4-FFF2-40B4-BE49-F238E27FC236}">
                  <a16:creationId xmlns:a16="http://schemas.microsoft.com/office/drawing/2014/main" xmlns="" id="{95AF2BBD-A915-2146-AE18-A08398632335}"/>
                </a:ext>
              </a:extLst>
            </p:cNvPr>
            <p:cNvSpPr/>
            <p:nvPr/>
          </p:nvSpPr>
          <p:spPr>
            <a:xfrm>
              <a:off x="762000" y="1752600"/>
              <a:ext cx="2362200"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xmlns="" id="{70A450DF-BC85-6846-873D-27BFF16F6EB1}"/>
                </a:ext>
              </a:extLst>
            </p:cNvPr>
            <p:cNvSpPr/>
            <p:nvPr/>
          </p:nvSpPr>
          <p:spPr>
            <a:xfrm>
              <a:off x="762000" y="1752600"/>
              <a:ext cx="2362200" cy="45719"/>
            </a:xfrm>
            <a:prstGeom prst="rect">
              <a:avLst/>
            </a:prstGeom>
            <a:solidFill>
              <a:srgbClr val="B5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9">
            <a:extLst>
              <a:ext uri="{FF2B5EF4-FFF2-40B4-BE49-F238E27FC236}">
                <a16:creationId xmlns:a16="http://schemas.microsoft.com/office/drawing/2014/main" xmlns="" id="{0F998CF1-2A4D-F64D-A811-B1B564D1C95B}"/>
              </a:ext>
            </a:extLst>
          </p:cNvPr>
          <p:cNvSpPr txBox="1"/>
          <p:nvPr/>
        </p:nvSpPr>
        <p:spPr>
          <a:xfrm>
            <a:off x="5284146" y="1391912"/>
            <a:ext cx="4591990" cy="3539430"/>
          </a:xfrm>
          <a:prstGeom prst="rect">
            <a:avLst/>
          </a:prstGeom>
          <a:noFill/>
        </p:spPr>
        <p:txBody>
          <a:bodyPr wrap="square" rtlCol="0">
            <a:spAutoFit/>
          </a:bodyPr>
          <a:lstStyle/>
          <a:p>
            <a:pPr algn="ctr"/>
            <a:r>
              <a:rPr lang="en-US" sz="3200" dirty="0">
                <a:solidFill>
                  <a:schemeClr val="bg1"/>
                </a:solidFill>
              </a:rPr>
              <a:t>Now, to forge records, Jack would have to spend hours and hours choosing Nonce for each line.</a:t>
            </a:r>
          </a:p>
          <a:p>
            <a:pPr algn="ctr"/>
            <a:r>
              <a:rPr lang="en-US" sz="3200" dirty="0">
                <a:solidFill>
                  <a:schemeClr val="bg1"/>
                </a:solidFill>
              </a:rPr>
              <a:t>More importantly, the computers </a:t>
            </a:r>
            <a:r>
              <a:rPr lang="en-US" sz="3200" dirty="0">
                <a:solidFill>
                  <a:schemeClr val="bg1"/>
                </a:solidFill>
                <a:hlinkClick r:id="rId2">
                  <a:extLst>
                    <a:ext uri="{A12FA001-AC4F-418D-AE19-62706E023703}">
                      <ahyp:hlinkClr xmlns:ahyp="http://schemas.microsoft.com/office/drawing/2018/hyperlinkcolor" xmlns="" val="tx"/>
                    </a:ext>
                  </a:extLst>
                </a:hlinkClick>
              </a:rPr>
              <a:t>can’t</a:t>
            </a:r>
            <a:r>
              <a:rPr lang="en-US" sz="3200" dirty="0">
                <a:solidFill>
                  <a:schemeClr val="bg1"/>
                </a:solidFill>
              </a:rPr>
              <a:t> figure out the Nonce quickly.</a:t>
            </a:r>
          </a:p>
        </p:txBody>
      </p:sp>
      <p:sp>
        <p:nvSpPr>
          <p:cNvPr id="11" name="Slide Number Placeholder 10">
            <a:extLst>
              <a:ext uri="{FF2B5EF4-FFF2-40B4-BE49-F238E27FC236}">
                <a16:creationId xmlns:a16="http://schemas.microsoft.com/office/drawing/2014/main" xmlns="" id="{BFA4BC96-8B2F-BF45-99FC-97EB8528A274}"/>
              </a:ext>
            </a:extLst>
          </p:cNvPr>
          <p:cNvSpPr>
            <a:spLocks noGrp="1"/>
          </p:cNvSpPr>
          <p:nvPr>
            <p:ph type="sldNum" sz="quarter" idx="12"/>
          </p:nvPr>
        </p:nvSpPr>
        <p:spPr/>
        <p:txBody>
          <a:bodyPr/>
          <a:lstStyle/>
          <a:p>
            <a:fld id="{A3F2E5FD-DC02-2141-A735-A14E6E825D39}" type="slidenum">
              <a:rPr lang="en-US" smtClean="0"/>
              <a:t>20</a:t>
            </a:fld>
            <a:endParaRPr lang="en-US"/>
          </a:p>
        </p:txBody>
      </p:sp>
    </p:spTree>
    <p:extLst>
      <p:ext uri="{BB962C8B-B14F-4D97-AF65-F5344CB8AC3E}">
        <p14:creationId xmlns:p14="http://schemas.microsoft.com/office/powerpoint/2010/main" val="3939655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2829E-A963-A94C-BE06-689BD4508F78}"/>
              </a:ext>
            </a:extLst>
          </p:cNvPr>
          <p:cNvSpPr>
            <a:spLocks noGrp="1"/>
          </p:cNvSpPr>
          <p:nvPr>
            <p:ph type="title"/>
          </p:nvPr>
        </p:nvSpPr>
        <p:spPr/>
        <p:txBody>
          <a:bodyPr>
            <a:normAutofit/>
          </a:bodyPr>
          <a:lstStyle/>
          <a:p>
            <a:r>
              <a:rPr lang="en-US" sz="4400" dirty="0"/>
              <a:t>Explaining Blockchain Technology</a:t>
            </a:r>
            <a:endParaRPr lang="en-US" sz="3200" dirty="0"/>
          </a:p>
        </p:txBody>
      </p:sp>
      <p:sp>
        <p:nvSpPr>
          <p:cNvPr id="4" name="Freeform 3">
            <a:extLst>
              <a:ext uri="{FF2B5EF4-FFF2-40B4-BE49-F238E27FC236}">
                <a16:creationId xmlns:a16="http://schemas.microsoft.com/office/drawing/2014/main" xmlns="" id="{AB66D8C4-7CC7-FC49-BAEF-63DC2D9F0AD9}"/>
              </a:ext>
            </a:extLst>
          </p:cNvPr>
          <p:cNvSpPr/>
          <p:nvPr/>
        </p:nvSpPr>
        <p:spPr>
          <a:xfrm>
            <a:off x="3600345" y="1123837"/>
            <a:ext cx="7845061" cy="4100878"/>
          </a:xfrm>
          <a:custGeom>
            <a:avLst/>
            <a:gdLst>
              <a:gd name="connsiteX0" fmla="*/ 3361880 w 7845061"/>
              <a:gd name="connsiteY0" fmla="*/ 4000441 h 4100878"/>
              <a:gd name="connsiteX1" fmla="*/ 3365293 w 7845061"/>
              <a:gd name="connsiteY1" fmla="*/ 4002657 h 4100878"/>
              <a:gd name="connsiteX2" fmla="*/ 3365288 w 7845061"/>
              <a:gd name="connsiteY2" fmla="*/ 4002655 h 4100878"/>
              <a:gd name="connsiteX3" fmla="*/ 3361880 w 7845061"/>
              <a:gd name="connsiteY3" fmla="*/ 4000441 h 4100878"/>
              <a:gd name="connsiteX4" fmla="*/ 7700019 w 7845061"/>
              <a:gd name="connsiteY4" fmla="*/ 3731942 h 4100878"/>
              <a:gd name="connsiteX5" fmla="*/ 7698787 w 7845061"/>
              <a:gd name="connsiteY5" fmla="*/ 3736992 h 4100878"/>
              <a:gd name="connsiteX6" fmla="*/ 7699779 w 7845061"/>
              <a:gd name="connsiteY6" fmla="*/ 3731990 h 4100878"/>
              <a:gd name="connsiteX7" fmla="*/ 7700019 w 7845061"/>
              <a:gd name="connsiteY7" fmla="*/ 3731942 h 4100878"/>
              <a:gd name="connsiteX8" fmla="*/ 103403 w 7845061"/>
              <a:gd name="connsiteY8" fmla="*/ 3270303 h 4100878"/>
              <a:gd name="connsiteX9" fmla="*/ 103643 w 7845061"/>
              <a:gd name="connsiteY9" fmla="*/ 3270351 h 4100878"/>
              <a:gd name="connsiteX10" fmla="*/ 104634 w 7845061"/>
              <a:gd name="connsiteY10" fmla="*/ 3275353 h 4100878"/>
              <a:gd name="connsiteX11" fmla="*/ 3344473 w 7845061"/>
              <a:gd name="connsiteY11" fmla="*/ 99584 h 4100878"/>
              <a:gd name="connsiteX12" fmla="*/ 3341060 w 7845061"/>
              <a:gd name="connsiteY12" fmla="*/ 101801 h 4100878"/>
              <a:gd name="connsiteX13" fmla="*/ 3344468 w 7845061"/>
              <a:gd name="connsiteY13" fmla="*/ 99587 h 4100878"/>
              <a:gd name="connsiteX14" fmla="*/ 63834 w 7845061"/>
              <a:gd name="connsiteY14" fmla="*/ 269 h 4100878"/>
              <a:gd name="connsiteX15" fmla="*/ 151089 w 7845061"/>
              <a:gd name="connsiteY15" fmla="*/ 18169 h 4100878"/>
              <a:gd name="connsiteX16" fmla="*/ 222110 w 7845061"/>
              <a:gd name="connsiteY16" fmla="*/ 62557 h 4100878"/>
              <a:gd name="connsiteX17" fmla="*/ 293132 w 7845061"/>
              <a:gd name="connsiteY17" fmla="*/ 27047 h 4100878"/>
              <a:gd name="connsiteX18" fmla="*/ 310887 w 7845061"/>
              <a:gd name="connsiteY18" fmla="*/ 53680 h 4100878"/>
              <a:gd name="connsiteX19" fmla="*/ 337520 w 7845061"/>
              <a:gd name="connsiteY19" fmla="*/ 71435 h 4100878"/>
              <a:gd name="connsiteX20" fmla="*/ 346398 w 7845061"/>
              <a:gd name="connsiteY20" fmla="*/ 98068 h 4100878"/>
              <a:gd name="connsiteX21" fmla="*/ 399664 w 7845061"/>
              <a:gd name="connsiteY21" fmla="*/ 89190 h 4100878"/>
              <a:gd name="connsiteX22" fmla="*/ 417419 w 7845061"/>
              <a:gd name="connsiteY22" fmla="*/ 106946 h 4100878"/>
              <a:gd name="connsiteX23" fmla="*/ 444052 w 7845061"/>
              <a:gd name="connsiteY23" fmla="*/ 115824 h 4100878"/>
              <a:gd name="connsiteX24" fmla="*/ 461807 w 7845061"/>
              <a:gd name="connsiteY24" fmla="*/ 98068 h 4100878"/>
              <a:gd name="connsiteX25" fmla="*/ 532829 w 7845061"/>
              <a:gd name="connsiteY25" fmla="*/ 124701 h 4100878"/>
              <a:gd name="connsiteX26" fmla="*/ 612728 w 7845061"/>
              <a:gd name="connsiteY26" fmla="*/ 124701 h 4100878"/>
              <a:gd name="connsiteX27" fmla="*/ 754771 w 7845061"/>
              <a:gd name="connsiteY27" fmla="*/ 106946 h 4100878"/>
              <a:gd name="connsiteX28" fmla="*/ 781404 w 7845061"/>
              <a:gd name="connsiteY28" fmla="*/ 53680 h 4100878"/>
              <a:gd name="connsiteX29" fmla="*/ 808037 w 7845061"/>
              <a:gd name="connsiteY29" fmla="*/ 44802 h 4100878"/>
              <a:gd name="connsiteX30" fmla="*/ 843547 w 7845061"/>
              <a:gd name="connsiteY30" fmla="*/ 62557 h 4100878"/>
              <a:gd name="connsiteX31" fmla="*/ 879058 w 7845061"/>
              <a:gd name="connsiteY31" fmla="*/ 115824 h 4100878"/>
              <a:gd name="connsiteX32" fmla="*/ 914569 w 7845061"/>
              <a:gd name="connsiteY32" fmla="*/ 151334 h 4100878"/>
              <a:gd name="connsiteX33" fmla="*/ 932324 w 7845061"/>
              <a:gd name="connsiteY33" fmla="*/ 177967 h 4100878"/>
              <a:gd name="connsiteX34" fmla="*/ 958957 w 7845061"/>
              <a:gd name="connsiteY34" fmla="*/ 195723 h 4100878"/>
              <a:gd name="connsiteX35" fmla="*/ 1003345 w 7845061"/>
              <a:gd name="connsiteY35" fmla="*/ 151334 h 4100878"/>
              <a:gd name="connsiteX36" fmla="*/ 1029978 w 7845061"/>
              <a:gd name="connsiteY36" fmla="*/ 133579 h 4100878"/>
              <a:gd name="connsiteX37" fmla="*/ 1047734 w 7845061"/>
              <a:gd name="connsiteY37" fmla="*/ 115824 h 4100878"/>
              <a:gd name="connsiteX38" fmla="*/ 1101000 w 7845061"/>
              <a:gd name="connsiteY38" fmla="*/ 142457 h 4100878"/>
              <a:gd name="connsiteX39" fmla="*/ 1163143 w 7845061"/>
              <a:gd name="connsiteY39" fmla="*/ 169090 h 4100878"/>
              <a:gd name="connsiteX40" fmla="*/ 1198654 w 7845061"/>
              <a:gd name="connsiteY40" fmla="*/ 115824 h 4100878"/>
              <a:gd name="connsiteX41" fmla="*/ 1234165 w 7845061"/>
              <a:gd name="connsiteY41" fmla="*/ 124701 h 4100878"/>
              <a:gd name="connsiteX42" fmla="*/ 1287431 w 7845061"/>
              <a:gd name="connsiteY42" fmla="*/ 151334 h 4100878"/>
              <a:gd name="connsiteX43" fmla="*/ 1322941 w 7845061"/>
              <a:gd name="connsiteY43" fmla="*/ 169090 h 4100878"/>
              <a:gd name="connsiteX44" fmla="*/ 1349574 w 7845061"/>
              <a:gd name="connsiteY44" fmla="*/ 177967 h 4100878"/>
              <a:gd name="connsiteX45" fmla="*/ 1385085 w 7845061"/>
              <a:gd name="connsiteY45" fmla="*/ 160212 h 4100878"/>
              <a:gd name="connsiteX46" fmla="*/ 1402840 w 7845061"/>
              <a:gd name="connsiteY46" fmla="*/ 115824 h 4100878"/>
              <a:gd name="connsiteX47" fmla="*/ 1429473 w 7845061"/>
              <a:gd name="connsiteY47" fmla="*/ 53680 h 4100878"/>
              <a:gd name="connsiteX48" fmla="*/ 1464984 w 7845061"/>
              <a:gd name="connsiteY48" fmla="*/ 62557 h 4100878"/>
              <a:gd name="connsiteX49" fmla="*/ 1544883 w 7845061"/>
              <a:gd name="connsiteY49" fmla="*/ 115824 h 4100878"/>
              <a:gd name="connsiteX50" fmla="*/ 1580394 w 7845061"/>
              <a:gd name="connsiteY50" fmla="*/ 98068 h 4100878"/>
              <a:gd name="connsiteX51" fmla="*/ 1607027 w 7845061"/>
              <a:gd name="connsiteY51" fmla="*/ 80313 h 4100878"/>
              <a:gd name="connsiteX52" fmla="*/ 1633660 w 7845061"/>
              <a:gd name="connsiteY52" fmla="*/ 98068 h 4100878"/>
              <a:gd name="connsiteX53" fmla="*/ 1695804 w 7845061"/>
              <a:gd name="connsiteY53" fmla="*/ 115824 h 4100878"/>
              <a:gd name="connsiteX54" fmla="*/ 1722437 w 7845061"/>
              <a:gd name="connsiteY54" fmla="*/ 124701 h 4100878"/>
              <a:gd name="connsiteX55" fmla="*/ 1749070 w 7845061"/>
              <a:gd name="connsiteY55" fmla="*/ 115824 h 4100878"/>
              <a:gd name="connsiteX56" fmla="*/ 1811213 w 7845061"/>
              <a:gd name="connsiteY56" fmla="*/ 133579 h 4100878"/>
              <a:gd name="connsiteX57" fmla="*/ 1846724 w 7845061"/>
              <a:gd name="connsiteY57" fmla="*/ 124701 h 4100878"/>
              <a:gd name="connsiteX58" fmla="*/ 1873357 w 7845061"/>
              <a:gd name="connsiteY58" fmla="*/ 98068 h 4100878"/>
              <a:gd name="connsiteX59" fmla="*/ 1908868 w 7845061"/>
              <a:gd name="connsiteY59" fmla="*/ 80313 h 4100878"/>
              <a:gd name="connsiteX60" fmla="*/ 1935501 w 7845061"/>
              <a:gd name="connsiteY60" fmla="*/ 89190 h 4100878"/>
              <a:gd name="connsiteX61" fmla="*/ 1979889 w 7845061"/>
              <a:gd name="connsiteY61" fmla="*/ 115824 h 4100878"/>
              <a:gd name="connsiteX62" fmla="*/ 2033155 w 7845061"/>
              <a:gd name="connsiteY62" fmla="*/ 80313 h 4100878"/>
              <a:gd name="connsiteX63" fmla="*/ 2104176 w 7845061"/>
              <a:gd name="connsiteY63" fmla="*/ 18169 h 4100878"/>
              <a:gd name="connsiteX64" fmla="*/ 2130809 w 7845061"/>
              <a:gd name="connsiteY64" fmla="*/ 9291 h 4100878"/>
              <a:gd name="connsiteX65" fmla="*/ 2148565 w 7845061"/>
              <a:gd name="connsiteY65" fmla="*/ 35924 h 4100878"/>
              <a:gd name="connsiteX66" fmla="*/ 2166320 w 7845061"/>
              <a:gd name="connsiteY66" fmla="*/ 53680 h 4100878"/>
              <a:gd name="connsiteX67" fmla="*/ 2184075 w 7845061"/>
              <a:gd name="connsiteY67" fmla="*/ 27047 h 4100878"/>
              <a:gd name="connsiteX68" fmla="*/ 2263974 w 7845061"/>
              <a:gd name="connsiteY68" fmla="*/ 89190 h 4100878"/>
              <a:gd name="connsiteX69" fmla="*/ 2281730 w 7845061"/>
              <a:gd name="connsiteY69" fmla="*/ 106946 h 4100878"/>
              <a:gd name="connsiteX70" fmla="*/ 2299485 w 7845061"/>
              <a:gd name="connsiteY70" fmla="*/ 133579 h 4100878"/>
              <a:gd name="connsiteX71" fmla="*/ 2352751 w 7845061"/>
              <a:gd name="connsiteY71" fmla="*/ 142457 h 4100878"/>
              <a:gd name="connsiteX72" fmla="*/ 2423773 w 7845061"/>
              <a:gd name="connsiteY72" fmla="*/ 124701 h 4100878"/>
              <a:gd name="connsiteX73" fmla="*/ 2450406 w 7845061"/>
              <a:gd name="connsiteY73" fmla="*/ 115824 h 4100878"/>
              <a:gd name="connsiteX74" fmla="*/ 2539182 w 7845061"/>
              <a:gd name="connsiteY74" fmla="*/ 106946 h 4100878"/>
              <a:gd name="connsiteX75" fmla="*/ 2583571 w 7845061"/>
              <a:gd name="connsiteY75" fmla="*/ 142457 h 4100878"/>
              <a:gd name="connsiteX76" fmla="*/ 2610204 w 7845061"/>
              <a:gd name="connsiteY76" fmla="*/ 151334 h 4100878"/>
              <a:gd name="connsiteX77" fmla="*/ 2645714 w 7845061"/>
              <a:gd name="connsiteY77" fmla="*/ 133579 h 4100878"/>
              <a:gd name="connsiteX78" fmla="*/ 2681225 w 7845061"/>
              <a:gd name="connsiteY78" fmla="*/ 142457 h 4100878"/>
              <a:gd name="connsiteX79" fmla="*/ 2707858 w 7845061"/>
              <a:gd name="connsiteY79" fmla="*/ 133579 h 4100878"/>
              <a:gd name="connsiteX80" fmla="*/ 2770002 w 7845061"/>
              <a:gd name="connsiteY80" fmla="*/ 160212 h 4100878"/>
              <a:gd name="connsiteX81" fmla="*/ 2814390 w 7845061"/>
              <a:gd name="connsiteY81" fmla="*/ 133579 h 4100878"/>
              <a:gd name="connsiteX82" fmla="*/ 2841023 w 7845061"/>
              <a:gd name="connsiteY82" fmla="*/ 98068 h 4100878"/>
              <a:gd name="connsiteX83" fmla="*/ 2903167 w 7845061"/>
              <a:gd name="connsiteY83" fmla="*/ 133579 h 4100878"/>
              <a:gd name="connsiteX84" fmla="*/ 2929800 w 7845061"/>
              <a:gd name="connsiteY84" fmla="*/ 142457 h 4100878"/>
              <a:gd name="connsiteX85" fmla="*/ 2983066 w 7845061"/>
              <a:gd name="connsiteY85" fmla="*/ 106946 h 4100878"/>
              <a:gd name="connsiteX86" fmla="*/ 3036332 w 7845061"/>
              <a:gd name="connsiteY86" fmla="*/ 71435 h 4100878"/>
              <a:gd name="connsiteX87" fmla="*/ 3071842 w 7845061"/>
              <a:gd name="connsiteY87" fmla="*/ 53680 h 4100878"/>
              <a:gd name="connsiteX88" fmla="*/ 3098475 w 7845061"/>
              <a:gd name="connsiteY88" fmla="*/ 71435 h 4100878"/>
              <a:gd name="connsiteX89" fmla="*/ 3133986 w 7845061"/>
              <a:gd name="connsiteY89" fmla="*/ 124701 h 4100878"/>
              <a:gd name="connsiteX90" fmla="*/ 3160619 w 7845061"/>
              <a:gd name="connsiteY90" fmla="*/ 115824 h 4100878"/>
              <a:gd name="connsiteX91" fmla="*/ 3222763 w 7845061"/>
              <a:gd name="connsiteY91" fmla="*/ 186845 h 4100878"/>
              <a:gd name="connsiteX92" fmla="*/ 3249396 w 7845061"/>
              <a:gd name="connsiteY92" fmla="*/ 177967 h 4100878"/>
              <a:gd name="connsiteX93" fmla="*/ 3302662 w 7845061"/>
              <a:gd name="connsiteY93" fmla="*/ 133579 h 4100878"/>
              <a:gd name="connsiteX94" fmla="*/ 3329295 w 7845061"/>
              <a:gd name="connsiteY94" fmla="*/ 115824 h 4100878"/>
              <a:gd name="connsiteX95" fmla="*/ 3351387 w 7845061"/>
              <a:gd name="connsiteY95" fmla="*/ 96614 h 4100878"/>
              <a:gd name="connsiteX96" fmla="*/ 3344473 w 7845061"/>
              <a:gd name="connsiteY96" fmla="*/ 99584 h 4100878"/>
              <a:gd name="connsiteX97" fmla="*/ 3350835 w 7845061"/>
              <a:gd name="connsiteY97" fmla="*/ 95454 h 4100878"/>
              <a:gd name="connsiteX98" fmla="*/ 3373683 w 7845061"/>
              <a:gd name="connsiteY98" fmla="*/ 80313 h 4100878"/>
              <a:gd name="connsiteX99" fmla="*/ 3409194 w 7845061"/>
              <a:gd name="connsiteY99" fmla="*/ 98068 h 4100878"/>
              <a:gd name="connsiteX100" fmla="*/ 3426949 w 7845061"/>
              <a:gd name="connsiteY100" fmla="*/ 124701 h 4100878"/>
              <a:gd name="connsiteX101" fmla="*/ 3489093 w 7845061"/>
              <a:gd name="connsiteY101" fmla="*/ 133579 h 4100878"/>
              <a:gd name="connsiteX102" fmla="*/ 3515726 w 7845061"/>
              <a:gd name="connsiteY102" fmla="*/ 151334 h 4100878"/>
              <a:gd name="connsiteX103" fmla="*/ 3542359 w 7845061"/>
              <a:gd name="connsiteY103" fmla="*/ 177967 h 4100878"/>
              <a:gd name="connsiteX104" fmla="*/ 3568992 w 7845061"/>
              <a:gd name="connsiteY104" fmla="*/ 169090 h 4100878"/>
              <a:gd name="connsiteX105" fmla="*/ 3640013 w 7845061"/>
              <a:gd name="connsiteY105" fmla="*/ 115824 h 4100878"/>
              <a:gd name="connsiteX106" fmla="*/ 3719912 w 7845061"/>
              <a:gd name="connsiteY106" fmla="*/ 186845 h 4100878"/>
              <a:gd name="connsiteX107" fmla="*/ 3844200 w 7845061"/>
              <a:gd name="connsiteY107" fmla="*/ 177967 h 4100878"/>
              <a:gd name="connsiteX108" fmla="*/ 3897466 w 7845061"/>
              <a:gd name="connsiteY108" fmla="*/ 115824 h 4100878"/>
              <a:gd name="connsiteX109" fmla="*/ 3932976 w 7845061"/>
              <a:gd name="connsiteY109" fmla="*/ 106946 h 4100878"/>
              <a:gd name="connsiteX110" fmla="*/ 3959609 w 7845061"/>
              <a:gd name="connsiteY110" fmla="*/ 98068 h 4100878"/>
              <a:gd name="connsiteX111" fmla="*/ 4003998 w 7845061"/>
              <a:gd name="connsiteY111" fmla="*/ 124701 h 4100878"/>
              <a:gd name="connsiteX112" fmla="*/ 4048386 w 7845061"/>
              <a:gd name="connsiteY112" fmla="*/ 142457 h 4100878"/>
              <a:gd name="connsiteX113" fmla="*/ 4092774 w 7845061"/>
              <a:gd name="connsiteY113" fmla="*/ 133579 h 4100878"/>
              <a:gd name="connsiteX114" fmla="*/ 4128285 w 7845061"/>
              <a:gd name="connsiteY114" fmla="*/ 98068 h 4100878"/>
              <a:gd name="connsiteX115" fmla="*/ 4172673 w 7845061"/>
              <a:gd name="connsiteY115" fmla="*/ 160212 h 4100878"/>
              <a:gd name="connsiteX116" fmla="*/ 4199306 w 7845061"/>
              <a:gd name="connsiteY116" fmla="*/ 151334 h 4100878"/>
              <a:gd name="connsiteX117" fmla="*/ 4252573 w 7845061"/>
              <a:gd name="connsiteY117" fmla="*/ 133579 h 4100878"/>
              <a:gd name="connsiteX118" fmla="*/ 4332472 w 7845061"/>
              <a:gd name="connsiteY118" fmla="*/ 115824 h 4100878"/>
              <a:gd name="connsiteX119" fmla="*/ 4367982 w 7845061"/>
              <a:gd name="connsiteY119" fmla="*/ 98068 h 4100878"/>
              <a:gd name="connsiteX120" fmla="*/ 4412371 w 7845061"/>
              <a:gd name="connsiteY120" fmla="*/ 151334 h 4100878"/>
              <a:gd name="connsiteX121" fmla="*/ 4430126 w 7845061"/>
              <a:gd name="connsiteY121" fmla="*/ 169090 h 4100878"/>
              <a:gd name="connsiteX122" fmla="*/ 4518903 w 7845061"/>
              <a:gd name="connsiteY122" fmla="*/ 133579 h 4100878"/>
              <a:gd name="connsiteX123" fmla="*/ 4545536 w 7845061"/>
              <a:gd name="connsiteY123" fmla="*/ 124701 h 4100878"/>
              <a:gd name="connsiteX124" fmla="*/ 4581046 w 7845061"/>
              <a:gd name="connsiteY124" fmla="*/ 133579 h 4100878"/>
              <a:gd name="connsiteX125" fmla="*/ 4714211 w 7845061"/>
              <a:gd name="connsiteY125" fmla="*/ 106946 h 4100878"/>
              <a:gd name="connsiteX126" fmla="*/ 4758600 w 7845061"/>
              <a:gd name="connsiteY126" fmla="*/ 80313 h 4100878"/>
              <a:gd name="connsiteX127" fmla="*/ 4776355 w 7845061"/>
              <a:gd name="connsiteY127" fmla="*/ 62557 h 4100878"/>
              <a:gd name="connsiteX128" fmla="*/ 4811866 w 7845061"/>
              <a:gd name="connsiteY128" fmla="*/ 53680 h 4100878"/>
              <a:gd name="connsiteX129" fmla="*/ 4874009 w 7845061"/>
              <a:gd name="connsiteY129" fmla="*/ 106946 h 4100878"/>
              <a:gd name="connsiteX130" fmla="*/ 4936153 w 7845061"/>
              <a:gd name="connsiteY130" fmla="*/ 124701 h 4100878"/>
              <a:gd name="connsiteX131" fmla="*/ 5016052 w 7845061"/>
              <a:gd name="connsiteY131" fmla="*/ 89190 h 4100878"/>
              <a:gd name="connsiteX132" fmla="*/ 5078196 w 7845061"/>
              <a:gd name="connsiteY132" fmla="*/ 53680 h 4100878"/>
              <a:gd name="connsiteX133" fmla="*/ 5104829 w 7845061"/>
              <a:gd name="connsiteY133" fmla="*/ 44802 h 4100878"/>
              <a:gd name="connsiteX134" fmla="*/ 5140339 w 7845061"/>
              <a:gd name="connsiteY134" fmla="*/ 98068 h 4100878"/>
              <a:gd name="connsiteX135" fmla="*/ 5175850 w 7845061"/>
              <a:gd name="connsiteY135" fmla="*/ 169090 h 4100878"/>
              <a:gd name="connsiteX136" fmla="*/ 5202483 w 7845061"/>
              <a:gd name="connsiteY136" fmla="*/ 213478 h 4100878"/>
              <a:gd name="connsiteX137" fmla="*/ 5246872 w 7845061"/>
              <a:gd name="connsiteY137" fmla="*/ 222356 h 4100878"/>
              <a:gd name="connsiteX138" fmla="*/ 5317893 w 7845061"/>
              <a:gd name="connsiteY138" fmla="*/ 186845 h 4100878"/>
              <a:gd name="connsiteX139" fmla="*/ 5353404 w 7845061"/>
              <a:gd name="connsiteY139" fmla="*/ 195723 h 4100878"/>
              <a:gd name="connsiteX140" fmla="*/ 5406670 w 7845061"/>
              <a:gd name="connsiteY140" fmla="*/ 195723 h 4100878"/>
              <a:gd name="connsiteX141" fmla="*/ 5424425 w 7845061"/>
              <a:gd name="connsiteY141" fmla="*/ 231233 h 4100878"/>
              <a:gd name="connsiteX142" fmla="*/ 5451058 w 7845061"/>
              <a:gd name="connsiteY142" fmla="*/ 213478 h 4100878"/>
              <a:gd name="connsiteX143" fmla="*/ 5477691 w 7845061"/>
              <a:gd name="connsiteY143" fmla="*/ 204600 h 4100878"/>
              <a:gd name="connsiteX144" fmla="*/ 5504324 w 7845061"/>
              <a:gd name="connsiteY144" fmla="*/ 186845 h 4100878"/>
              <a:gd name="connsiteX145" fmla="*/ 5557590 w 7845061"/>
              <a:gd name="connsiteY145" fmla="*/ 160212 h 4100878"/>
              <a:gd name="connsiteX146" fmla="*/ 5593101 w 7845061"/>
              <a:gd name="connsiteY146" fmla="*/ 169090 h 4100878"/>
              <a:gd name="connsiteX147" fmla="*/ 5655244 w 7845061"/>
              <a:gd name="connsiteY147" fmla="*/ 213478 h 4100878"/>
              <a:gd name="connsiteX148" fmla="*/ 5690755 w 7845061"/>
              <a:gd name="connsiteY148" fmla="*/ 222356 h 4100878"/>
              <a:gd name="connsiteX149" fmla="*/ 5744021 w 7845061"/>
              <a:gd name="connsiteY149" fmla="*/ 186845 h 4100878"/>
              <a:gd name="connsiteX150" fmla="*/ 5752899 w 7845061"/>
              <a:gd name="connsiteY150" fmla="*/ 160212 h 4100878"/>
              <a:gd name="connsiteX151" fmla="*/ 5815042 w 7845061"/>
              <a:gd name="connsiteY151" fmla="*/ 169090 h 4100878"/>
              <a:gd name="connsiteX152" fmla="*/ 5894941 w 7845061"/>
              <a:gd name="connsiteY152" fmla="*/ 204600 h 4100878"/>
              <a:gd name="connsiteX153" fmla="*/ 5965963 w 7845061"/>
              <a:gd name="connsiteY153" fmla="*/ 169090 h 4100878"/>
              <a:gd name="connsiteX154" fmla="*/ 6028106 w 7845061"/>
              <a:gd name="connsiteY154" fmla="*/ 204600 h 4100878"/>
              <a:gd name="connsiteX155" fmla="*/ 6072495 w 7845061"/>
              <a:gd name="connsiteY155" fmla="*/ 195723 h 4100878"/>
              <a:gd name="connsiteX156" fmla="*/ 6094207 w 7845061"/>
              <a:gd name="connsiteY156" fmla="*/ 174136 h 4100878"/>
              <a:gd name="connsiteX157" fmla="*/ 6102653 w 7845061"/>
              <a:gd name="connsiteY157" fmla="*/ 165894 h 4100878"/>
              <a:gd name="connsiteX158" fmla="*/ 6104439 w 7845061"/>
              <a:gd name="connsiteY158" fmla="*/ 164230 h 4100878"/>
              <a:gd name="connsiteX159" fmla="*/ 6103566 w 7845061"/>
              <a:gd name="connsiteY159" fmla="*/ 165003 h 4100878"/>
              <a:gd name="connsiteX160" fmla="*/ 6102653 w 7845061"/>
              <a:gd name="connsiteY160" fmla="*/ 165894 h 4100878"/>
              <a:gd name="connsiteX161" fmla="*/ 6100693 w 7845061"/>
              <a:gd name="connsiteY161" fmla="*/ 167721 h 4100878"/>
              <a:gd name="connsiteX162" fmla="*/ 6116883 w 7845061"/>
              <a:gd name="connsiteY162" fmla="*/ 142457 h 4100878"/>
              <a:gd name="connsiteX163" fmla="*/ 6161272 w 7845061"/>
              <a:gd name="connsiteY163" fmla="*/ 89190 h 4100878"/>
              <a:gd name="connsiteX164" fmla="*/ 6205660 w 7845061"/>
              <a:gd name="connsiteY164" fmla="*/ 106946 h 4100878"/>
              <a:gd name="connsiteX165" fmla="*/ 6232293 w 7845061"/>
              <a:gd name="connsiteY165" fmla="*/ 115824 h 4100878"/>
              <a:gd name="connsiteX166" fmla="*/ 6276681 w 7845061"/>
              <a:gd name="connsiteY166" fmla="*/ 98068 h 4100878"/>
              <a:gd name="connsiteX167" fmla="*/ 6312192 w 7845061"/>
              <a:gd name="connsiteY167" fmla="*/ 44802 h 4100878"/>
              <a:gd name="connsiteX168" fmla="*/ 6329947 w 7845061"/>
              <a:gd name="connsiteY168" fmla="*/ 18169 h 4100878"/>
              <a:gd name="connsiteX169" fmla="*/ 6374336 w 7845061"/>
              <a:gd name="connsiteY169" fmla="*/ 62557 h 4100878"/>
              <a:gd name="connsiteX170" fmla="*/ 6454235 w 7845061"/>
              <a:gd name="connsiteY170" fmla="*/ 124701 h 4100878"/>
              <a:gd name="connsiteX171" fmla="*/ 6463112 w 7845061"/>
              <a:gd name="connsiteY171" fmla="*/ 151334 h 4100878"/>
              <a:gd name="connsiteX172" fmla="*/ 6507501 w 7845061"/>
              <a:gd name="connsiteY172" fmla="*/ 186845 h 4100878"/>
              <a:gd name="connsiteX173" fmla="*/ 6543011 w 7845061"/>
              <a:gd name="connsiteY173" fmla="*/ 195723 h 4100878"/>
              <a:gd name="connsiteX174" fmla="*/ 6569644 w 7845061"/>
              <a:gd name="connsiteY174" fmla="*/ 151334 h 4100878"/>
              <a:gd name="connsiteX175" fmla="*/ 6605155 w 7845061"/>
              <a:gd name="connsiteY175" fmla="*/ 133579 h 4100878"/>
              <a:gd name="connsiteX176" fmla="*/ 6631788 w 7845061"/>
              <a:gd name="connsiteY176" fmla="*/ 98068 h 4100878"/>
              <a:gd name="connsiteX177" fmla="*/ 6658421 w 7845061"/>
              <a:gd name="connsiteY177" fmla="*/ 106946 h 4100878"/>
              <a:gd name="connsiteX178" fmla="*/ 6685054 w 7845061"/>
              <a:gd name="connsiteY178" fmla="*/ 142457 h 4100878"/>
              <a:gd name="connsiteX179" fmla="*/ 6702809 w 7845061"/>
              <a:gd name="connsiteY179" fmla="*/ 169090 h 4100878"/>
              <a:gd name="connsiteX180" fmla="*/ 6747198 w 7845061"/>
              <a:gd name="connsiteY180" fmla="*/ 177967 h 4100878"/>
              <a:gd name="connsiteX181" fmla="*/ 6782708 w 7845061"/>
              <a:gd name="connsiteY181" fmla="*/ 204600 h 4100878"/>
              <a:gd name="connsiteX182" fmla="*/ 6800464 w 7845061"/>
              <a:gd name="connsiteY182" fmla="*/ 222356 h 4100878"/>
              <a:gd name="connsiteX183" fmla="*/ 6827097 w 7845061"/>
              <a:gd name="connsiteY183" fmla="*/ 231233 h 4100878"/>
              <a:gd name="connsiteX184" fmla="*/ 6844852 w 7845061"/>
              <a:gd name="connsiteY184" fmla="*/ 248989 h 4100878"/>
              <a:gd name="connsiteX185" fmla="*/ 6880363 w 7845061"/>
              <a:gd name="connsiteY185" fmla="*/ 204600 h 4100878"/>
              <a:gd name="connsiteX186" fmla="*/ 6906996 w 7845061"/>
              <a:gd name="connsiteY186" fmla="*/ 213478 h 4100878"/>
              <a:gd name="connsiteX187" fmla="*/ 6960262 w 7845061"/>
              <a:gd name="connsiteY187" fmla="*/ 204600 h 4100878"/>
              <a:gd name="connsiteX188" fmla="*/ 7004650 w 7845061"/>
              <a:gd name="connsiteY188" fmla="*/ 195723 h 4100878"/>
              <a:gd name="connsiteX189" fmla="*/ 7049039 w 7845061"/>
              <a:gd name="connsiteY189" fmla="*/ 160212 h 4100878"/>
              <a:gd name="connsiteX190" fmla="*/ 7075672 w 7845061"/>
              <a:gd name="connsiteY190" fmla="*/ 142457 h 4100878"/>
              <a:gd name="connsiteX191" fmla="*/ 7093427 w 7845061"/>
              <a:gd name="connsiteY191" fmla="*/ 169090 h 4100878"/>
              <a:gd name="connsiteX192" fmla="*/ 7111182 w 7845061"/>
              <a:gd name="connsiteY192" fmla="*/ 204600 h 4100878"/>
              <a:gd name="connsiteX193" fmla="*/ 7137815 w 7845061"/>
              <a:gd name="connsiteY193" fmla="*/ 213478 h 4100878"/>
              <a:gd name="connsiteX194" fmla="*/ 7173326 w 7845061"/>
              <a:gd name="connsiteY194" fmla="*/ 160212 h 4100878"/>
              <a:gd name="connsiteX195" fmla="*/ 7199959 w 7845061"/>
              <a:gd name="connsiteY195" fmla="*/ 177967 h 4100878"/>
              <a:gd name="connsiteX196" fmla="*/ 7253225 w 7845061"/>
              <a:gd name="connsiteY196" fmla="*/ 151334 h 4100878"/>
              <a:gd name="connsiteX197" fmla="*/ 7270980 w 7845061"/>
              <a:gd name="connsiteY197" fmla="*/ 177967 h 4100878"/>
              <a:gd name="connsiteX198" fmla="*/ 7297613 w 7845061"/>
              <a:gd name="connsiteY198" fmla="*/ 195723 h 4100878"/>
              <a:gd name="connsiteX199" fmla="*/ 7315369 w 7845061"/>
              <a:gd name="connsiteY199" fmla="*/ 177967 h 4100878"/>
              <a:gd name="connsiteX200" fmla="*/ 7333124 w 7845061"/>
              <a:gd name="connsiteY200" fmla="*/ 151334 h 4100878"/>
              <a:gd name="connsiteX201" fmla="*/ 7359757 w 7845061"/>
              <a:gd name="connsiteY201" fmla="*/ 142457 h 4100878"/>
              <a:gd name="connsiteX202" fmla="*/ 7386390 w 7845061"/>
              <a:gd name="connsiteY202" fmla="*/ 169090 h 4100878"/>
              <a:gd name="connsiteX203" fmla="*/ 7439656 w 7845061"/>
              <a:gd name="connsiteY203" fmla="*/ 151334 h 4100878"/>
              <a:gd name="connsiteX204" fmla="*/ 7475167 w 7845061"/>
              <a:gd name="connsiteY204" fmla="*/ 169090 h 4100878"/>
              <a:gd name="connsiteX205" fmla="*/ 7510677 w 7845061"/>
              <a:gd name="connsiteY205" fmla="*/ 195723 h 4100878"/>
              <a:gd name="connsiteX206" fmla="*/ 7581699 w 7845061"/>
              <a:gd name="connsiteY206" fmla="*/ 177967 h 4100878"/>
              <a:gd name="connsiteX207" fmla="*/ 7634965 w 7845061"/>
              <a:gd name="connsiteY207" fmla="*/ 142457 h 4100878"/>
              <a:gd name="connsiteX208" fmla="*/ 7652720 w 7845061"/>
              <a:gd name="connsiteY208" fmla="*/ 124701 h 4100878"/>
              <a:gd name="connsiteX209" fmla="*/ 7714864 w 7845061"/>
              <a:gd name="connsiteY209" fmla="*/ 80313 h 4100878"/>
              <a:gd name="connsiteX210" fmla="*/ 7750374 w 7845061"/>
              <a:gd name="connsiteY210" fmla="*/ 89190 h 4100878"/>
              <a:gd name="connsiteX211" fmla="*/ 7794763 w 7845061"/>
              <a:gd name="connsiteY211" fmla="*/ 124701 h 4100878"/>
              <a:gd name="connsiteX212" fmla="*/ 7845061 w 7845061"/>
              <a:gd name="connsiteY212" fmla="*/ 128587 h 4100878"/>
              <a:gd name="connsiteX213" fmla="*/ 7845061 w 7845061"/>
              <a:gd name="connsiteY213" fmla="*/ 224680 h 4100878"/>
              <a:gd name="connsiteX214" fmla="*/ 7838378 w 7845061"/>
              <a:gd name="connsiteY214" fmla="*/ 236028 h 4100878"/>
              <a:gd name="connsiteX215" fmla="*/ 7838761 w 7845061"/>
              <a:gd name="connsiteY215" fmla="*/ 442228 h 4100878"/>
              <a:gd name="connsiteX216" fmla="*/ 7829883 w 7845061"/>
              <a:gd name="connsiteY216" fmla="*/ 468861 h 4100878"/>
              <a:gd name="connsiteX217" fmla="*/ 7758862 w 7845061"/>
              <a:gd name="connsiteY217" fmla="*/ 504371 h 4100878"/>
              <a:gd name="connsiteX218" fmla="*/ 7758862 w 7845061"/>
              <a:gd name="connsiteY218" fmla="*/ 539882 h 4100878"/>
              <a:gd name="connsiteX219" fmla="*/ 7767740 w 7845061"/>
              <a:gd name="connsiteY219" fmla="*/ 566515 h 4100878"/>
              <a:gd name="connsiteX220" fmla="*/ 7732229 w 7845061"/>
              <a:gd name="connsiteY220" fmla="*/ 610904 h 4100878"/>
              <a:gd name="connsiteX221" fmla="*/ 7758862 w 7845061"/>
              <a:gd name="connsiteY221" fmla="*/ 664170 h 4100878"/>
              <a:gd name="connsiteX222" fmla="*/ 7785495 w 7845061"/>
              <a:gd name="connsiteY222" fmla="*/ 681925 h 4100878"/>
              <a:gd name="connsiteX223" fmla="*/ 7794373 w 7845061"/>
              <a:gd name="connsiteY223" fmla="*/ 735191 h 4100878"/>
              <a:gd name="connsiteX224" fmla="*/ 7758862 w 7845061"/>
              <a:gd name="connsiteY224" fmla="*/ 850601 h 4100878"/>
              <a:gd name="connsiteX225" fmla="*/ 7723351 w 7845061"/>
              <a:gd name="connsiteY225" fmla="*/ 859478 h 4100878"/>
              <a:gd name="connsiteX226" fmla="*/ 7714474 w 7845061"/>
              <a:gd name="connsiteY226" fmla="*/ 1019276 h 4100878"/>
              <a:gd name="connsiteX227" fmla="*/ 7705596 w 7845061"/>
              <a:gd name="connsiteY227" fmla="*/ 1045909 h 4100878"/>
              <a:gd name="connsiteX228" fmla="*/ 7670085 w 7845061"/>
              <a:gd name="connsiteY228" fmla="*/ 1081420 h 4100878"/>
              <a:gd name="connsiteX229" fmla="*/ 7678963 w 7845061"/>
              <a:gd name="connsiteY229" fmla="*/ 1276729 h 4100878"/>
              <a:gd name="connsiteX230" fmla="*/ 7670085 w 7845061"/>
              <a:gd name="connsiteY230" fmla="*/ 1383261 h 4100878"/>
              <a:gd name="connsiteX231" fmla="*/ 7687841 w 7845061"/>
              <a:gd name="connsiteY231" fmla="*/ 1401016 h 4100878"/>
              <a:gd name="connsiteX232" fmla="*/ 7714474 w 7845061"/>
              <a:gd name="connsiteY232" fmla="*/ 1472038 h 4100878"/>
              <a:gd name="connsiteX233" fmla="*/ 7732229 w 7845061"/>
              <a:gd name="connsiteY233" fmla="*/ 1525304 h 4100878"/>
              <a:gd name="connsiteX234" fmla="*/ 7723351 w 7845061"/>
              <a:gd name="connsiteY234" fmla="*/ 1614080 h 4100878"/>
              <a:gd name="connsiteX235" fmla="*/ 7732229 w 7845061"/>
              <a:gd name="connsiteY235" fmla="*/ 1640713 h 4100878"/>
              <a:gd name="connsiteX236" fmla="*/ 7705596 w 7845061"/>
              <a:gd name="connsiteY236" fmla="*/ 1711735 h 4100878"/>
              <a:gd name="connsiteX237" fmla="*/ 7723351 w 7845061"/>
              <a:gd name="connsiteY237" fmla="*/ 1791634 h 4100878"/>
              <a:gd name="connsiteX238" fmla="*/ 7732229 w 7845061"/>
              <a:gd name="connsiteY238" fmla="*/ 1818267 h 4100878"/>
              <a:gd name="connsiteX239" fmla="*/ 7724541 w 7845061"/>
              <a:gd name="connsiteY239" fmla="*/ 1855509 h 4100878"/>
              <a:gd name="connsiteX240" fmla="*/ 7721768 w 7845061"/>
              <a:gd name="connsiteY240" fmla="*/ 1867695 h 4100878"/>
              <a:gd name="connsiteX241" fmla="*/ 7720462 w 7845061"/>
              <a:gd name="connsiteY241" fmla="*/ 1872628 h 4100878"/>
              <a:gd name="connsiteX242" fmla="*/ 7720933 w 7845061"/>
              <a:gd name="connsiteY242" fmla="*/ 1871362 h 4100878"/>
              <a:gd name="connsiteX243" fmla="*/ 7721768 w 7845061"/>
              <a:gd name="connsiteY243" fmla="*/ 1867695 h 4100878"/>
              <a:gd name="connsiteX244" fmla="*/ 7722188 w 7845061"/>
              <a:gd name="connsiteY244" fmla="*/ 1866106 h 4100878"/>
              <a:gd name="connsiteX245" fmla="*/ 7732229 w 7845061"/>
              <a:gd name="connsiteY245" fmla="*/ 1898166 h 4100878"/>
              <a:gd name="connsiteX246" fmla="*/ 7705596 w 7845061"/>
              <a:gd name="connsiteY246" fmla="*/ 1960309 h 4100878"/>
              <a:gd name="connsiteX247" fmla="*/ 7687841 w 7845061"/>
              <a:gd name="connsiteY247" fmla="*/ 2031331 h 4100878"/>
              <a:gd name="connsiteX248" fmla="*/ 7678963 w 7845061"/>
              <a:gd name="connsiteY248" fmla="*/ 2057964 h 4100878"/>
              <a:gd name="connsiteX249" fmla="*/ 7661208 w 7845061"/>
              <a:gd name="connsiteY249" fmla="*/ 2226639 h 4100878"/>
              <a:gd name="connsiteX250" fmla="*/ 7625697 w 7845061"/>
              <a:gd name="connsiteY250" fmla="*/ 2235517 h 4100878"/>
              <a:gd name="connsiteX251" fmla="*/ 7607942 w 7845061"/>
              <a:gd name="connsiteY251" fmla="*/ 2262150 h 4100878"/>
              <a:gd name="connsiteX252" fmla="*/ 7616819 w 7845061"/>
              <a:gd name="connsiteY252" fmla="*/ 2617257 h 4100878"/>
              <a:gd name="connsiteX253" fmla="*/ 7607942 w 7845061"/>
              <a:gd name="connsiteY253" fmla="*/ 2643890 h 4100878"/>
              <a:gd name="connsiteX254" fmla="*/ 7581309 w 7845061"/>
              <a:gd name="connsiteY254" fmla="*/ 2679401 h 4100878"/>
              <a:gd name="connsiteX255" fmla="*/ 7563553 w 7845061"/>
              <a:gd name="connsiteY255" fmla="*/ 2706034 h 4100878"/>
              <a:gd name="connsiteX256" fmla="*/ 7554676 w 7845061"/>
              <a:gd name="connsiteY256" fmla="*/ 2777055 h 4100878"/>
              <a:gd name="connsiteX257" fmla="*/ 7581309 w 7845061"/>
              <a:gd name="connsiteY257" fmla="*/ 2803688 h 4100878"/>
              <a:gd name="connsiteX258" fmla="*/ 7599064 w 7845061"/>
              <a:gd name="connsiteY258" fmla="*/ 2839199 h 4100878"/>
              <a:gd name="connsiteX259" fmla="*/ 7616819 w 7845061"/>
              <a:gd name="connsiteY259" fmla="*/ 2865832 h 4100878"/>
              <a:gd name="connsiteX260" fmla="*/ 7625697 w 7845061"/>
              <a:gd name="connsiteY260" fmla="*/ 2927975 h 4100878"/>
              <a:gd name="connsiteX261" fmla="*/ 7634575 w 7845061"/>
              <a:gd name="connsiteY261" fmla="*/ 2954608 h 4100878"/>
              <a:gd name="connsiteX262" fmla="*/ 7616819 w 7845061"/>
              <a:gd name="connsiteY262" fmla="*/ 3052263 h 4100878"/>
              <a:gd name="connsiteX263" fmla="*/ 7607942 w 7845061"/>
              <a:gd name="connsiteY263" fmla="*/ 3123284 h 4100878"/>
              <a:gd name="connsiteX264" fmla="*/ 7595711 w 7845061"/>
              <a:gd name="connsiteY264" fmla="*/ 3143884 h 4100878"/>
              <a:gd name="connsiteX265" fmla="*/ 7588219 w 7845061"/>
              <a:gd name="connsiteY265" fmla="*/ 3137800 h 4100878"/>
              <a:gd name="connsiteX266" fmla="*/ 7588157 w 7845061"/>
              <a:gd name="connsiteY266" fmla="*/ 3137602 h 4100878"/>
              <a:gd name="connsiteX267" fmla="*/ 7588078 w 7845061"/>
              <a:gd name="connsiteY267" fmla="*/ 3137685 h 4100878"/>
              <a:gd name="connsiteX268" fmla="*/ 7588219 w 7845061"/>
              <a:gd name="connsiteY268" fmla="*/ 3137800 h 4100878"/>
              <a:gd name="connsiteX269" fmla="*/ 7592063 w 7845061"/>
              <a:gd name="connsiteY269" fmla="*/ 3150140 h 4100878"/>
              <a:gd name="connsiteX270" fmla="*/ 7599064 w 7845061"/>
              <a:gd name="connsiteY270" fmla="*/ 3176550 h 4100878"/>
              <a:gd name="connsiteX271" fmla="*/ 7607942 w 7845061"/>
              <a:gd name="connsiteY271" fmla="*/ 3274204 h 4100878"/>
              <a:gd name="connsiteX272" fmla="*/ 7616819 w 7845061"/>
              <a:gd name="connsiteY272" fmla="*/ 3300838 h 4100878"/>
              <a:gd name="connsiteX273" fmla="*/ 7607942 w 7845061"/>
              <a:gd name="connsiteY273" fmla="*/ 3371859 h 4100878"/>
              <a:gd name="connsiteX274" fmla="*/ 7634575 w 7845061"/>
              <a:gd name="connsiteY274" fmla="*/ 3380737 h 4100878"/>
              <a:gd name="connsiteX275" fmla="*/ 7607942 w 7845061"/>
              <a:gd name="connsiteY275" fmla="*/ 3505024 h 4100878"/>
              <a:gd name="connsiteX276" fmla="*/ 7661208 w 7845061"/>
              <a:gd name="connsiteY276" fmla="*/ 3522779 h 4100878"/>
              <a:gd name="connsiteX277" fmla="*/ 7687841 w 7845061"/>
              <a:gd name="connsiteY277" fmla="*/ 3602678 h 4100878"/>
              <a:gd name="connsiteX278" fmla="*/ 7678963 w 7845061"/>
              <a:gd name="connsiteY278" fmla="*/ 3700333 h 4100878"/>
              <a:gd name="connsiteX279" fmla="*/ 7697607 w 7845061"/>
              <a:gd name="connsiteY279" fmla="*/ 3741832 h 4100878"/>
              <a:gd name="connsiteX280" fmla="*/ 7698787 w 7845061"/>
              <a:gd name="connsiteY280" fmla="*/ 3736992 h 4100878"/>
              <a:gd name="connsiteX281" fmla="*/ 7696012 w 7845061"/>
              <a:gd name="connsiteY281" fmla="*/ 3750997 h 4100878"/>
              <a:gd name="connsiteX282" fmla="*/ 7687841 w 7845061"/>
              <a:gd name="connsiteY282" fmla="*/ 3797987 h 4100878"/>
              <a:gd name="connsiteX283" fmla="*/ 7705596 w 7845061"/>
              <a:gd name="connsiteY283" fmla="*/ 3824620 h 4100878"/>
              <a:gd name="connsiteX284" fmla="*/ 7696718 w 7845061"/>
              <a:gd name="connsiteY284" fmla="*/ 3886764 h 4100878"/>
              <a:gd name="connsiteX285" fmla="*/ 7670085 w 7845061"/>
              <a:gd name="connsiteY285" fmla="*/ 3895641 h 4100878"/>
              <a:gd name="connsiteX286" fmla="*/ 7634575 w 7845061"/>
              <a:gd name="connsiteY286" fmla="*/ 3904519 h 4100878"/>
              <a:gd name="connsiteX287" fmla="*/ 7643452 w 7845061"/>
              <a:gd name="connsiteY287" fmla="*/ 3940030 h 4100878"/>
              <a:gd name="connsiteX288" fmla="*/ 7648756 w 7845061"/>
              <a:gd name="connsiteY288" fmla="*/ 3955942 h 4100878"/>
              <a:gd name="connsiteX289" fmla="*/ 7637830 w 7845061"/>
              <a:gd name="connsiteY289" fmla="*/ 3949969 h 4100878"/>
              <a:gd name="connsiteX290" fmla="*/ 7602519 w 7845061"/>
              <a:gd name="connsiteY290" fmla="*/ 3924274 h 4100878"/>
              <a:gd name="connsiteX291" fmla="*/ 7531497 w 7845061"/>
              <a:gd name="connsiteY291" fmla="*/ 3906518 h 4100878"/>
              <a:gd name="connsiteX292" fmla="*/ 7495987 w 7845061"/>
              <a:gd name="connsiteY292" fmla="*/ 3933151 h 4100878"/>
              <a:gd name="connsiteX293" fmla="*/ 7460476 w 7845061"/>
              <a:gd name="connsiteY293" fmla="*/ 3950907 h 4100878"/>
              <a:gd name="connsiteX294" fmla="*/ 7407210 w 7845061"/>
              <a:gd name="connsiteY294" fmla="*/ 3933151 h 4100878"/>
              <a:gd name="connsiteX295" fmla="*/ 7380577 w 7845061"/>
              <a:gd name="connsiteY295" fmla="*/ 3959784 h 4100878"/>
              <a:gd name="connsiteX296" fmla="*/ 7353944 w 7845061"/>
              <a:gd name="connsiteY296" fmla="*/ 3950907 h 4100878"/>
              <a:gd name="connsiteX297" fmla="*/ 7336189 w 7845061"/>
              <a:gd name="connsiteY297" fmla="*/ 3924274 h 4100878"/>
              <a:gd name="connsiteX298" fmla="*/ 7318433 w 7845061"/>
              <a:gd name="connsiteY298" fmla="*/ 3906518 h 4100878"/>
              <a:gd name="connsiteX299" fmla="*/ 7291800 w 7845061"/>
              <a:gd name="connsiteY299" fmla="*/ 3924274 h 4100878"/>
              <a:gd name="connsiteX300" fmla="*/ 7274045 w 7845061"/>
              <a:gd name="connsiteY300" fmla="*/ 3950907 h 4100878"/>
              <a:gd name="connsiteX301" fmla="*/ 7220779 w 7845061"/>
              <a:gd name="connsiteY301" fmla="*/ 3924274 h 4100878"/>
              <a:gd name="connsiteX302" fmla="*/ 7194146 w 7845061"/>
              <a:gd name="connsiteY302" fmla="*/ 3942029 h 4100878"/>
              <a:gd name="connsiteX303" fmla="*/ 7158635 w 7845061"/>
              <a:gd name="connsiteY303" fmla="*/ 3888763 h 4100878"/>
              <a:gd name="connsiteX304" fmla="*/ 7132002 w 7845061"/>
              <a:gd name="connsiteY304" fmla="*/ 3897641 h 4100878"/>
              <a:gd name="connsiteX305" fmla="*/ 7114247 w 7845061"/>
              <a:gd name="connsiteY305" fmla="*/ 3933151 h 4100878"/>
              <a:gd name="connsiteX306" fmla="*/ 7096492 w 7845061"/>
              <a:gd name="connsiteY306" fmla="*/ 3959784 h 4100878"/>
              <a:gd name="connsiteX307" fmla="*/ 7069859 w 7845061"/>
              <a:gd name="connsiteY307" fmla="*/ 3942029 h 4100878"/>
              <a:gd name="connsiteX308" fmla="*/ 7025470 w 7845061"/>
              <a:gd name="connsiteY308" fmla="*/ 3906518 h 4100878"/>
              <a:gd name="connsiteX309" fmla="*/ 6981082 w 7845061"/>
              <a:gd name="connsiteY309" fmla="*/ 3897641 h 4100878"/>
              <a:gd name="connsiteX310" fmla="*/ 6927816 w 7845061"/>
              <a:gd name="connsiteY310" fmla="*/ 3888763 h 4100878"/>
              <a:gd name="connsiteX311" fmla="*/ 6901183 w 7845061"/>
              <a:gd name="connsiteY311" fmla="*/ 3897641 h 4100878"/>
              <a:gd name="connsiteX312" fmla="*/ 6865672 w 7845061"/>
              <a:gd name="connsiteY312" fmla="*/ 3853252 h 4100878"/>
              <a:gd name="connsiteX313" fmla="*/ 6847917 w 7845061"/>
              <a:gd name="connsiteY313" fmla="*/ 3871008 h 4100878"/>
              <a:gd name="connsiteX314" fmla="*/ 6821284 w 7845061"/>
              <a:gd name="connsiteY314" fmla="*/ 3879885 h 4100878"/>
              <a:gd name="connsiteX315" fmla="*/ 6803528 w 7845061"/>
              <a:gd name="connsiteY315" fmla="*/ 3897641 h 4100878"/>
              <a:gd name="connsiteX316" fmla="*/ 6768018 w 7845061"/>
              <a:gd name="connsiteY316" fmla="*/ 3924274 h 4100878"/>
              <a:gd name="connsiteX317" fmla="*/ 6723629 w 7845061"/>
              <a:gd name="connsiteY317" fmla="*/ 3933151 h 4100878"/>
              <a:gd name="connsiteX318" fmla="*/ 6705874 w 7845061"/>
              <a:gd name="connsiteY318" fmla="*/ 3959784 h 4100878"/>
              <a:gd name="connsiteX319" fmla="*/ 6679241 w 7845061"/>
              <a:gd name="connsiteY319" fmla="*/ 3995295 h 4100878"/>
              <a:gd name="connsiteX320" fmla="*/ 6652608 w 7845061"/>
              <a:gd name="connsiteY320" fmla="*/ 4004173 h 4100878"/>
              <a:gd name="connsiteX321" fmla="*/ 6625975 w 7845061"/>
              <a:gd name="connsiteY321" fmla="*/ 3968662 h 4100878"/>
              <a:gd name="connsiteX322" fmla="*/ 6590464 w 7845061"/>
              <a:gd name="connsiteY322" fmla="*/ 3950907 h 4100878"/>
              <a:gd name="connsiteX323" fmla="*/ 6563831 w 7845061"/>
              <a:gd name="connsiteY323" fmla="*/ 3906518 h 4100878"/>
              <a:gd name="connsiteX324" fmla="*/ 6528321 w 7845061"/>
              <a:gd name="connsiteY324" fmla="*/ 3915396 h 4100878"/>
              <a:gd name="connsiteX325" fmla="*/ 6483932 w 7845061"/>
              <a:gd name="connsiteY325" fmla="*/ 3950907 h 4100878"/>
              <a:gd name="connsiteX326" fmla="*/ 6475055 w 7845061"/>
              <a:gd name="connsiteY326" fmla="*/ 3977540 h 4100878"/>
              <a:gd name="connsiteX327" fmla="*/ 6395156 w 7845061"/>
              <a:gd name="connsiteY327" fmla="*/ 4039684 h 4100878"/>
              <a:gd name="connsiteX328" fmla="*/ 6350767 w 7845061"/>
              <a:gd name="connsiteY328" fmla="*/ 4084072 h 4100878"/>
              <a:gd name="connsiteX329" fmla="*/ 6333012 w 7845061"/>
              <a:gd name="connsiteY329" fmla="*/ 4057439 h 4100878"/>
              <a:gd name="connsiteX330" fmla="*/ 6297501 w 7845061"/>
              <a:gd name="connsiteY330" fmla="*/ 4004173 h 4100878"/>
              <a:gd name="connsiteX331" fmla="*/ 6253113 w 7845061"/>
              <a:gd name="connsiteY331" fmla="*/ 3986417 h 4100878"/>
              <a:gd name="connsiteX332" fmla="*/ 6226480 w 7845061"/>
              <a:gd name="connsiteY332" fmla="*/ 3995295 h 4100878"/>
              <a:gd name="connsiteX333" fmla="*/ 6182092 w 7845061"/>
              <a:gd name="connsiteY333" fmla="*/ 4013051 h 4100878"/>
              <a:gd name="connsiteX334" fmla="*/ 6137703 w 7845061"/>
              <a:gd name="connsiteY334" fmla="*/ 3959784 h 4100878"/>
              <a:gd name="connsiteX335" fmla="*/ 6121513 w 7845061"/>
              <a:gd name="connsiteY335" fmla="*/ 3934520 h 4100878"/>
              <a:gd name="connsiteX336" fmla="*/ 6123474 w 7845061"/>
              <a:gd name="connsiteY336" fmla="*/ 3936348 h 4100878"/>
              <a:gd name="connsiteX337" fmla="*/ 6124386 w 7845061"/>
              <a:gd name="connsiteY337" fmla="*/ 3937238 h 4100878"/>
              <a:gd name="connsiteX338" fmla="*/ 6125259 w 7845061"/>
              <a:gd name="connsiteY338" fmla="*/ 3938012 h 4100878"/>
              <a:gd name="connsiteX339" fmla="*/ 6123474 w 7845061"/>
              <a:gd name="connsiteY339" fmla="*/ 3936348 h 4100878"/>
              <a:gd name="connsiteX340" fmla="*/ 6115027 w 7845061"/>
              <a:gd name="connsiteY340" fmla="*/ 3928105 h 4100878"/>
              <a:gd name="connsiteX341" fmla="*/ 6093315 w 7845061"/>
              <a:gd name="connsiteY341" fmla="*/ 3906518 h 4100878"/>
              <a:gd name="connsiteX342" fmla="*/ 6048926 w 7845061"/>
              <a:gd name="connsiteY342" fmla="*/ 3897641 h 4100878"/>
              <a:gd name="connsiteX343" fmla="*/ 5986783 w 7845061"/>
              <a:gd name="connsiteY343" fmla="*/ 3933151 h 4100878"/>
              <a:gd name="connsiteX344" fmla="*/ 5915761 w 7845061"/>
              <a:gd name="connsiteY344" fmla="*/ 3897641 h 4100878"/>
              <a:gd name="connsiteX345" fmla="*/ 5835862 w 7845061"/>
              <a:gd name="connsiteY345" fmla="*/ 3933151 h 4100878"/>
              <a:gd name="connsiteX346" fmla="*/ 5773719 w 7845061"/>
              <a:gd name="connsiteY346" fmla="*/ 3942029 h 4100878"/>
              <a:gd name="connsiteX347" fmla="*/ 5764841 w 7845061"/>
              <a:gd name="connsiteY347" fmla="*/ 3915396 h 4100878"/>
              <a:gd name="connsiteX348" fmla="*/ 5711575 w 7845061"/>
              <a:gd name="connsiteY348" fmla="*/ 3879885 h 4100878"/>
              <a:gd name="connsiteX349" fmla="*/ 5676064 w 7845061"/>
              <a:gd name="connsiteY349" fmla="*/ 3888763 h 4100878"/>
              <a:gd name="connsiteX350" fmla="*/ 5613921 w 7845061"/>
              <a:gd name="connsiteY350" fmla="*/ 3933151 h 4100878"/>
              <a:gd name="connsiteX351" fmla="*/ 5578410 w 7845061"/>
              <a:gd name="connsiteY351" fmla="*/ 3942029 h 4100878"/>
              <a:gd name="connsiteX352" fmla="*/ 5525144 w 7845061"/>
              <a:gd name="connsiteY352" fmla="*/ 3915396 h 4100878"/>
              <a:gd name="connsiteX353" fmla="*/ 5498511 w 7845061"/>
              <a:gd name="connsiteY353" fmla="*/ 3897641 h 4100878"/>
              <a:gd name="connsiteX354" fmla="*/ 5471878 w 7845061"/>
              <a:gd name="connsiteY354" fmla="*/ 3888763 h 4100878"/>
              <a:gd name="connsiteX355" fmla="*/ 5445245 w 7845061"/>
              <a:gd name="connsiteY355" fmla="*/ 3871008 h 4100878"/>
              <a:gd name="connsiteX356" fmla="*/ 5427490 w 7845061"/>
              <a:gd name="connsiteY356" fmla="*/ 3906518 h 4100878"/>
              <a:gd name="connsiteX357" fmla="*/ 5374224 w 7845061"/>
              <a:gd name="connsiteY357" fmla="*/ 3906518 h 4100878"/>
              <a:gd name="connsiteX358" fmla="*/ 5338713 w 7845061"/>
              <a:gd name="connsiteY358" fmla="*/ 3915396 h 4100878"/>
              <a:gd name="connsiteX359" fmla="*/ 5267692 w 7845061"/>
              <a:gd name="connsiteY359" fmla="*/ 3879885 h 4100878"/>
              <a:gd name="connsiteX360" fmla="*/ 5223303 w 7845061"/>
              <a:gd name="connsiteY360" fmla="*/ 3888763 h 4100878"/>
              <a:gd name="connsiteX361" fmla="*/ 5196670 w 7845061"/>
              <a:gd name="connsiteY361" fmla="*/ 3933151 h 4100878"/>
              <a:gd name="connsiteX362" fmla="*/ 5161159 w 7845061"/>
              <a:gd name="connsiteY362" fmla="*/ 4004173 h 4100878"/>
              <a:gd name="connsiteX363" fmla="*/ 5125649 w 7845061"/>
              <a:gd name="connsiteY363" fmla="*/ 4057439 h 4100878"/>
              <a:gd name="connsiteX364" fmla="*/ 5099016 w 7845061"/>
              <a:gd name="connsiteY364" fmla="*/ 4048561 h 4100878"/>
              <a:gd name="connsiteX365" fmla="*/ 5036872 w 7845061"/>
              <a:gd name="connsiteY365" fmla="*/ 4013051 h 4100878"/>
              <a:gd name="connsiteX366" fmla="*/ 4956973 w 7845061"/>
              <a:gd name="connsiteY366" fmla="*/ 3977540 h 4100878"/>
              <a:gd name="connsiteX367" fmla="*/ 4894829 w 7845061"/>
              <a:gd name="connsiteY367" fmla="*/ 3995295 h 4100878"/>
              <a:gd name="connsiteX368" fmla="*/ 4832686 w 7845061"/>
              <a:gd name="connsiteY368" fmla="*/ 4048561 h 4100878"/>
              <a:gd name="connsiteX369" fmla="*/ 4797175 w 7845061"/>
              <a:gd name="connsiteY369" fmla="*/ 4039684 h 4100878"/>
              <a:gd name="connsiteX370" fmla="*/ 4779420 w 7845061"/>
              <a:gd name="connsiteY370" fmla="*/ 4021928 h 4100878"/>
              <a:gd name="connsiteX371" fmla="*/ 4735031 w 7845061"/>
              <a:gd name="connsiteY371" fmla="*/ 3995295 h 4100878"/>
              <a:gd name="connsiteX372" fmla="*/ 4601866 w 7845061"/>
              <a:gd name="connsiteY372" fmla="*/ 3968662 h 4100878"/>
              <a:gd name="connsiteX373" fmla="*/ 4566356 w 7845061"/>
              <a:gd name="connsiteY373" fmla="*/ 3977540 h 4100878"/>
              <a:gd name="connsiteX374" fmla="*/ 4539723 w 7845061"/>
              <a:gd name="connsiteY374" fmla="*/ 3968662 h 4100878"/>
              <a:gd name="connsiteX375" fmla="*/ 4450946 w 7845061"/>
              <a:gd name="connsiteY375" fmla="*/ 3933151 h 4100878"/>
              <a:gd name="connsiteX376" fmla="*/ 4433191 w 7845061"/>
              <a:gd name="connsiteY376" fmla="*/ 3950907 h 4100878"/>
              <a:gd name="connsiteX377" fmla="*/ 4388802 w 7845061"/>
              <a:gd name="connsiteY377" fmla="*/ 4004173 h 4100878"/>
              <a:gd name="connsiteX378" fmla="*/ 4353292 w 7845061"/>
              <a:gd name="connsiteY378" fmla="*/ 3986417 h 4100878"/>
              <a:gd name="connsiteX379" fmla="*/ 4273393 w 7845061"/>
              <a:gd name="connsiteY379" fmla="*/ 3968662 h 4100878"/>
              <a:gd name="connsiteX380" fmla="*/ 4220126 w 7845061"/>
              <a:gd name="connsiteY380" fmla="*/ 3950907 h 4100878"/>
              <a:gd name="connsiteX381" fmla="*/ 4193493 w 7845061"/>
              <a:gd name="connsiteY381" fmla="*/ 3942029 h 4100878"/>
              <a:gd name="connsiteX382" fmla="*/ 4149105 w 7845061"/>
              <a:gd name="connsiteY382" fmla="*/ 4004173 h 4100878"/>
              <a:gd name="connsiteX383" fmla="*/ 4113594 w 7845061"/>
              <a:gd name="connsiteY383" fmla="*/ 3968662 h 4100878"/>
              <a:gd name="connsiteX384" fmla="*/ 4069206 w 7845061"/>
              <a:gd name="connsiteY384" fmla="*/ 3959784 h 4100878"/>
              <a:gd name="connsiteX385" fmla="*/ 4024818 w 7845061"/>
              <a:gd name="connsiteY385" fmla="*/ 3977540 h 4100878"/>
              <a:gd name="connsiteX386" fmla="*/ 3980429 w 7845061"/>
              <a:gd name="connsiteY386" fmla="*/ 4004173 h 4100878"/>
              <a:gd name="connsiteX387" fmla="*/ 3953796 w 7845061"/>
              <a:gd name="connsiteY387" fmla="*/ 3995295 h 4100878"/>
              <a:gd name="connsiteX388" fmla="*/ 3918286 w 7845061"/>
              <a:gd name="connsiteY388" fmla="*/ 3986417 h 4100878"/>
              <a:gd name="connsiteX389" fmla="*/ 3865020 w 7845061"/>
              <a:gd name="connsiteY389" fmla="*/ 3924274 h 4100878"/>
              <a:gd name="connsiteX390" fmla="*/ 3740732 w 7845061"/>
              <a:gd name="connsiteY390" fmla="*/ 3915396 h 4100878"/>
              <a:gd name="connsiteX391" fmla="*/ 3660833 w 7845061"/>
              <a:gd name="connsiteY391" fmla="*/ 3986417 h 4100878"/>
              <a:gd name="connsiteX392" fmla="*/ 3589812 w 7845061"/>
              <a:gd name="connsiteY392" fmla="*/ 3933151 h 4100878"/>
              <a:gd name="connsiteX393" fmla="*/ 3563179 w 7845061"/>
              <a:gd name="connsiteY393" fmla="*/ 3924274 h 4100878"/>
              <a:gd name="connsiteX394" fmla="*/ 3536546 w 7845061"/>
              <a:gd name="connsiteY394" fmla="*/ 3950907 h 4100878"/>
              <a:gd name="connsiteX395" fmla="*/ 3509913 w 7845061"/>
              <a:gd name="connsiteY395" fmla="*/ 3968662 h 4100878"/>
              <a:gd name="connsiteX396" fmla="*/ 3447769 w 7845061"/>
              <a:gd name="connsiteY396" fmla="*/ 3977540 h 4100878"/>
              <a:gd name="connsiteX397" fmla="*/ 3430014 w 7845061"/>
              <a:gd name="connsiteY397" fmla="*/ 4004173 h 4100878"/>
              <a:gd name="connsiteX398" fmla="*/ 3394503 w 7845061"/>
              <a:gd name="connsiteY398" fmla="*/ 4021928 h 4100878"/>
              <a:gd name="connsiteX399" fmla="*/ 3371655 w 7845061"/>
              <a:gd name="connsiteY399" fmla="*/ 4006788 h 4100878"/>
              <a:gd name="connsiteX400" fmla="*/ 3365293 w 7845061"/>
              <a:gd name="connsiteY400" fmla="*/ 4002657 h 4100878"/>
              <a:gd name="connsiteX401" fmla="*/ 3372207 w 7845061"/>
              <a:gd name="connsiteY401" fmla="*/ 4005628 h 4100878"/>
              <a:gd name="connsiteX402" fmla="*/ 3350115 w 7845061"/>
              <a:gd name="connsiteY402" fmla="*/ 3986417 h 4100878"/>
              <a:gd name="connsiteX403" fmla="*/ 3323482 w 7845061"/>
              <a:gd name="connsiteY403" fmla="*/ 3968662 h 4100878"/>
              <a:gd name="connsiteX404" fmla="*/ 3270216 w 7845061"/>
              <a:gd name="connsiteY404" fmla="*/ 3924274 h 4100878"/>
              <a:gd name="connsiteX405" fmla="*/ 3243583 w 7845061"/>
              <a:gd name="connsiteY405" fmla="*/ 3915396 h 4100878"/>
              <a:gd name="connsiteX406" fmla="*/ 3181439 w 7845061"/>
              <a:gd name="connsiteY406" fmla="*/ 3986417 h 4100878"/>
              <a:gd name="connsiteX407" fmla="*/ 3154806 w 7845061"/>
              <a:gd name="connsiteY407" fmla="*/ 3977540 h 4100878"/>
              <a:gd name="connsiteX408" fmla="*/ 3119295 w 7845061"/>
              <a:gd name="connsiteY408" fmla="*/ 4030806 h 4100878"/>
              <a:gd name="connsiteX409" fmla="*/ 3092662 w 7845061"/>
              <a:gd name="connsiteY409" fmla="*/ 4048561 h 4100878"/>
              <a:gd name="connsiteX410" fmla="*/ 3057152 w 7845061"/>
              <a:gd name="connsiteY410" fmla="*/ 4030806 h 4100878"/>
              <a:gd name="connsiteX411" fmla="*/ 3003886 w 7845061"/>
              <a:gd name="connsiteY411" fmla="*/ 3995295 h 4100878"/>
              <a:gd name="connsiteX412" fmla="*/ 2950620 w 7845061"/>
              <a:gd name="connsiteY412" fmla="*/ 3959784 h 4100878"/>
              <a:gd name="connsiteX413" fmla="*/ 2923987 w 7845061"/>
              <a:gd name="connsiteY413" fmla="*/ 3968662 h 4100878"/>
              <a:gd name="connsiteX414" fmla="*/ 2861843 w 7845061"/>
              <a:gd name="connsiteY414" fmla="*/ 4004173 h 4100878"/>
              <a:gd name="connsiteX415" fmla="*/ 2835210 w 7845061"/>
              <a:gd name="connsiteY415" fmla="*/ 3968662 h 4100878"/>
              <a:gd name="connsiteX416" fmla="*/ 2790822 w 7845061"/>
              <a:gd name="connsiteY416" fmla="*/ 3942029 h 4100878"/>
              <a:gd name="connsiteX417" fmla="*/ 2728678 w 7845061"/>
              <a:gd name="connsiteY417" fmla="*/ 3968662 h 4100878"/>
              <a:gd name="connsiteX418" fmla="*/ 2702045 w 7845061"/>
              <a:gd name="connsiteY418" fmla="*/ 3959784 h 4100878"/>
              <a:gd name="connsiteX419" fmla="*/ 2666534 w 7845061"/>
              <a:gd name="connsiteY419" fmla="*/ 3968662 h 4100878"/>
              <a:gd name="connsiteX420" fmla="*/ 2631024 w 7845061"/>
              <a:gd name="connsiteY420" fmla="*/ 3950907 h 4100878"/>
              <a:gd name="connsiteX421" fmla="*/ 2604391 w 7845061"/>
              <a:gd name="connsiteY421" fmla="*/ 3959784 h 4100878"/>
              <a:gd name="connsiteX422" fmla="*/ 2560002 w 7845061"/>
              <a:gd name="connsiteY422" fmla="*/ 3995295 h 4100878"/>
              <a:gd name="connsiteX423" fmla="*/ 2471226 w 7845061"/>
              <a:gd name="connsiteY423" fmla="*/ 3986417 h 4100878"/>
              <a:gd name="connsiteX424" fmla="*/ 2444593 w 7845061"/>
              <a:gd name="connsiteY424" fmla="*/ 3977540 h 4100878"/>
              <a:gd name="connsiteX425" fmla="*/ 2373571 w 7845061"/>
              <a:gd name="connsiteY425" fmla="*/ 3959784 h 4100878"/>
              <a:gd name="connsiteX426" fmla="*/ 2320305 w 7845061"/>
              <a:gd name="connsiteY426" fmla="*/ 3968662 h 4100878"/>
              <a:gd name="connsiteX427" fmla="*/ 2302550 w 7845061"/>
              <a:gd name="connsiteY427" fmla="*/ 3995295 h 4100878"/>
              <a:gd name="connsiteX428" fmla="*/ 2284794 w 7845061"/>
              <a:gd name="connsiteY428" fmla="*/ 4013051 h 4100878"/>
              <a:gd name="connsiteX429" fmla="*/ 2204895 w 7845061"/>
              <a:gd name="connsiteY429" fmla="*/ 4075194 h 4100878"/>
              <a:gd name="connsiteX430" fmla="*/ 2187140 w 7845061"/>
              <a:gd name="connsiteY430" fmla="*/ 4048561 h 4100878"/>
              <a:gd name="connsiteX431" fmla="*/ 2169385 w 7845061"/>
              <a:gd name="connsiteY431" fmla="*/ 4066317 h 4100878"/>
              <a:gd name="connsiteX432" fmla="*/ 2151629 w 7845061"/>
              <a:gd name="connsiteY432" fmla="*/ 4092950 h 4100878"/>
              <a:gd name="connsiteX433" fmla="*/ 2124996 w 7845061"/>
              <a:gd name="connsiteY433" fmla="*/ 4084072 h 4100878"/>
              <a:gd name="connsiteX434" fmla="*/ 2053975 w 7845061"/>
              <a:gd name="connsiteY434" fmla="*/ 4021928 h 4100878"/>
              <a:gd name="connsiteX435" fmla="*/ 2000709 w 7845061"/>
              <a:gd name="connsiteY435" fmla="*/ 3986417 h 4100878"/>
              <a:gd name="connsiteX436" fmla="*/ 1956321 w 7845061"/>
              <a:gd name="connsiteY436" fmla="*/ 4013051 h 4100878"/>
              <a:gd name="connsiteX437" fmla="*/ 1929688 w 7845061"/>
              <a:gd name="connsiteY437" fmla="*/ 4021928 h 4100878"/>
              <a:gd name="connsiteX438" fmla="*/ 1894177 w 7845061"/>
              <a:gd name="connsiteY438" fmla="*/ 4004173 h 4100878"/>
              <a:gd name="connsiteX439" fmla="*/ 1867544 w 7845061"/>
              <a:gd name="connsiteY439" fmla="*/ 3977540 h 4100878"/>
              <a:gd name="connsiteX440" fmla="*/ 1832033 w 7845061"/>
              <a:gd name="connsiteY440" fmla="*/ 3968662 h 4100878"/>
              <a:gd name="connsiteX441" fmla="*/ 1769890 w 7845061"/>
              <a:gd name="connsiteY441" fmla="*/ 3986417 h 4100878"/>
              <a:gd name="connsiteX442" fmla="*/ 1743257 w 7845061"/>
              <a:gd name="connsiteY442" fmla="*/ 3977540 h 4100878"/>
              <a:gd name="connsiteX443" fmla="*/ 1716624 w 7845061"/>
              <a:gd name="connsiteY443" fmla="*/ 3986417 h 4100878"/>
              <a:gd name="connsiteX444" fmla="*/ 1654480 w 7845061"/>
              <a:gd name="connsiteY444" fmla="*/ 4004173 h 4100878"/>
              <a:gd name="connsiteX445" fmla="*/ 1627847 w 7845061"/>
              <a:gd name="connsiteY445" fmla="*/ 4021928 h 4100878"/>
              <a:gd name="connsiteX446" fmla="*/ 1601214 w 7845061"/>
              <a:gd name="connsiteY446" fmla="*/ 4004173 h 4100878"/>
              <a:gd name="connsiteX447" fmla="*/ 1565703 w 7845061"/>
              <a:gd name="connsiteY447" fmla="*/ 3986417 h 4100878"/>
              <a:gd name="connsiteX448" fmla="*/ 1485804 w 7845061"/>
              <a:gd name="connsiteY448" fmla="*/ 4039684 h 4100878"/>
              <a:gd name="connsiteX449" fmla="*/ 1450293 w 7845061"/>
              <a:gd name="connsiteY449" fmla="*/ 4048561 h 4100878"/>
              <a:gd name="connsiteX450" fmla="*/ 1423660 w 7845061"/>
              <a:gd name="connsiteY450" fmla="*/ 3986417 h 4100878"/>
              <a:gd name="connsiteX451" fmla="*/ 1405905 w 7845061"/>
              <a:gd name="connsiteY451" fmla="*/ 3942029 h 4100878"/>
              <a:gd name="connsiteX452" fmla="*/ 1370394 w 7845061"/>
              <a:gd name="connsiteY452" fmla="*/ 3924274 h 4100878"/>
              <a:gd name="connsiteX453" fmla="*/ 1343761 w 7845061"/>
              <a:gd name="connsiteY453" fmla="*/ 3933151 h 4100878"/>
              <a:gd name="connsiteX454" fmla="*/ 1308251 w 7845061"/>
              <a:gd name="connsiteY454" fmla="*/ 3950907 h 4100878"/>
              <a:gd name="connsiteX455" fmla="*/ 1254985 w 7845061"/>
              <a:gd name="connsiteY455" fmla="*/ 3977540 h 4100878"/>
              <a:gd name="connsiteX456" fmla="*/ 1219474 w 7845061"/>
              <a:gd name="connsiteY456" fmla="*/ 3986417 h 4100878"/>
              <a:gd name="connsiteX457" fmla="*/ 1183963 w 7845061"/>
              <a:gd name="connsiteY457" fmla="*/ 3933151 h 4100878"/>
              <a:gd name="connsiteX458" fmla="*/ 1121820 w 7845061"/>
              <a:gd name="connsiteY458" fmla="*/ 3959784 h 4100878"/>
              <a:gd name="connsiteX459" fmla="*/ 1068554 w 7845061"/>
              <a:gd name="connsiteY459" fmla="*/ 3986417 h 4100878"/>
              <a:gd name="connsiteX460" fmla="*/ 1050798 w 7845061"/>
              <a:gd name="connsiteY460" fmla="*/ 3968662 h 4100878"/>
              <a:gd name="connsiteX461" fmla="*/ 1024165 w 7845061"/>
              <a:gd name="connsiteY461" fmla="*/ 3950907 h 4100878"/>
              <a:gd name="connsiteX462" fmla="*/ 979777 w 7845061"/>
              <a:gd name="connsiteY462" fmla="*/ 3906518 h 4100878"/>
              <a:gd name="connsiteX463" fmla="*/ 953144 w 7845061"/>
              <a:gd name="connsiteY463" fmla="*/ 3924274 h 4100878"/>
              <a:gd name="connsiteX464" fmla="*/ 935389 w 7845061"/>
              <a:gd name="connsiteY464" fmla="*/ 3950907 h 4100878"/>
              <a:gd name="connsiteX465" fmla="*/ 899878 w 7845061"/>
              <a:gd name="connsiteY465" fmla="*/ 3986417 h 4100878"/>
              <a:gd name="connsiteX466" fmla="*/ 864367 w 7845061"/>
              <a:gd name="connsiteY466" fmla="*/ 4039684 h 4100878"/>
              <a:gd name="connsiteX467" fmla="*/ 828857 w 7845061"/>
              <a:gd name="connsiteY467" fmla="*/ 4057439 h 4100878"/>
              <a:gd name="connsiteX468" fmla="*/ 802224 w 7845061"/>
              <a:gd name="connsiteY468" fmla="*/ 4048561 h 4100878"/>
              <a:gd name="connsiteX469" fmla="*/ 775591 w 7845061"/>
              <a:gd name="connsiteY469" fmla="*/ 3995295 h 4100878"/>
              <a:gd name="connsiteX470" fmla="*/ 633548 w 7845061"/>
              <a:gd name="connsiteY470" fmla="*/ 3977540 h 4100878"/>
              <a:gd name="connsiteX471" fmla="*/ 553649 w 7845061"/>
              <a:gd name="connsiteY471" fmla="*/ 3977540 h 4100878"/>
              <a:gd name="connsiteX472" fmla="*/ 482627 w 7845061"/>
              <a:gd name="connsiteY472" fmla="*/ 4004173 h 4100878"/>
              <a:gd name="connsiteX473" fmla="*/ 464872 w 7845061"/>
              <a:gd name="connsiteY473" fmla="*/ 3986417 h 4100878"/>
              <a:gd name="connsiteX474" fmla="*/ 438239 w 7845061"/>
              <a:gd name="connsiteY474" fmla="*/ 3995295 h 4100878"/>
              <a:gd name="connsiteX475" fmla="*/ 420484 w 7845061"/>
              <a:gd name="connsiteY475" fmla="*/ 4013051 h 4100878"/>
              <a:gd name="connsiteX476" fmla="*/ 367218 w 7845061"/>
              <a:gd name="connsiteY476" fmla="*/ 4004173 h 4100878"/>
              <a:gd name="connsiteX477" fmla="*/ 358340 w 7845061"/>
              <a:gd name="connsiteY477" fmla="*/ 4030806 h 4100878"/>
              <a:gd name="connsiteX478" fmla="*/ 331707 w 7845061"/>
              <a:gd name="connsiteY478" fmla="*/ 4048561 h 4100878"/>
              <a:gd name="connsiteX479" fmla="*/ 313952 w 7845061"/>
              <a:gd name="connsiteY479" fmla="*/ 4075194 h 4100878"/>
              <a:gd name="connsiteX480" fmla="*/ 242930 w 7845061"/>
              <a:gd name="connsiteY480" fmla="*/ 4039684 h 4100878"/>
              <a:gd name="connsiteX481" fmla="*/ 171909 w 7845061"/>
              <a:gd name="connsiteY481" fmla="*/ 4084072 h 4100878"/>
              <a:gd name="connsiteX482" fmla="*/ 113567 w 7845061"/>
              <a:gd name="connsiteY482" fmla="*/ 4099691 h 4100878"/>
              <a:gd name="connsiteX483" fmla="*/ 98525 w 7845061"/>
              <a:gd name="connsiteY483" fmla="*/ 4100878 h 4100878"/>
              <a:gd name="connsiteX484" fmla="*/ 97825 w 7845061"/>
              <a:gd name="connsiteY484" fmla="*/ 4099828 h 4100878"/>
              <a:gd name="connsiteX485" fmla="*/ 88947 w 7845061"/>
              <a:gd name="connsiteY485" fmla="*/ 3975540 h 4100878"/>
              <a:gd name="connsiteX486" fmla="*/ 97825 w 7845061"/>
              <a:gd name="connsiteY486" fmla="*/ 3940030 h 4100878"/>
              <a:gd name="connsiteX487" fmla="*/ 142213 w 7845061"/>
              <a:gd name="connsiteY487" fmla="*/ 3886764 h 4100878"/>
              <a:gd name="connsiteX488" fmla="*/ 124458 w 7845061"/>
              <a:gd name="connsiteY488" fmla="*/ 3833498 h 4100878"/>
              <a:gd name="connsiteX489" fmla="*/ 124458 w 7845061"/>
              <a:gd name="connsiteY489" fmla="*/ 3576045 h 4100878"/>
              <a:gd name="connsiteX490" fmla="*/ 142213 w 7845061"/>
              <a:gd name="connsiteY490" fmla="*/ 3549412 h 4100878"/>
              <a:gd name="connsiteX491" fmla="*/ 151091 w 7845061"/>
              <a:gd name="connsiteY491" fmla="*/ 3505024 h 4100878"/>
              <a:gd name="connsiteX492" fmla="*/ 159969 w 7845061"/>
              <a:gd name="connsiteY492" fmla="*/ 3478391 h 4100878"/>
              <a:gd name="connsiteX493" fmla="*/ 168846 w 7845061"/>
              <a:gd name="connsiteY493" fmla="*/ 3442880 h 4100878"/>
              <a:gd name="connsiteX494" fmla="*/ 133336 w 7845061"/>
              <a:gd name="connsiteY494" fmla="*/ 3434002 h 4100878"/>
              <a:gd name="connsiteX495" fmla="*/ 106703 w 7845061"/>
              <a:gd name="connsiteY495" fmla="*/ 3425125 h 4100878"/>
              <a:gd name="connsiteX496" fmla="*/ 97825 w 7845061"/>
              <a:gd name="connsiteY496" fmla="*/ 3362981 h 4100878"/>
              <a:gd name="connsiteX497" fmla="*/ 115580 w 7845061"/>
              <a:gd name="connsiteY497" fmla="*/ 3336348 h 4100878"/>
              <a:gd name="connsiteX498" fmla="*/ 107410 w 7845061"/>
              <a:gd name="connsiteY498" fmla="*/ 3289358 h 4100878"/>
              <a:gd name="connsiteX499" fmla="*/ 104634 w 7845061"/>
              <a:gd name="connsiteY499" fmla="*/ 3275353 h 4100878"/>
              <a:gd name="connsiteX500" fmla="*/ 105814 w 7845061"/>
              <a:gd name="connsiteY500" fmla="*/ 3280193 h 4100878"/>
              <a:gd name="connsiteX501" fmla="*/ 124458 w 7845061"/>
              <a:gd name="connsiteY501" fmla="*/ 3238694 h 4100878"/>
              <a:gd name="connsiteX502" fmla="*/ 115580 w 7845061"/>
              <a:gd name="connsiteY502" fmla="*/ 3141039 h 4100878"/>
              <a:gd name="connsiteX503" fmla="*/ 142213 w 7845061"/>
              <a:gd name="connsiteY503" fmla="*/ 3061140 h 4100878"/>
              <a:gd name="connsiteX504" fmla="*/ 195479 w 7845061"/>
              <a:gd name="connsiteY504" fmla="*/ 3043385 h 4100878"/>
              <a:gd name="connsiteX505" fmla="*/ 168846 w 7845061"/>
              <a:gd name="connsiteY505" fmla="*/ 2919098 h 4100878"/>
              <a:gd name="connsiteX506" fmla="*/ 195479 w 7845061"/>
              <a:gd name="connsiteY506" fmla="*/ 2910220 h 4100878"/>
              <a:gd name="connsiteX507" fmla="*/ 186602 w 7845061"/>
              <a:gd name="connsiteY507" fmla="*/ 2839199 h 4100878"/>
              <a:gd name="connsiteX508" fmla="*/ 195479 w 7845061"/>
              <a:gd name="connsiteY508" fmla="*/ 2812565 h 4100878"/>
              <a:gd name="connsiteX509" fmla="*/ 204357 w 7845061"/>
              <a:gd name="connsiteY509" fmla="*/ 2714911 h 4100878"/>
              <a:gd name="connsiteX510" fmla="*/ 211359 w 7845061"/>
              <a:gd name="connsiteY510" fmla="*/ 2688501 h 4100878"/>
              <a:gd name="connsiteX511" fmla="*/ 215203 w 7845061"/>
              <a:gd name="connsiteY511" fmla="*/ 2676161 h 4100878"/>
              <a:gd name="connsiteX512" fmla="*/ 215344 w 7845061"/>
              <a:gd name="connsiteY512" fmla="*/ 2676046 h 4100878"/>
              <a:gd name="connsiteX513" fmla="*/ 215264 w 7845061"/>
              <a:gd name="connsiteY513" fmla="*/ 2675963 h 4100878"/>
              <a:gd name="connsiteX514" fmla="*/ 215203 w 7845061"/>
              <a:gd name="connsiteY514" fmla="*/ 2676161 h 4100878"/>
              <a:gd name="connsiteX515" fmla="*/ 207710 w 7845061"/>
              <a:gd name="connsiteY515" fmla="*/ 2682245 h 4100878"/>
              <a:gd name="connsiteX516" fmla="*/ 195479 w 7845061"/>
              <a:gd name="connsiteY516" fmla="*/ 2661645 h 4100878"/>
              <a:gd name="connsiteX517" fmla="*/ 186602 w 7845061"/>
              <a:gd name="connsiteY517" fmla="*/ 2590624 h 4100878"/>
              <a:gd name="connsiteX518" fmla="*/ 168846 w 7845061"/>
              <a:gd name="connsiteY518" fmla="*/ 2492969 h 4100878"/>
              <a:gd name="connsiteX519" fmla="*/ 177724 w 7845061"/>
              <a:gd name="connsiteY519" fmla="*/ 2466336 h 4100878"/>
              <a:gd name="connsiteX520" fmla="*/ 186602 w 7845061"/>
              <a:gd name="connsiteY520" fmla="*/ 2404193 h 4100878"/>
              <a:gd name="connsiteX521" fmla="*/ 204357 w 7845061"/>
              <a:gd name="connsiteY521" fmla="*/ 2377560 h 4100878"/>
              <a:gd name="connsiteX522" fmla="*/ 222112 w 7845061"/>
              <a:gd name="connsiteY522" fmla="*/ 2342049 h 4100878"/>
              <a:gd name="connsiteX523" fmla="*/ 248745 w 7845061"/>
              <a:gd name="connsiteY523" fmla="*/ 2315416 h 4100878"/>
              <a:gd name="connsiteX524" fmla="*/ 239868 w 7845061"/>
              <a:gd name="connsiteY524" fmla="*/ 2244395 h 4100878"/>
              <a:gd name="connsiteX525" fmla="*/ 222112 w 7845061"/>
              <a:gd name="connsiteY525" fmla="*/ 2217762 h 4100878"/>
              <a:gd name="connsiteX526" fmla="*/ 195479 w 7845061"/>
              <a:gd name="connsiteY526" fmla="*/ 2182251 h 4100878"/>
              <a:gd name="connsiteX527" fmla="*/ 186602 w 7845061"/>
              <a:gd name="connsiteY527" fmla="*/ 2155618 h 4100878"/>
              <a:gd name="connsiteX528" fmla="*/ 195479 w 7845061"/>
              <a:gd name="connsiteY528" fmla="*/ 1800511 h 4100878"/>
              <a:gd name="connsiteX529" fmla="*/ 177724 w 7845061"/>
              <a:gd name="connsiteY529" fmla="*/ 1773878 h 4100878"/>
              <a:gd name="connsiteX530" fmla="*/ 142213 w 7845061"/>
              <a:gd name="connsiteY530" fmla="*/ 1765000 h 4100878"/>
              <a:gd name="connsiteX531" fmla="*/ 124458 w 7845061"/>
              <a:gd name="connsiteY531" fmla="*/ 1596325 h 4100878"/>
              <a:gd name="connsiteX532" fmla="*/ 115580 w 7845061"/>
              <a:gd name="connsiteY532" fmla="*/ 1569692 h 4100878"/>
              <a:gd name="connsiteX533" fmla="*/ 97825 w 7845061"/>
              <a:gd name="connsiteY533" fmla="*/ 1498670 h 4100878"/>
              <a:gd name="connsiteX534" fmla="*/ 71192 w 7845061"/>
              <a:gd name="connsiteY534" fmla="*/ 1436527 h 4100878"/>
              <a:gd name="connsiteX535" fmla="*/ 81233 w 7845061"/>
              <a:gd name="connsiteY535" fmla="*/ 1404467 h 4100878"/>
              <a:gd name="connsiteX536" fmla="*/ 81654 w 7845061"/>
              <a:gd name="connsiteY536" fmla="*/ 1406058 h 4100878"/>
              <a:gd name="connsiteX537" fmla="*/ 82488 w 7845061"/>
              <a:gd name="connsiteY537" fmla="*/ 1409723 h 4100878"/>
              <a:gd name="connsiteX538" fmla="*/ 82959 w 7845061"/>
              <a:gd name="connsiteY538" fmla="*/ 1410989 h 4100878"/>
              <a:gd name="connsiteX539" fmla="*/ 81654 w 7845061"/>
              <a:gd name="connsiteY539" fmla="*/ 1406058 h 4100878"/>
              <a:gd name="connsiteX540" fmla="*/ 78880 w 7845061"/>
              <a:gd name="connsiteY540" fmla="*/ 1393870 h 4100878"/>
              <a:gd name="connsiteX541" fmla="*/ 71192 w 7845061"/>
              <a:gd name="connsiteY541" fmla="*/ 1356628 h 4100878"/>
              <a:gd name="connsiteX542" fmla="*/ 80070 w 7845061"/>
              <a:gd name="connsiteY542" fmla="*/ 1329995 h 4100878"/>
              <a:gd name="connsiteX543" fmla="*/ 97825 w 7845061"/>
              <a:gd name="connsiteY543" fmla="*/ 1250096 h 4100878"/>
              <a:gd name="connsiteX544" fmla="*/ 71192 w 7845061"/>
              <a:gd name="connsiteY544" fmla="*/ 1179074 h 4100878"/>
              <a:gd name="connsiteX545" fmla="*/ 80070 w 7845061"/>
              <a:gd name="connsiteY545" fmla="*/ 1152441 h 4100878"/>
              <a:gd name="connsiteX546" fmla="*/ 71192 w 7845061"/>
              <a:gd name="connsiteY546" fmla="*/ 1063665 h 4100878"/>
              <a:gd name="connsiteX547" fmla="*/ 88947 w 7845061"/>
              <a:gd name="connsiteY547" fmla="*/ 1010399 h 4100878"/>
              <a:gd name="connsiteX548" fmla="*/ 115580 w 7845061"/>
              <a:gd name="connsiteY548" fmla="*/ 939377 h 4100878"/>
              <a:gd name="connsiteX549" fmla="*/ 133336 w 7845061"/>
              <a:gd name="connsiteY549" fmla="*/ 921622 h 4100878"/>
              <a:gd name="connsiteX550" fmla="*/ 124458 w 7845061"/>
              <a:gd name="connsiteY550" fmla="*/ 815090 h 4100878"/>
              <a:gd name="connsiteX551" fmla="*/ 133336 w 7845061"/>
              <a:gd name="connsiteY551" fmla="*/ 619781 h 4100878"/>
              <a:gd name="connsiteX552" fmla="*/ 97825 w 7845061"/>
              <a:gd name="connsiteY552" fmla="*/ 584270 h 4100878"/>
              <a:gd name="connsiteX553" fmla="*/ 88947 w 7845061"/>
              <a:gd name="connsiteY553" fmla="*/ 557637 h 4100878"/>
              <a:gd name="connsiteX554" fmla="*/ 80070 w 7845061"/>
              <a:gd name="connsiteY554" fmla="*/ 397839 h 4100878"/>
              <a:gd name="connsiteX555" fmla="*/ 44559 w 7845061"/>
              <a:gd name="connsiteY555" fmla="*/ 388962 h 4100878"/>
              <a:gd name="connsiteX556" fmla="*/ 9048 w 7845061"/>
              <a:gd name="connsiteY556" fmla="*/ 273552 h 4100878"/>
              <a:gd name="connsiteX557" fmla="*/ 17926 w 7845061"/>
              <a:gd name="connsiteY557" fmla="*/ 220286 h 4100878"/>
              <a:gd name="connsiteX558" fmla="*/ 44559 w 7845061"/>
              <a:gd name="connsiteY558" fmla="*/ 202531 h 4100878"/>
              <a:gd name="connsiteX559" fmla="*/ 71192 w 7845061"/>
              <a:gd name="connsiteY559" fmla="*/ 149265 h 4100878"/>
              <a:gd name="connsiteX560" fmla="*/ 35681 w 7845061"/>
              <a:gd name="connsiteY560" fmla="*/ 104876 h 4100878"/>
              <a:gd name="connsiteX561" fmla="*/ 44559 w 7845061"/>
              <a:gd name="connsiteY561" fmla="*/ 78243 h 4100878"/>
              <a:gd name="connsiteX562" fmla="*/ 44559 w 7845061"/>
              <a:gd name="connsiteY562" fmla="*/ 42732 h 4100878"/>
              <a:gd name="connsiteX563" fmla="*/ 8687 w 7845061"/>
              <a:gd name="connsiteY563" fmla="*/ 30126 h 4100878"/>
              <a:gd name="connsiteX564" fmla="*/ 17924 w 7845061"/>
              <a:gd name="connsiteY564" fmla="*/ 27047 h 4100878"/>
              <a:gd name="connsiteX565" fmla="*/ 35679 w 7845061"/>
              <a:gd name="connsiteY565" fmla="*/ 9291 h 4100878"/>
              <a:gd name="connsiteX566" fmla="*/ 63834 w 7845061"/>
              <a:gd name="connsiteY566" fmla="*/ 269 h 41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7845061" h="4100878">
                <a:moveTo>
                  <a:pt x="3361880" y="4000441"/>
                </a:moveTo>
                <a:lnTo>
                  <a:pt x="3365293" y="4002657"/>
                </a:lnTo>
                <a:lnTo>
                  <a:pt x="3365288" y="4002655"/>
                </a:lnTo>
                <a:cubicBezTo>
                  <a:pt x="3361760" y="4000516"/>
                  <a:pt x="3358817" y="3998503"/>
                  <a:pt x="3361880" y="4000441"/>
                </a:cubicBezTo>
                <a:close/>
                <a:moveTo>
                  <a:pt x="7700019" y="3731942"/>
                </a:moveTo>
                <a:lnTo>
                  <a:pt x="7698787" y="3736992"/>
                </a:lnTo>
                <a:lnTo>
                  <a:pt x="7699779" y="3731990"/>
                </a:lnTo>
                <a:cubicBezTo>
                  <a:pt x="7700398" y="3729315"/>
                  <a:pt x="7700429" y="3729800"/>
                  <a:pt x="7700019" y="3731942"/>
                </a:cubicBezTo>
                <a:close/>
                <a:moveTo>
                  <a:pt x="103403" y="3270303"/>
                </a:moveTo>
                <a:cubicBezTo>
                  <a:pt x="102992" y="3268161"/>
                  <a:pt x="103023" y="3267676"/>
                  <a:pt x="103643" y="3270351"/>
                </a:cubicBezTo>
                <a:lnTo>
                  <a:pt x="104634" y="3275353"/>
                </a:lnTo>
                <a:close/>
                <a:moveTo>
                  <a:pt x="3344473" y="99584"/>
                </a:moveTo>
                <a:lnTo>
                  <a:pt x="3341060" y="101801"/>
                </a:lnTo>
                <a:cubicBezTo>
                  <a:pt x="3337997" y="103738"/>
                  <a:pt x="3340940" y="101726"/>
                  <a:pt x="3344468" y="99587"/>
                </a:cubicBezTo>
                <a:close/>
                <a:moveTo>
                  <a:pt x="63834" y="269"/>
                </a:moveTo>
                <a:cubicBezTo>
                  <a:pt x="92441" y="-2149"/>
                  <a:pt x="122184" y="12388"/>
                  <a:pt x="151089" y="18169"/>
                </a:cubicBezTo>
                <a:cubicBezTo>
                  <a:pt x="193368" y="81587"/>
                  <a:pt x="165898" y="76611"/>
                  <a:pt x="222110" y="62557"/>
                </a:cubicBezTo>
                <a:cubicBezTo>
                  <a:pt x="273116" y="11552"/>
                  <a:pt x="246648" y="11552"/>
                  <a:pt x="293132" y="27047"/>
                </a:cubicBezTo>
                <a:cubicBezTo>
                  <a:pt x="299050" y="35925"/>
                  <a:pt x="303342" y="46135"/>
                  <a:pt x="310887" y="53680"/>
                </a:cubicBezTo>
                <a:cubicBezTo>
                  <a:pt x="318432" y="61225"/>
                  <a:pt x="330855" y="63104"/>
                  <a:pt x="337520" y="71435"/>
                </a:cubicBezTo>
                <a:cubicBezTo>
                  <a:pt x="343366" y="78742"/>
                  <a:pt x="343439" y="89190"/>
                  <a:pt x="346398" y="98068"/>
                </a:cubicBezTo>
                <a:cubicBezTo>
                  <a:pt x="364153" y="95109"/>
                  <a:pt x="381803" y="86957"/>
                  <a:pt x="399664" y="89190"/>
                </a:cubicBezTo>
                <a:cubicBezTo>
                  <a:pt x="407969" y="90228"/>
                  <a:pt x="410242" y="102640"/>
                  <a:pt x="417419" y="106946"/>
                </a:cubicBezTo>
                <a:cubicBezTo>
                  <a:pt x="425443" y="111761"/>
                  <a:pt x="435174" y="112865"/>
                  <a:pt x="444052" y="115824"/>
                </a:cubicBezTo>
                <a:cubicBezTo>
                  <a:pt x="449970" y="109905"/>
                  <a:pt x="453502" y="99106"/>
                  <a:pt x="461807" y="98068"/>
                </a:cubicBezTo>
                <a:cubicBezTo>
                  <a:pt x="507378" y="92371"/>
                  <a:pt x="509762" y="101635"/>
                  <a:pt x="532829" y="124701"/>
                </a:cubicBezTo>
                <a:cubicBezTo>
                  <a:pt x="596217" y="103572"/>
                  <a:pt x="570522" y="96565"/>
                  <a:pt x="612728" y="124701"/>
                </a:cubicBezTo>
                <a:cubicBezTo>
                  <a:pt x="660076" y="118783"/>
                  <a:pt x="708191" y="117297"/>
                  <a:pt x="754771" y="106946"/>
                </a:cubicBezTo>
                <a:cubicBezTo>
                  <a:pt x="781208" y="101071"/>
                  <a:pt x="770416" y="67414"/>
                  <a:pt x="781404" y="53680"/>
                </a:cubicBezTo>
                <a:cubicBezTo>
                  <a:pt x="787250" y="46373"/>
                  <a:pt x="799159" y="47761"/>
                  <a:pt x="808037" y="44802"/>
                </a:cubicBezTo>
                <a:cubicBezTo>
                  <a:pt x="819874" y="50720"/>
                  <a:pt x="834189" y="53199"/>
                  <a:pt x="843547" y="62557"/>
                </a:cubicBezTo>
                <a:cubicBezTo>
                  <a:pt x="858636" y="77646"/>
                  <a:pt x="863968" y="100735"/>
                  <a:pt x="879058" y="115824"/>
                </a:cubicBezTo>
                <a:cubicBezTo>
                  <a:pt x="890895" y="127661"/>
                  <a:pt x="903675" y="138624"/>
                  <a:pt x="914569" y="151334"/>
                </a:cubicBezTo>
                <a:cubicBezTo>
                  <a:pt x="921513" y="159435"/>
                  <a:pt x="924780" y="170422"/>
                  <a:pt x="932324" y="177967"/>
                </a:cubicBezTo>
                <a:cubicBezTo>
                  <a:pt x="939869" y="185512"/>
                  <a:pt x="950079" y="189804"/>
                  <a:pt x="958957" y="195723"/>
                </a:cubicBezTo>
                <a:cubicBezTo>
                  <a:pt x="1029983" y="148371"/>
                  <a:pt x="944157" y="210522"/>
                  <a:pt x="1003345" y="151334"/>
                </a:cubicBezTo>
                <a:cubicBezTo>
                  <a:pt x="1010890" y="143789"/>
                  <a:pt x="1021646" y="140244"/>
                  <a:pt x="1029978" y="133579"/>
                </a:cubicBezTo>
                <a:cubicBezTo>
                  <a:pt x="1036514" y="128350"/>
                  <a:pt x="1041815" y="121742"/>
                  <a:pt x="1047734" y="115824"/>
                </a:cubicBezTo>
                <a:cubicBezTo>
                  <a:pt x="1096564" y="132099"/>
                  <a:pt x="1052813" y="114921"/>
                  <a:pt x="1101000" y="142457"/>
                </a:cubicBezTo>
                <a:cubicBezTo>
                  <a:pt x="1131714" y="160008"/>
                  <a:pt x="1133265" y="159130"/>
                  <a:pt x="1163143" y="169090"/>
                </a:cubicBezTo>
                <a:cubicBezTo>
                  <a:pt x="1168896" y="146078"/>
                  <a:pt x="1166864" y="120366"/>
                  <a:pt x="1198654" y="115824"/>
                </a:cubicBezTo>
                <a:cubicBezTo>
                  <a:pt x="1210733" y="114098"/>
                  <a:pt x="1222328" y="121742"/>
                  <a:pt x="1234165" y="124701"/>
                </a:cubicBezTo>
                <a:cubicBezTo>
                  <a:pt x="1266534" y="157072"/>
                  <a:pt x="1235073" y="131700"/>
                  <a:pt x="1287431" y="151334"/>
                </a:cubicBezTo>
                <a:cubicBezTo>
                  <a:pt x="1299822" y="155981"/>
                  <a:pt x="1310777" y="163877"/>
                  <a:pt x="1322941" y="169090"/>
                </a:cubicBezTo>
                <a:cubicBezTo>
                  <a:pt x="1331542" y="172776"/>
                  <a:pt x="1340696" y="175008"/>
                  <a:pt x="1349574" y="177967"/>
                </a:cubicBezTo>
                <a:cubicBezTo>
                  <a:pt x="1361411" y="172049"/>
                  <a:pt x="1376472" y="170260"/>
                  <a:pt x="1385085" y="160212"/>
                </a:cubicBezTo>
                <a:cubicBezTo>
                  <a:pt x="1395456" y="148113"/>
                  <a:pt x="1396368" y="130386"/>
                  <a:pt x="1402840" y="115824"/>
                </a:cubicBezTo>
                <a:cubicBezTo>
                  <a:pt x="1432093" y="50005"/>
                  <a:pt x="1411241" y="108381"/>
                  <a:pt x="1429473" y="53680"/>
                </a:cubicBezTo>
                <a:cubicBezTo>
                  <a:pt x="1441310" y="56639"/>
                  <a:pt x="1454832" y="55789"/>
                  <a:pt x="1464984" y="62557"/>
                </a:cubicBezTo>
                <a:cubicBezTo>
                  <a:pt x="1560417" y="126178"/>
                  <a:pt x="1464341" y="95687"/>
                  <a:pt x="1544883" y="115824"/>
                </a:cubicBezTo>
                <a:cubicBezTo>
                  <a:pt x="1556720" y="109905"/>
                  <a:pt x="1568903" y="104634"/>
                  <a:pt x="1580394" y="98068"/>
                </a:cubicBezTo>
                <a:cubicBezTo>
                  <a:pt x="1589658" y="92774"/>
                  <a:pt x="1596357" y="80313"/>
                  <a:pt x="1607027" y="80313"/>
                </a:cubicBezTo>
                <a:cubicBezTo>
                  <a:pt x="1617697" y="80313"/>
                  <a:pt x="1624117" y="93296"/>
                  <a:pt x="1633660" y="98068"/>
                </a:cubicBezTo>
                <a:cubicBezTo>
                  <a:pt x="1647851" y="105164"/>
                  <a:pt x="1682529" y="112031"/>
                  <a:pt x="1695804" y="115824"/>
                </a:cubicBezTo>
                <a:cubicBezTo>
                  <a:pt x="1704802" y="118395"/>
                  <a:pt x="1713559" y="121742"/>
                  <a:pt x="1722437" y="124701"/>
                </a:cubicBezTo>
                <a:cubicBezTo>
                  <a:pt x="1731315" y="121742"/>
                  <a:pt x="1739712" y="115824"/>
                  <a:pt x="1749070" y="115824"/>
                </a:cubicBezTo>
                <a:cubicBezTo>
                  <a:pt x="1760220" y="115824"/>
                  <a:pt x="1798652" y="129392"/>
                  <a:pt x="1811213" y="133579"/>
                </a:cubicBezTo>
                <a:cubicBezTo>
                  <a:pt x="1823050" y="130620"/>
                  <a:pt x="1836130" y="130755"/>
                  <a:pt x="1846724" y="124701"/>
                </a:cubicBezTo>
                <a:cubicBezTo>
                  <a:pt x="1857625" y="118472"/>
                  <a:pt x="1863141" y="105365"/>
                  <a:pt x="1873357" y="98068"/>
                </a:cubicBezTo>
                <a:cubicBezTo>
                  <a:pt x="1884126" y="90376"/>
                  <a:pt x="1897031" y="86231"/>
                  <a:pt x="1908868" y="80313"/>
                </a:cubicBezTo>
                <a:cubicBezTo>
                  <a:pt x="1917746" y="83272"/>
                  <a:pt x="1927477" y="84375"/>
                  <a:pt x="1935501" y="89190"/>
                </a:cubicBezTo>
                <a:cubicBezTo>
                  <a:pt x="1996436" y="125752"/>
                  <a:pt x="1904436" y="90672"/>
                  <a:pt x="1979889" y="115824"/>
                </a:cubicBezTo>
                <a:cubicBezTo>
                  <a:pt x="1997644" y="103987"/>
                  <a:pt x="2018066" y="95402"/>
                  <a:pt x="2033155" y="80313"/>
                </a:cubicBezTo>
                <a:cubicBezTo>
                  <a:pt x="2056298" y="57169"/>
                  <a:pt x="2074812" y="32851"/>
                  <a:pt x="2104176" y="18169"/>
                </a:cubicBezTo>
                <a:cubicBezTo>
                  <a:pt x="2112546" y="13984"/>
                  <a:pt x="2121931" y="12250"/>
                  <a:pt x="2130809" y="9291"/>
                </a:cubicBezTo>
                <a:cubicBezTo>
                  <a:pt x="2136728" y="18169"/>
                  <a:pt x="2141900" y="27592"/>
                  <a:pt x="2148565" y="35924"/>
                </a:cubicBezTo>
                <a:cubicBezTo>
                  <a:pt x="2153794" y="42460"/>
                  <a:pt x="2158200" y="55710"/>
                  <a:pt x="2166320" y="53680"/>
                </a:cubicBezTo>
                <a:cubicBezTo>
                  <a:pt x="2176671" y="51092"/>
                  <a:pt x="2178157" y="35925"/>
                  <a:pt x="2184075" y="27047"/>
                </a:cubicBezTo>
                <a:cubicBezTo>
                  <a:pt x="2234529" y="43864"/>
                  <a:pt x="2204091" y="29307"/>
                  <a:pt x="2263974" y="89190"/>
                </a:cubicBezTo>
                <a:cubicBezTo>
                  <a:pt x="2269893" y="95109"/>
                  <a:pt x="2277087" y="99981"/>
                  <a:pt x="2281730" y="106946"/>
                </a:cubicBezTo>
                <a:cubicBezTo>
                  <a:pt x="2287648" y="115824"/>
                  <a:pt x="2289942" y="128807"/>
                  <a:pt x="2299485" y="133579"/>
                </a:cubicBezTo>
                <a:cubicBezTo>
                  <a:pt x="2315585" y="141629"/>
                  <a:pt x="2334996" y="139498"/>
                  <a:pt x="2352751" y="142457"/>
                </a:cubicBezTo>
                <a:cubicBezTo>
                  <a:pt x="2376425" y="136538"/>
                  <a:pt x="2400622" y="132417"/>
                  <a:pt x="2423773" y="124701"/>
                </a:cubicBezTo>
                <a:cubicBezTo>
                  <a:pt x="2432651" y="121742"/>
                  <a:pt x="2441157" y="117247"/>
                  <a:pt x="2450406" y="115824"/>
                </a:cubicBezTo>
                <a:cubicBezTo>
                  <a:pt x="2479800" y="111302"/>
                  <a:pt x="2509590" y="109905"/>
                  <a:pt x="2539182" y="106946"/>
                </a:cubicBezTo>
                <a:cubicBezTo>
                  <a:pt x="2606127" y="129262"/>
                  <a:pt x="2526202" y="96563"/>
                  <a:pt x="2583571" y="142457"/>
                </a:cubicBezTo>
                <a:cubicBezTo>
                  <a:pt x="2590878" y="148303"/>
                  <a:pt x="2601326" y="148375"/>
                  <a:pt x="2610204" y="151334"/>
                </a:cubicBezTo>
                <a:cubicBezTo>
                  <a:pt x="2622041" y="145416"/>
                  <a:pt x="2632582" y="135220"/>
                  <a:pt x="2645714" y="133579"/>
                </a:cubicBezTo>
                <a:cubicBezTo>
                  <a:pt x="2657821" y="132066"/>
                  <a:pt x="2669024" y="142457"/>
                  <a:pt x="2681225" y="142457"/>
                </a:cubicBezTo>
                <a:cubicBezTo>
                  <a:pt x="2690583" y="142457"/>
                  <a:pt x="2698980" y="136538"/>
                  <a:pt x="2707858" y="133579"/>
                </a:cubicBezTo>
                <a:cubicBezTo>
                  <a:pt x="2723337" y="143898"/>
                  <a:pt x="2748505" y="164989"/>
                  <a:pt x="2770002" y="160212"/>
                </a:cubicBezTo>
                <a:cubicBezTo>
                  <a:pt x="2786846" y="156469"/>
                  <a:pt x="2799594" y="142457"/>
                  <a:pt x="2814390" y="133579"/>
                </a:cubicBezTo>
                <a:cubicBezTo>
                  <a:pt x="2823268" y="121742"/>
                  <a:pt x="2826669" y="101657"/>
                  <a:pt x="2841023" y="98068"/>
                </a:cubicBezTo>
                <a:cubicBezTo>
                  <a:pt x="2879297" y="88500"/>
                  <a:pt x="2881435" y="120540"/>
                  <a:pt x="2903167" y="133579"/>
                </a:cubicBezTo>
                <a:cubicBezTo>
                  <a:pt x="2911191" y="138394"/>
                  <a:pt x="2920922" y="139498"/>
                  <a:pt x="2929800" y="142457"/>
                </a:cubicBezTo>
                <a:cubicBezTo>
                  <a:pt x="2964349" y="90633"/>
                  <a:pt x="2925739" y="135610"/>
                  <a:pt x="2983066" y="106946"/>
                </a:cubicBezTo>
                <a:cubicBezTo>
                  <a:pt x="3002152" y="97403"/>
                  <a:pt x="3017246" y="80978"/>
                  <a:pt x="3036332" y="71435"/>
                </a:cubicBezTo>
                <a:lnTo>
                  <a:pt x="3071842" y="53680"/>
                </a:lnTo>
                <a:cubicBezTo>
                  <a:pt x="3080720" y="59598"/>
                  <a:pt x="3091449" y="63405"/>
                  <a:pt x="3098475" y="71435"/>
                </a:cubicBezTo>
                <a:cubicBezTo>
                  <a:pt x="3112527" y="87494"/>
                  <a:pt x="3133986" y="124701"/>
                  <a:pt x="3133986" y="124701"/>
                </a:cubicBezTo>
                <a:cubicBezTo>
                  <a:pt x="3142864" y="121742"/>
                  <a:pt x="3151621" y="113253"/>
                  <a:pt x="3160619" y="115824"/>
                </a:cubicBezTo>
                <a:cubicBezTo>
                  <a:pt x="3193354" y="125177"/>
                  <a:pt x="3207852" y="161994"/>
                  <a:pt x="3222763" y="186845"/>
                </a:cubicBezTo>
                <a:cubicBezTo>
                  <a:pt x="3231641" y="183886"/>
                  <a:pt x="3241271" y="182610"/>
                  <a:pt x="3249396" y="177967"/>
                </a:cubicBezTo>
                <a:cubicBezTo>
                  <a:pt x="3302271" y="147752"/>
                  <a:pt x="3268408" y="160981"/>
                  <a:pt x="3302662" y="133579"/>
                </a:cubicBezTo>
                <a:cubicBezTo>
                  <a:pt x="3310994" y="126914"/>
                  <a:pt x="3320964" y="122489"/>
                  <a:pt x="3329295" y="115824"/>
                </a:cubicBezTo>
                <a:cubicBezTo>
                  <a:pt x="3345107" y="103174"/>
                  <a:pt x="3350665" y="98045"/>
                  <a:pt x="3351387" y="96614"/>
                </a:cubicBezTo>
                <a:lnTo>
                  <a:pt x="3344473" y="99584"/>
                </a:lnTo>
                <a:lnTo>
                  <a:pt x="3350835" y="95454"/>
                </a:lnTo>
                <a:cubicBezTo>
                  <a:pt x="3356046" y="92032"/>
                  <a:pt x="3363437" y="87144"/>
                  <a:pt x="3373683" y="80313"/>
                </a:cubicBezTo>
                <a:cubicBezTo>
                  <a:pt x="3385520" y="86231"/>
                  <a:pt x="3399027" y="89596"/>
                  <a:pt x="3409194" y="98068"/>
                </a:cubicBezTo>
                <a:cubicBezTo>
                  <a:pt x="3417391" y="104898"/>
                  <a:pt x="3417199" y="120368"/>
                  <a:pt x="3426949" y="124701"/>
                </a:cubicBezTo>
                <a:cubicBezTo>
                  <a:pt x="3446070" y="133200"/>
                  <a:pt x="3468378" y="130620"/>
                  <a:pt x="3489093" y="133579"/>
                </a:cubicBezTo>
                <a:cubicBezTo>
                  <a:pt x="3497971" y="139497"/>
                  <a:pt x="3507529" y="144504"/>
                  <a:pt x="3515726" y="151334"/>
                </a:cubicBezTo>
                <a:cubicBezTo>
                  <a:pt x="3525371" y="159371"/>
                  <a:pt x="3530448" y="173997"/>
                  <a:pt x="3542359" y="177967"/>
                </a:cubicBezTo>
                <a:lnTo>
                  <a:pt x="3568992" y="169090"/>
                </a:lnTo>
                <a:cubicBezTo>
                  <a:pt x="3619997" y="118084"/>
                  <a:pt x="3593529" y="131318"/>
                  <a:pt x="3640013" y="115824"/>
                </a:cubicBezTo>
                <a:cubicBezTo>
                  <a:pt x="3700824" y="176635"/>
                  <a:pt x="3672386" y="155162"/>
                  <a:pt x="3719912" y="186845"/>
                </a:cubicBezTo>
                <a:cubicBezTo>
                  <a:pt x="3761341" y="183886"/>
                  <a:pt x="3803769" y="187480"/>
                  <a:pt x="3844200" y="177967"/>
                </a:cubicBezTo>
                <a:cubicBezTo>
                  <a:pt x="3859540" y="174358"/>
                  <a:pt x="3888939" y="121915"/>
                  <a:pt x="3897466" y="115824"/>
                </a:cubicBezTo>
                <a:cubicBezTo>
                  <a:pt x="3907394" y="108732"/>
                  <a:pt x="3921244" y="110298"/>
                  <a:pt x="3932976" y="106946"/>
                </a:cubicBezTo>
                <a:cubicBezTo>
                  <a:pt x="3941974" y="104375"/>
                  <a:pt x="3950731" y="101027"/>
                  <a:pt x="3959609" y="98068"/>
                </a:cubicBezTo>
                <a:cubicBezTo>
                  <a:pt x="4043228" y="125942"/>
                  <a:pt x="3935757" y="85706"/>
                  <a:pt x="4003998" y="124701"/>
                </a:cubicBezTo>
                <a:cubicBezTo>
                  <a:pt x="4017834" y="132607"/>
                  <a:pt x="4033590" y="136538"/>
                  <a:pt x="4048386" y="142457"/>
                </a:cubicBezTo>
                <a:cubicBezTo>
                  <a:pt x="4063182" y="139498"/>
                  <a:pt x="4079584" y="140907"/>
                  <a:pt x="4092774" y="133579"/>
                </a:cubicBezTo>
                <a:cubicBezTo>
                  <a:pt x="4107407" y="125449"/>
                  <a:pt x="4128285" y="98068"/>
                  <a:pt x="4128285" y="98068"/>
                </a:cubicBezTo>
                <a:cubicBezTo>
                  <a:pt x="4134396" y="107235"/>
                  <a:pt x="4167167" y="157459"/>
                  <a:pt x="4172673" y="160212"/>
                </a:cubicBezTo>
                <a:cubicBezTo>
                  <a:pt x="4181043" y="164397"/>
                  <a:pt x="4190428" y="154293"/>
                  <a:pt x="4199306" y="151334"/>
                </a:cubicBezTo>
                <a:cubicBezTo>
                  <a:pt x="4246110" y="166936"/>
                  <a:pt x="4208239" y="163135"/>
                  <a:pt x="4252573" y="133579"/>
                </a:cubicBezTo>
                <a:cubicBezTo>
                  <a:pt x="4267145" y="123865"/>
                  <a:pt x="4326022" y="116899"/>
                  <a:pt x="4332472" y="115824"/>
                </a:cubicBezTo>
                <a:cubicBezTo>
                  <a:pt x="4344309" y="109905"/>
                  <a:pt x="4354748" y="98068"/>
                  <a:pt x="4367982" y="98068"/>
                </a:cubicBezTo>
                <a:cubicBezTo>
                  <a:pt x="4394948" y="98068"/>
                  <a:pt x="4403088" y="137409"/>
                  <a:pt x="4412371" y="151334"/>
                </a:cubicBezTo>
                <a:cubicBezTo>
                  <a:pt x="4417014" y="158298"/>
                  <a:pt x="4424208" y="163171"/>
                  <a:pt x="4430126" y="169090"/>
                </a:cubicBezTo>
                <a:cubicBezTo>
                  <a:pt x="4482379" y="142963"/>
                  <a:pt x="4453079" y="155520"/>
                  <a:pt x="4518903" y="133579"/>
                </a:cubicBezTo>
                <a:lnTo>
                  <a:pt x="4545536" y="124701"/>
                </a:lnTo>
                <a:cubicBezTo>
                  <a:pt x="4557373" y="127660"/>
                  <a:pt x="4568912" y="134856"/>
                  <a:pt x="4581046" y="133579"/>
                </a:cubicBezTo>
                <a:cubicBezTo>
                  <a:pt x="4626065" y="128840"/>
                  <a:pt x="4714211" y="106946"/>
                  <a:pt x="4714211" y="106946"/>
                </a:cubicBezTo>
                <a:cubicBezTo>
                  <a:pt x="4729007" y="98068"/>
                  <a:pt x="4744559" y="90342"/>
                  <a:pt x="4758600" y="80313"/>
                </a:cubicBezTo>
                <a:cubicBezTo>
                  <a:pt x="4765411" y="75448"/>
                  <a:pt x="4768869" y="66300"/>
                  <a:pt x="4776355" y="62557"/>
                </a:cubicBezTo>
                <a:cubicBezTo>
                  <a:pt x="4787268" y="57100"/>
                  <a:pt x="4800029" y="56639"/>
                  <a:pt x="4811866" y="53680"/>
                </a:cubicBezTo>
                <a:cubicBezTo>
                  <a:pt x="4884800" y="71913"/>
                  <a:pt x="4811846" y="44782"/>
                  <a:pt x="4874009" y="106946"/>
                </a:cubicBezTo>
                <a:cubicBezTo>
                  <a:pt x="4878256" y="111193"/>
                  <a:pt x="4935844" y="124624"/>
                  <a:pt x="4936153" y="124701"/>
                </a:cubicBezTo>
                <a:cubicBezTo>
                  <a:pt x="4987392" y="90542"/>
                  <a:pt x="4936819" y="120884"/>
                  <a:pt x="5016052" y="89190"/>
                </a:cubicBezTo>
                <a:cubicBezTo>
                  <a:pt x="5093875" y="58060"/>
                  <a:pt x="5014132" y="85712"/>
                  <a:pt x="5078196" y="53680"/>
                </a:cubicBezTo>
                <a:cubicBezTo>
                  <a:pt x="5086566" y="49495"/>
                  <a:pt x="5095951" y="47761"/>
                  <a:pt x="5104829" y="44802"/>
                </a:cubicBezTo>
                <a:cubicBezTo>
                  <a:pt x="5116666" y="62557"/>
                  <a:pt x="5129752" y="79540"/>
                  <a:pt x="5140339" y="98068"/>
                </a:cubicBezTo>
                <a:cubicBezTo>
                  <a:pt x="5153471" y="121049"/>
                  <a:pt x="5162232" y="146394"/>
                  <a:pt x="5175850" y="169090"/>
                </a:cubicBezTo>
                <a:lnTo>
                  <a:pt x="5202483" y="213478"/>
                </a:lnTo>
                <a:cubicBezTo>
                  <a:pt x="5255160" y="160804"/>
                  <a:pt x="5175256" y="228867"/>
                  <a:pt x="5246872" y="222356"/>
                </a:cubicBezTo>
                <a:cubicBezTo>
                  <a:pt x="5273231" y="219960"/>
                  <a:pt x="5317893" y="186845"/>
                  <a:pt x="5317893" y="186845"/>
                </a:cubicBezTo>
                <a:cubicBezTo>
                  <a:pt x="5329730" y="189804"/>
                  <a:pt x="5341203" y="195723"/>
                  <a:pt x="5353404" y="195723"/>
                </a:cubicBezTo>
                <a:cubicBezTo>
                  <a:pt x="5424425" y="195723"/>
                  <a:pt x="5335649" y="172048"/>
                  <a:pt x="5406670" y="195723"/>
                </a:cubicBezTo>
                <a:cubicBezTo>
                  <a:pt x="5412588" y="207560"/>
                  <a:pt x="5412138" y="226318"/>
                  <a:pt x="5424425" y="231233"/>
                </a:cubicBezTo>
                <a:cubicBezTo>
                  <a:pt x="5434331" y="235196"/>
                  <a:pt x="5441515" y="218250"/>
                  <a:pt x="5451058" y="213478"/>
                </a:cubicBezTo>
                <a:cubicBezTo>
                  <a:pt x="5459428" y="209293"/>
                  <a:pt x="5469321" y="208785"/>
                  <a:pt x="5477691" y="204600"/>
                </a:cubicBezTo>
                <a:cubicBezTo>
                  <a:pt x="5487234" y="199828"/>
                  <a:pt x="5494781" y="191617"/>
                  <a:pt x="5504324" y="186845"/>
                </a:cubicBezTo>
                <a:cubicBezTo>
                  <a:pt x="5577834" y="150090"/>
                  <a:pt x="5481264" y="211095"/>
                  <a:pt x="5557590" y="160212"/>
                </a:cubicBezTo>
                <a:cubicBezTo>
                  <a:pt x="5569427" y="163171"/>
                  <a:pt x="5581886" y="164284"/>
                  <a:pt x="5593101" y="169090"/>
                </a:cubicBezTo>
                <a:cubicBezTo>
                  <a:pt x="5613409" y="177794"/>
                  <a:pt x="5637041" y="204376"/>
                  <a:pt x="5655244" y="213478"/>
                </a:cubicBezTo>
                <a:cubicBezTo>
                  <a:pt x="5666157" y="218935"/>
                  <a:pt x="5678918" y="219397"/>
                  <a:pt x="5690755" y="222356"/>
                </a:cubicBezTo>
                <a:cubicBezTo>
                  <a:pt x="5718677" y="213048"/>
                  <a:pt x="5725021" y="215345"/>
                  <a:pt x="5744021" y="186845"/>
                </a:cubicBezTo>
                <a:cubicBezTo>
                  <a:pt x="5749212" y="179059"/>
                  <a:pt x="5749940" y="169090"/>
                  <a:pt x="5752899" y="160212"/>
                </a:cubicBezTo>
                <a:cubicBezTo>
                  <a:pt x="5773613" y="163171"/>
                  <a:pt x="5795070" y="162849"/>
                  <a:pt x="5815042" y="169090"/>
                </a:cubicBezTo>
                <a:cubicBezTo>
                  <a:pt x="5842860" y="177783"/>
                  <a:pt x="5866089" y="200478"/>
                  <a:pt x="5894941" y="204600"/>
                </a:cubicBezTo>
                <a:cubicBezTo>
                  <a:pt x="5912827" y="207155"/>
                  <a:pt x="5950447" y="179434"/>
                  <a:pt x="5965963" y="169090"/>
                </a:cubicBezTo>
                <a:cubicBezTo>
                  <a:pt x="5978180" y="177235"/>
                  <a:pt x="6014591" y="203098"/>
                  <a:pt x="6028106" y="204600"/>
                </a:cubicBezTo>
                <a:cubicBezTo>
                  <a:pt x="6043103" y="206266"/>
                  <a:pt x="6057699" y="198682"/>
                  <a:pt x="6072495" y="195723"/>
                </a:cubicBezTo>
                <a:cubicBezTo>
                  <a:pt x="6082221" y="185997"/>
                  <a:pt x="6089244" y="179029"/>
                  <a:pt x="6094207" y="174136"/>
                </a:cubicBezTo>
                <a:lnTo>
                  <a:pt x="6102653" y="165894"/>
                </a:lnTo>
                <a:lnTo>
                  <a:pt x="6104439" y="164230"/>
                </a:lnTo>
                <a:cubicBezTo>
                  <a:pt x="6105132" y="163549"/>
                  <a:pt x="6105056" y="163580"/>
                  <a:pt x="6103566" y="165003"/>
                </a:cubicBezTo>
                <a:lnTo>
                  <a:pt x="6102653" y="165894"/>
                </a:lnTo>
                <a:lnTo>
                  <a:pt x="6100693" y="167721"/>
                </a:lnTo>
                <a:cubicBezTo>
                  <a:pt x="6094339" y="173401"/>
                  <a:pt x="6085984" y="179537"/>
                  <a:pt x="6116883" y="142457"/>
                </a:cubicBezTo>
                <a:cubicBezTo>
                  <a:pt x="6173848" y="74099"/>
                  <a:pt x="6117186" y="155319"/>
                  <a:pt x="6161272" y="89190"/>
                </a:cubicBezTo>
                <a:cubicBezTo>
                  <a:pt x="6176068" y="95109"/>
                  <a:pt x="6190739" y="101350"/>
                  <a:pt x="6205660" y="106946"/>
                </a:cubicBezTo>
                <a:cubicBezTo>
                  <a:pt x="6214422" y="110232"/>
                  <a:pt x="6223007" y="116985"/>
                  <a:pt x="6232293" y="115824"/>
                </a:cubicBezTo>
                <a:cubicBezTo>
                  <a:pt x="6248106" y="113847"/>
                  <a:pt x="6261885" y="103987"/>
                  <a:pt x="6276681" y="98068"/>
                </a:cubicBezTo>
                <a:lnTo>
                  <a:pt x="6312192" y="44802"/>
                </a:lnTo>
                <a:lnTo>
                  <a:pt x="6329947" y="18169"/>
                </a:lnTo>
                <a:cubicBezTo>
                  <a:pt x="6410772" y="58580"/>
                  <a:pt x="6335149" y="10308"/>
                  <a:pt x="6374336" y="62557"/>
                </a:cubicBezTo>
                <a:cubicBezTo>
                  <a:pt x="6406585" y="105556"/>
                  <a:pt x="6413604" y="104386"/>
                  <a:pt x="6454235" y="124701"/>
                </a:cubicBezTo>
                <a:cubicBezTo>
                  <a:pt x="6457194" y="133579"/>
                  <a:pt x="6458297" y="143310"/>
                  <a:pt x="6463112" y="151334"/>
                </a:cubicBezTo>
                <a:cubicBezTo>
                  <a:pt x="6469721" y="162349"/>
                  <a:pt x="6497730" y="182657"/>
                  <a:pt x="6507501" y="186845"/>
                </a:cubicBezTo>
                <a:cubicBezTo>
                  <a:pt x="6518715" y="191651"/>
                  <a:pt x="6531174" y="192764"/>
                  <a:pt x="6543011" y="195723"/>
                </a:cubicBezTo>
                <a:cubicBezTo>
                  <a:pt x="6551889" y="180927"/>
                  <a:pt x="6557443" y="163535"/>
                  <a:pt x="6569644" y="151334"/>
                </a:cubicBezTo>
                <a:cubicBezTo>
                  <a:pt x="6579002" y="141976"/>
                  <a:pt x="6595107" y="142192"/>
                  <a:pt x="6605155" y="133579"/>
                </a:cubicBezTo>
                <a:cubicBezTo>
                  <a:pt x="6616389" y="123950"/>
                  <a:pt x="6622910" y="109905"/>
                  <a:pt x="6631788" y="98068"/>
                </a:cubicBezTo>
                <a:cubicBezTo>
                  <a:pt x="6640666" y="101027"/>
                  <a:pt x="6651232" y="100955"/>
                  <a:pt x="6658421" y="106946"/>
                </a:cubicBezTo>
                <a:cubicBezTo>
                  <a:pt x="6669788" y="116418"/>
                  <a:pt x="6676454" y="130417"/>
                  <a:pt x="6685054" y="142457"/>
                </a:cubicBezTo>
                <a:cubicBezTo>
                  <a:pt x="6691256" y="151139"/>
                  <a:pt x="6693545" y="163797"/>
                  <a:pt x="6702809" y="169090"/>
                </a:cubicBezTo>
                <a:cubicBezTo>
                  <a:pt x="6715910" y="176576"/>
                  <a:pt x="6732402" y="175008"/>
                  <a:pt x="6747198" y="177967"/>
                </a:cubicBezTo>
                <a:cubicBezTo>
                  <a:pt x="6759035" y="186845"/>
                  <a:pt x="6771342" y="195128"/>
                  <a:pt x="6782708" y="204600"/>
                </a:cubicBezTo>
                <a:cubicBezTo>
                  <a:pt x="6789138" y="209959"/>
                  <a:pt x="6793287" y="218050"/>
                  <a:pt x="6800464" y="222356"/>
                </a:cubicBezTo>
                <a:cubicBezTo>
                  <a:pt x="6808488" y="227171"/>
                  <a:pt x="6818219" y="228274"/>
                  <a:pt x="6827097" y="231233"/>
                </a:cubicBezTo>
                <a:cubicBezTo>
                  <a:pt x="6833015" y="237152"/>
                  <a:pt x="6836482" y="248989"/>
                  <a:pt x="6844852" y="248989"/>
                </a:cubicBezTo>
                <a:cubicBezTo>
                  <a:pt x="6853284" y="248989"/>
                  <a:pt x="6879466" y="205945"/>
                  <a:pt x="6880363" y="204600"/>
                </a:cubicBezTo>
                <a:cubicBezTo>
                  <a:pt x="6889241" y="207559"/>
                  <a:pt x="6897765" y="215016"/>
                  <a:pt x="6906996" y="213478"/>
                </a:cubicBezTo>
                <a:cubicBezTo>
                  <a:pt x="6975837" y="202005"/>
                  <a:pt x="6893317" y="182287"/>
                  <a:pt x="6960262" y="204600"/>
                </a:cubicBezTo>
                <a:cubicBezTo>
                  <a:pt x="6975058" y="201641"/>
                  <a:pt x="6991154" y="202471"/>
                  <a:pt x="7004650" y="195723"/>
                </a:cubicBezTo>
                <a:cubicBezTo>
                  <a:pt x="7021598" y="187249"/>
                  <a:pt x="7033880" y="171581"/>
                  <a:pt x="7049039" y="160212"/>
                </a:cubicBezTo>
                <a:cubicBezTo>
                  <a:pt x="7057575" y="153810"/>
                  <a:pt x="7066794" y="148375"/>
                  <a:pt x="7075672" y="142457"/>
                </a:cubicBezTo>
                <a:cubicBezTo>
                  <a:pt x="7081590" y="151335"/>
                  <a:pt x="7088133" y="159826"/>
                  <a:pt x="7093427" y="169090"/>
                </a:cubicBezTo>
                <a:cubicBezTo>
                  <a:pt x="7099993" y="180580"/>
                  <a:pt x="7101824" y="195242"/>
                  <a:pt x="7111182" y="204600"/>
                </a:cubicBezTo>
                <a:cubicBezTo>
                  <a:pt x="7117799" y="211217"/>
                  <a:pt x="7128937" y="210519"/>
                  <a:pt x="7137815" y="213478"/>
                </a:cubicBezTo>
                <a:cubicBezTo>
                  <a:pt x="7143374" y="196802"/>
                  <a:pt x="7149856" y="164124"/>
                  <a:pt x="7173326" y="160212"/>
                </a:cubicBezTo>
                <a:cubicBezTo>
                  <a:pt x="7183850" y="158458"/>
                  <a:pt x="7191081" y="172049"/>
                  <a:pt x="7199959" y="177967"/>
                </a:cubicBezTo>
                <a:cubicBezTo>
                  <a:pt x="7205567" y="174229"/>
                  <a:pt x="7241740" y="146740"/>
                  <a:pt x="7253225" y="151334"/>
                </a:cubicBezTo>
                <a:cubicBezTo>
                  <a:pt x="7263131" y="155297"/>
                  <a:pt x="7263436" y="170422"/>
                  <a:pt x="7270980" y="177967"/>
                </a:cubicBezTo>
                <a:cubicBezTo>
                  <a:pt x="7278525" y="185512"/>
                  <a:pt x="7288735" y="189804"/>
                  <a:pt x="7297613" y="195723"/>
                </a:cubicBezTo>
                <a:cubicBezTo>
                  <a:pt x="7303532" y="189804"/>
                  <a:pt x="7310140" y="184503"/>
                  <a:pt x="7315369" y="177967"/>
                </a:cubicBezTo>
                <a:cubicBezTo>
                  <a:pt x="7322034" y="169635"/>
                  <a:pt x="7324792" y="157999"/>
                  <a:pt x="7333124" y="151334"/>
                </a:cubicBezTo>
                <a:cubicBezTo>
                  <a:pt x="7340431" y="145488"/>
                  <a:pt x="7350879" y="145416"/>
                  <a:pt x="7359757" y="142457"/>
                </a:cubicBezTo>
                <a:cubicBezTo>
                  <a:pt x="7368635" y="151335"/>
                  <a:pt x="7373912" y="167704"/>
                  <a:pt x="7386390" y="169090"/>
                </a:cubicBezTo>
                <a:cubicBezTo>
                  <a:pt x="7404991" y="171157"/>
                  <a:pt x="7439656" y="151334"/>
                  <a:pt x="7439656" y="151334"/>
                </a:cubicBezTo>
                <a:cubicBezTo>
                  <a:pt x="7451493" y="157253"/>
                  <a:pt x="7463944" y="162076"/>
                  <a:pt x="7475167" y="169090"/>
                </a:cubicBezTo>
                <a:cubicBezTo>
                  <a:pt x="7487714" y="176932"/>
                  <a:pt x="7495932" y="194494"/>
                  <a:pt x="7510677" y="195723"/>
                </a:cubicBezTo>
                <a:cubicBezTo>
                  <a:pt x="7534995" y="197749"/>
                  <a:pt x="7558025" y="183886"/>
                  <a:pt x="7581699" y="177967"/>
                </a:cubicBezTo>
                <a:cubicBezTo>
                  <a:pt x="7649428" y="110238"/>
                  <a:pt x="7570722" y="181003"/>
                  <a:pt x="7634965" y="142457"/>
                </a:cubicBezTo>
                <a:cubicBezTo>
                  <a:pt x="7642142" y="138151"/>
                  <a:pt x="7646290" y="130059"/>
                  <a:pt x="7652720" y="124701"/>
                </a:cubicBezTo>
                <a:cubicBezTo>
                  <a:pt x="7674741" y="106349"/>
                  <a:pt x="7691802" y="95687"/>
                  <a:pt x="7714864" y="80313"/>
                </a:cubicBezTo>
                <a:cubicBezTo>
                  <a:pt x="7726701" y="83272"/>
                  <a:pt x="7739461" y="83734"/>
                  <a:pt x="7750374" y="89190"/>
                </a:cubicBezTo>
                <a:cubicBezTo>
                  <a:pt x="7772439" y="100222"/>
                  <a:pt x="7765290" y="120491"/>
                  <a:pt x="7794763" y="124701"/>
                </a:cubicBezTo>
                <a:lnTo>
                  <a:pt x="7845061" y="128587"/>
                </a:lnTo>
                <a:lnTo>
                  <a:pt x="7845061" y="224680"/>
                </a:lnTo>
                <a:lnTo>
                  <a:pt x="7838378" y="236028"/>
                </a:lnTo>
                <a:cubicBezTo>
                  <a:pt x="7826549" y="261202"/>
                  <a:pt x="7851880" y="258564"/>
                  <a:pt x="7838761" y="442228"/>
                </a:cubicBezTo>
                <a:cubicBezTo>
                  <a:pt x="7838094" y="451562"/>
                  <a:pt x="7836500" y="462244"/>
                  <a:pt x="7829883" y="468861"/>
                </a:cubicBezTo>
                <a:cubicBezTo>
                  <a:pt x="7808917" y="489827"/>
                  <a:pt x="7784811" y="495722"/>
                  <a:pt x="7758862" y="504371"/>
                </a:cubicBezTo>
                <a:cubicBezTo>
                  <a:pt x="7712544" y="535251"/>
                  <a:pt x="7734159" y="509003"/>
                  <a:pt x="7758862" y="539882"/>
                </a:cubicBezTo>
                <a:cubicBezTo>
                  <a:pt x="7764708" y="547189"/>
                  <a:pt x="7764781" y="557637"/>
                  <a:pt x="7767740" y="566515"/>
                </a:cubicBezTo>
                <a:cubicBezTo>
                  <a:pt x="7758546" y="575709"/>
                  <a:pt x="7734095" y="597838"/>
                  <a:pt x="7732229" y="610904"/>
                </a:cubicBezTo>
                <a:cubicBezTo>
                  <a:pt x="7728741" y="635324"/>
                  <a:pt x="7742356" y="650965"/>
                  <a:pt x="7758862" y="664170"/>
                </a:cubicBezTo>
                <a:cubicBezTo>
                  <a:pt x="7767193" y="670835"/>
                  <a:pt x="7776617" y="676007"/>
                  <a:pt x="7785495" y="681925"/>
                </a:cubicBezTo>
                <a:cubicBezTo>
                  <a:pt x="7814028" y="724725"/>
                  <a:pt x="7801724" y="691086"/>
                  <a:pt x="7794373" y="735191"/>
                </a:cubicBezTo>
                <a:cubicBezTo>
                  <a:pt x="7786955" y="779699"/>
                  <a:pt x="7799865" y="821314"/>
                  <a:pt x="7758862" y="850601"/>
                </a:cubicBezTo>
                <a:cubicBezTo>
                  <a:pt x="7748933" y="857693"/>
                  <a:pt x="7735188" y="856519"/>
                  <a:pt x="7723351" y="859478"/>
                </a:cubicBezTo>
                <a:cubicBezTo>
                  <a:pt x="7738985" y="937645"/>
                  <a:pt x="7736787" y="900272"/>
                  <a:pt x="7714474" y="1019276"/>
                </a:cubicBezTo>
                <a:cubicBezTo>
                  <a:pt x="7712749" y="1028474"/>
                  <a:pt x="7711035" y="1038294"/>
                  <a:pt x="7705596" y="1045909"/>
                </a:cubicBezTo>
                <a:cubicBezTo>
                  <a:pt x="7695866" y="1059531"/>
                  <a:pt x="7670085" y="1081420"/>
                  <a:pt x="7670085" y="1081420"/>
                </a:cubicBezTo>
                <a:cubicBezTo>
                  <a:pt x="7673044" y="1146523"/>
                  <a:pt x="7678963" y="1211559"/>
                  <a:pt x="7678963" y="1276729"/>
                </a:cubicBezTo>
                <a:cubicBezTo>
                  <a:pt x="7678963" y="1312363"/>
                  <a:pt x="7667546" y="1347718"/>
                  <a:pt x="7670085" y="1383261"/>
                </a:cubicBezTo>
                <a:cubicBezTo>
                  <a:pt x="7670681" y="1391610"/>
                  <a:pt x="7681922" y="1395098"/>
                  <a:pt x="7687841" y="1401016"/>
                </a:cubicBezTo>
                <a:cubicBezTo>
                  <a:pt x="7708885" y="1506245"/>
                  <a:pt x="7681224" y="1397225"/>
                  <a:pt x="7714474" y="1472038"/>
                </a:cubicBezTo>
                <a:cubicBezTo>
                  <a:pt x="7722075" y="1489141"/>
                  <a:pt x="7732229" y="1525304"/>
                  <a:pt x="7732229" y="1525304"/>
                </a:cubicBezTo>
                <a:cubicBezTo>
                  <a:pt x="7729270" y="1554896"/>
                  <a:pt x="7723351" y="1584340"/>
                  <a:pt x="7723351" y="1614080"/>
                </a:cubicBezTo>
                <a:cubicBezTo>
                  <a:pt x="7723351" y="1623438"/>
                  <a:pt x="7732229" y="1631355"/>
                  <a:pt x="7732229" y="1640713"/>
                </a:cubicBezTo>
                <a:cubicBezTo>
                  <a:pt x="7732229" y="1664887"/>
                  <a:pt x="7715696" y="1691533"/>
                  <a:pt x="7705596" y="1711735"/>
                </a:cubicBezTo>
                <a:cubicBezTo>
                  <a:pt x="7711695" y="1742231"/>
                  <a:pt x="7714996" y="1762392"/>
                  <a:pt x="7723351" y="1791634"/>
                </a:cubicBezTo>
                <a:cubicBezTo>
                  <a:pt x="7725922" y="1800632"/>
                  <a:pt x="7729270" y="1809389"/>
                  <a:pt x="7732229" y="1818267"/>
                </a:cubicBezTo>
                <a:cubicBezTo>
                  <a:pt x="7728882" y="1835001"/>
                  <a:pt x="7726372" y="1847037"/>
                  <a:pt x="7724541" y="1855509"/>
                </a:cubicBezTo>
                <a:lnTo>
                  <a:pt x="7721768" y="1867695"/>
                </a:lnTo>
                <a:lnTo>
                  <a:pt x="7720462" y="1872628"/>
                </a:lnTo>
                <a:cubicBezTo>
                  <a:pt x="7720201" y="1873881"/>
                  <a:pt x="7720305" y="1873837"/>
                  <a:pt x="7720933" y="1871362"/>
                </a:cubicBezTo>
                <a:lnTo>
                  <a:pt x="7721768" y="1867695"/>
                </a:lnTo>
                <a:lnTo>
                  <a:pt x="7722188" y="1866106"/>
                </a:lnTo>
                <a:cubicBezTo>
                  <a:pt x="7725535" y="1855242"/>
                  <a:pt x="7732229" y="1841749"/>
                  <a:pt x="7732229" y="1898166"/>
                </a:cubicBezTo>
                <a:cubicBezTo>
                  <a:pt x="7732229" y="1912045"/>
                  <a:pt x="7709062" y="1952221"/>
                  <a:pt x="7705596" y="1960309"/>
                </a:cubicBezTo>
                <a:cubicBezTo>
                  <a:pt x="7693418" y="1988724"/>
                  <a:pt x="7696180" y="1997974"/>
                  <a:pt x="7687841" y="2031331"/>
                </a:cubicBezTo>
                <a:cubicBezTo>
                  <a:pt x="7685571" y="2040410"/>
                  <a:pt x="7681922" y="2049086"/>
                  <a:pt x="7678963" y="2057964"/>
                </a:cubicBezTo>
                <a:cubicBezTo>
                  <a:pt x="7673045" y="2114189"/>
                  <a:pt x="7677453" y="2172488"/>
                  <a:pt x="7661208" y="2226639"/>
                </a:cubicBezTo>
                <a:cubicBezTo>
                  <a:pt x="7657702" y="2238326"/>
                  <a:pt x="7635849" y="2228749"/>
                  <a:pt x="7625697" y="2235517"/>
                </a:cubicBezTo>
                <a:cubicBezTo>
                  <a:pt x="7616819" y="2241435"/>
                  <a:pt x="7613860" y="2253272"/>
                  <a:pt x="7607942" y="2262150"/>
                </a:cubicBezTo>
                <a:cubicBezTo>
                  <a:pt x="7656263" y="2407117"/>
                  <a:pt x="7633044" y="2317098"/>
                  <a:pt x="7616819" y="2617257"/>
                </a:cubicBezTo>
                <a:cubicBezTo>
                  <a:pt x="7616314" y="2626601"/>
                  <a:pt x="7612585" y="2635765"/>
                  <a:pt x="7607942" y="2643890"/>
                </a:cubicBezTo>
                <a:cubicBezTo>
                  <a:pt x="7600601" y="2656737"/>
                  <a:pt x="7589909" y="2667361"/>
                  <a:pt x="7581309" y="2679401"/>
                </a:cubicBezTo>
                <a:cubicBezTo>
                  <a:pt x="7575107" y="2688083"/>
                  <a:pt x="7569472" y="2697156"/>
                  <a:pt x="7563553" y="2706034"/>
                </a:cubicBezTo>
                <a:cubicBezTo>
                  <a:pt x="7560594" y="2729708"/>
                  <a:pt x="7550408" y="2753582"/>
                  <a:pt x="7554676" y="2777055"/>
                </a:cubicBezTo>
                <a:cubicBezTo>
                  <a:pt x="7556922" y="2789407"/>
                  <a:pt x="7574012" y="2793472"/>
                  <a:pt x="7581309" y="2803688"/>
                </a:cubicBezTo>
                <a:cubicBezTo>
                  <a:pt x="7589001" y="2814457"/>
                  <a:pt x="7592498" y="2827709"/>
                  <a:pt x="7599064" y="2839199"/>
                </a:cubicBezTo>
                <a:cubicBezTo>
                  <a:pt x="7604357" y="2848463"/>
                  <a:pt x="7610901" y="2856954"/>
                  <a:pt x="7616819" y="2865832"/>
                </a:cubicBezTo>
                <a:cubicBezTo>
                  <a:pt x="7619778" y="2886546"/>
                  <a:pt x="7621593" y="2907457"/>
                  <a:pt x="7625697" y="2927975"/>
                </a:cubicBezTo>
                <a:cubicBezTo>
                  <a:pt x="7627532" y="2937151"/>
                  <a:pt x="7634575" y="2945250"/>
                  <a:pt x="7634575" y="2954608"/>
                </a:cubicBezTo>
                <a:cubicBezTo>
                  <a:pt x="7634575" y="3004801"/>
                  <a:pt x="7629304" y="3014808"/>
                  <a:pt x="7616819" y="3052263"/>
                </a:cubicBezTo>
                <a:cubicBezTo>
                  <a:pt x="7613860" y="3075937"/>
                  <a:pt x="7614798" y="3100432"/>
                  <a:pt x="7607942" y="3123284"/>
                </a:cubicBezTo>
                <a:cubicBezTo>
                  <a:pt x="7603445" y="3138275"/>
                  <a:pt x="7599195" y="3143313"/>
                  <a:pt x="7595711" y="3143884"/>
                </a:cubicBezTo>
                <a:lnTo>
                  <a:pt x="7588219" y="3137800"/>
                </a:lnTo>
                <a:lnTo>
                  <a:pt x="7588157" y="3137602"/>
                </a:lnTo>
                <a:cubicBezTo>
                  <a:pt x="7586499" y="3132953"/>
                  <a:pt x="7586646" y="3134809"/>
                  <a:pt x="7588078" y="3137685"/>
                </a:cubicBezTo>
                <a:lnTo>
                  <a:pt x="7588219" y="3137800"/>
                </a:lnTo>
                <a:lnTo>
                  <a:pt x="7592063" y="3150140"/>
                </a:lnTo>
                <a:cubicBezTo>
                  <a:pt x="7593859" y="3156403"/>
                  <a:pt x="7596171" y="3164978"/>
                  <a:pt x="7599064" y="3176550"/>
                </a:cubicBezTo>
                <a:cubicBezTo>
                  <a:pt x="7602023" y="3209101"/>
                  <a:pt x="7603320" y="3241847"/>
                  <a:pt x="7607942" y="3274204"/>
                </a:cubicBezTo>
                <a:cubicBezTo>
                  <a:pt x="7609265" y="3283468"/>
                  <a:pt x="7616819" y="3291480"/>
                  <a:pt x="7616819" y="3300838"/>
                </a:cubicBezTo>
                <a:cubicBezTo>
                  <a:pt x="7616819" y="3324696"/>
                  <a:pt x="7610901" y="3348185"/>
                  <a:pt x="7607942" y="3371859"/>
                </a:cubicBezTo>
                <a:cubicBezTo>
                  <a:pt x="7616820" y="3374818"/>
                  <a:pt x="7633037" y="3371506"/>
                  <a:pt x="7634575" y="3380737"/>
                </a:cubicBezTo>
                <a:cubicBezTo>
                  <a:pt x="7647043" y="3455548"/>
                  <a:pt x="7636544" y="3462120"/>
                  <a:pt x="7607942" y="3505024"/>
                </a:cubicBezTo>
                <a:cubicBezTo>
                  <a:pt x="7625697" y="3510942"/>
                  <a:pt x="7646235" y="3511550"/>
                  <a:pt x="7661208" y="3522779"/>
                </a:cubicBezTo>
                <a:cubicBezTo>
                  <a:pt x="7678503" y="3535751"/>
                  <a:pt x="7684585" y="3586399"/>
                  <a:pt x="7687841" y="3602678"/>
                </a:cubicBezTo>
                <a:cubicBezTo>
                  <a:pt x="7684882" y="3635230"/>
                  <a:pt x="7676924" y="3667711"/>
                  <a:pt x="7678963" y="3700333"/>
                </a:cubicBezTo>
                <a:cubicBezTo>
                  <a:pt x="7683685" y="3775880"/>
                  <a:pt x="7693013" y="3757634"/>
                  <a:pt x="7697607" y="3741832"/>
                </a:cubicBezTo>
                <a:lnTo>
                  <a:pt x="7698787" y="3736992"/>
                </a:lnTo>
                <a:lnTo>
                  <a:pt x="7696012" y="3750997"/>
                </a:lnTo>
                <a:cubicBezTo>
                  <a:pt x="7694071" y="3761496"/>
                  <a:pt x="7691396" y="3776658"/>
                  <a:pt x="7687841" y="3797987"/>
                </a:cubicBezTo>
                <a:cubicBezTo>
                  <a:pt x="7693759" y="3806865"/>
                  <a:pt x="7704534" y="3814003"/>
                  <a:pt x="7705596" y="3824620"/>
                </a:cubicBezTo>
                <a:cubicBezTo>
                  <a:pt x="7707678" y="3845441"/>
                  <a:pt x="7706076" y="3868048"/>
                  <a:pt x="7696718" y="3886764"/>
                </a:cubicBezTo>
                <a:cubicBezTo>
                  <a:pt x="7692533" y="3895134"/>
                  <a:pt x="7679083" y="3893070"/>
                  <a:pt x="7670085" y="3895641"/>
                </a:cubicBezTo>
                <a:cubicBezTo>
                  <a:pt x="7658353" y="3898993"/>
                  <a:pt x="7646412" y="3901560"/>
                  <a:pt x="7634575" y="3904519"/>
                </a:cubicBezTo>
                <a:cubicBezTo>
                  <a:pt x="7637534" y="3916356"/>
                  <a:pt x="7640100" y="3928298"/>
                  <a:pt x="7643452" y="3940030"/>
                </a:cubicBezTo>
                <a:lnTo>
                  <a:pt x="7648756" y="3955942"/>
                </a:lnTo>
                <a:lnTo>
                  <a:pt x="7637830" y="3949969"/>
                </a:lnTo>
                <a:cubicBezTo>
                  <a:pt x="7608931" y="3936766"/>
                  <a:pt x="7661782" y="3983537"/>
                  <a:pt x="7602519" y="3924274"/>
                </a:cubicBezTo>
                <a:cubicBezTo>
                  <a:pt x="7578845" y="3918355"/>
                  <a:pt x="7555815" y="3904492"/>
                  <a:pt x="7531497" y="3906518"/>
                </a:cubicBezTo>
                <a:cubicBezTo>
                  <a:pt x="7516752" y="3907747"/>
                  <a:pt x="7508534" y="3925309"/>
                  <a:pt x="7495987" y="3933151"/>
                </a:cubicBezTo>
                <a:cubicBezTo>
                  <a:pt x="7484764" y="3940165"/>
                  <a:pt x="7472313" y="3944988"/>
                  <a:pt x="7460476" y="3950907"/>
                </a:cubicBezTo>
                <a:cubicBezTo>
                  <a:pt x="7460476" y="3950907"/>
                  <a:pt x="7425811" y="3931084"/>
                  <a:pt x="7407210" y="3933151"/>
                </a:cubicBezTo>
                <a:cubicBezTo>
                  <a:pt x="7394732" y="3934537"/>
                  <a:pt x="7389455" y="3950906"/>
                  <a:pt x="7380577" y="3959784"/>
                </a:cubicBezTo>
                <a:cubicBezTo>
                  <a:pt x="7371699" y="3956825"/>
                  <a:pt x="7361251" y="3956753"/>
                  <a:pt x="7353944" y="3950907"/>
                </a:cubicBezTo>
                <a:cubicBezTo>
                  <a:pt x="7345612" y="3944242"/>
                  <a:pt x="7342854" y="3932606"/>
                  <a:pt x="7336189" y="3924274"/>
                </a:cubicBezTo>
                <a:cubicBezTo>
                  <a:pt x="7330960" y="3917738"/>
                  <a:pt x="7324352" y="3912437"/>
                  <a:pt x="7318433" y="3906518"/>
                </a:cubicBezTo>
                <a:cubicBezTo>
                  <a:pt x="7309555" y="3912437"/>
                  <a:pt x="7299345" y="3916729"/>
                  <a:pt x="7291800" y="3924274"/>
                </a:cubicBezTo>
                <a:cubicBezTo>
                  <a:pt x="7284256" y="3931819"/>
                  <a:pt x="7283951" y="3946944"/>
                  <a:pt x="7274045" y="3950907"/>
                </a:cubicBezTo>
                <a:cubicBezTo>
                  <a:pt x="7262560" y="3955501"/>
                  <a:pt x="7226387" y="3928012"/>
                  <a:pt x="7220779" y="3924274"/>
                </a:cubicBezTo>
                <a:cubicBezTo>
                  <a:pt x="7211901" y="3930192"/>
                  <a:pt x="7204670" y="3943783"/>
                  <a:pt x="7194146" y="3942029"/>
                </a:cubicBezTo>
                <a:cubicBezTo>
                  <a:pt x="7170676" y="3938117"/>
                  <a:pt x="7164194" y="3905439"/>
                  <a:pt x="7158635" y="3888763"/>
                </a:cubicBezTo>
                <a:cubicBezTo>
                  <a:pt x="7149757" y="3891722"/>
                  <a:pt x="7138619" y="3891024"/>
                  <a:pt x="7132002" y="3897641"/>
                </a:cubicBezTo>
                <a:cubicBezTo>
                  <a:pt x="7122644" y="3906999"/>
                  <a:pt x="7120813" y="3921661"/>
                  <a:pt x="7114247" y="3933151"/>
                </a:cubicBezTo>
                <a:cubicBezTo>
                  <a:pt x="7108953" y="3942415"/>
                  <a:pt x="7102410" y="3950906"/>
                  <a:pt x="7096492" y="3959784"/>
                </a:cubicBezTo>
                <a:cubicBezTo>
                  <a:pt x="7087614" y="3953866"/>
                  <a:pt x="7078395" y="3948431"/>
                  <a:pt x="7069859" y="3942029"/>
                </a:cubicBezTo>
                <a:cubicBezTo>
                  <a:pt x="7054700" y="3930660"/>
                  <a:pt x="7042418" y="3914992"/>
                  <a:pt x="7025470" y="3906518"/>
                </a:cubicBezTo>
                <a:cubicBezTo>
                  <a:pt x="7011974" y="3899770"/>
                  <a:pt x="6995878" y="3900600"/>
                  <a:pt x="6981082" y="3897641"/>
                </a:cubicBezTo>
                <a:cubicBezTo>
                  <a:pt x="6914137" y="3919954"/>
                  <a:pt x="6996657" y="3900236"/>
                  <a:pt x="6927816" y="3888763"/>
                </a:cubicBezTo>
                <a:cubicBezTo>
                  <a:pt x="6918585" y="3887225"/>
                  <a:pt x="6910061" y="3894682"/>
                  <a:pt x="6901183" y="3897641"/>
                </a:cubicBezTo>
                <a:cubicBezTo>
                  <a:pt x="6900286" y="3896296"/>
                  <a:pt x="6874104" y="3853252"/>
                  <a:pt x="6865672" y="3853252"/>
                </a:cubicBezTo>
                <a:cubicBezTo>
                  <a:pt x="6857302" y="3853252"/>
                  <a:pt x="6853835" y="3865089"/>
                  <a:pt x="6847917" y="3871008"/>
                </a:cubicBezTo>
                <a:cubicBezTo>
                  <a:pt x="6839039" y="3873967"/>
                  <a:pt x="6829308" y="3875070"/>
                  <a:pt x="6821284" y="3879885"/>
                </a:cubicBezTo>
                <a:cubicBezTo>
                  <a:pt x="6814107" y="3884191"/>
                  <a:pt x="6809958" y="3892282"/>
                  <a:pt x="6803528" y="3897641"/>
                </a:cubicBezTo>
                <a:cubicBezTo>
                  <a:pt x="6792162" y="3907113"/>
                  <a:pt x="6779855" y="3915396"/>
                  <a:pt x="6768018" y="3924274"/>
                </a:cubicBezTo>
                <a:cubicBezTo>
                  <a:pt x="6753222" y="3927233"/>
                  <a:pt x="6736730" y="3925665"/>
                  <a:pt x="6723629" y="3933151"/>
                </a:cubicBezTo>
                <a:cubicBezTo>
                  <a:pt x="6714365" y="3938444"/>
                  <a:pt x="6712076" y="3951102"/>
                  <a:pt x="6705874" y="3959784"/>
                </a:cubicBezTo>
                <a:cubicBezTo>
                  <a:pt x="6697274" y="3971824"/>
                  <a:pt x="6690608" y="3985823"/>
                  <a:pt x="6679241" y="3995295"/>
                </a:cubicBezTo>
                <a:cubicBezTo>
                  <a:pt x="6672052" y="4001286"/>
                  <a:pt x="6661486" y="4001214"/>
                  <a:pt x="6652608" y="4004173"/>
                </a:cubicBezTo>
                <a:cubicBezTo>
                  <a:pt x="6643730" y="3992336"/>
                  <a:pt x="6637209" y="3978291"/>
                  <a:pt x="6625975" y="3968662"/>
                </a:cubicBezTo>
                <a:cubicBezTo>
                  <a:pt x="6615927" y="3960049"/>
                  <a:pt x="6599822" y="3960265"/>
                  <a:pt x="6590464" y="3950907"/>
                </a:cubicBezTo>
                <a:cubicBezTo>
                  <a:pt x="6578263" y="3938706"/>
                  <a:pt x="6572709" y="3921314"/>
                  <a:pt x="6563831" y="3906518"/>
                </a:cubicBezTo>
                <a:cubicBezTo>
                  <a:pt x="6551994" y="3909477"/>
                  <a:pt x="6539535" y="3910590"/>
                  <a:pt x="6528321" y="3915396"/>
                </a:cubicBezTo>
                <a:cubicBezTo>
                  <a:pt x="6518550" y="3919584"/>
                  <a:pt x="6490541" y="3939892"/>
                  <a:pt x="6483932" y="3950907"/>
                </a:cubicBezTo>
                <a:cubicBezTo>
                  <a:pt x="6479117" y="3958931"/>
                  <a:pt x="6478014" y="3968662"/>
                  <a:pt x="6475055" y="3977540"/>
                </a:cubicBezTo>
                <a:cubicBezTo>
                  <a:pt x="6434424" y="3997855"/>
                  <a:pt x="6427405" y="3996685"/>
                  <a:pt x="6395156" y="4039684"/>
                </a:cubicBezTo>
                <a:cubicBezTo>
                  <a:pt x="6355969" y="4091933"/>
                  <a:pt x="6431592" y="4043661"/>
                  <a:pt x="6350767" y="4084072"/>
                </a:cubicBezTo>
                <a:lnTo>
                  <a:pt x="6333012" y="4057439"/>
                </a:lnTo>
                <a:lnTo>
                  <a:pt x="6297501" y="4004173"/>
                </a:lnTo>
                <a:cubicBezTo>
                  <a:pt x="6282705" y="3998254"/>
                  <a:pt x="6268926" y="3988394"/>
                  <a:pt x="6253113" y="3986417"/>
                </a:cubicBezTo>
                <a:cubicBezTo>
                  <a:pt x="6243827" y="3985256"/>
                  <a:pt x="6235242" y="3992009"/>
                  <a:pt x="6226480" y="3995295"/>
                </a:cubicBezTo>
                <a:cubicBezTo>
                  <a:pt x="6211559" y="4000891"/>
                  <a:pt x="6196888" y="4007132"/>
                  <a:pt x="6182092" y="4013051"/>
                </a:cubicBezTo>
                <a:cubicBezTo>
                  <a:pt x="6138006" y="3946922"/>
                  <a:pt x="6194668" y="4028142"/>
                  <a:pt x="6137703" y="3959784"/>
                </a:cubicBezTo>
                <a:cubicBezTo>
                  <a:pt x="6106804" y="3922705"/>
                  <a:pt x="6115159" y="3928841"/>
                  <a:pt x="6121513" y="3934520"/>
                </a:cubicBezTo>
                <a:lnTo>
                  <a:pt x="6123474" y="3936348"/>
                </a:lnTo>
                <a:lnTo>
                  <a:pt x="6124386" y="3937238"/>
                </a:lnTo>
                <a:cubicBezTo>
                  <a:pt x="6125876" y="3938662"/>
                  <a:pt x="6125952" y="3938692"/>
                  <a:pt x="6125259" y="3938012"/>
                </a:cubicBezTo>
                <a:lnTo>
                  <a:pt x="6123474" y="3936348"/>
                </a:lnTo>
                <a:lnTo>
                  <a:pt x="6115027" y="3928105"/>
                </a:lnTo>
                <a:cubicBezTo>
                  <a:pt x="6110064" y="3923213"/>
                  <a:pt x="6103041" y="3916244"/>
                  <a:pt x="6093315" y="3906518"/>
                </a:cubicBezTo>
                <a:cubicBezTo>
                  <a:pt x="6078519" y="3903559"/>
                  <a:pt x="6063923" y="3895975"/>
                  <a:pt x="6048926" y="3897641"/>
                </a:cubicBezTo>
                <a:cubicBezTo>
                  <a:pt x="6035411" y="3899143"/>
                  <a:pt x="5999000" y="3925006"/>
                  <a:pt x="5986783" y="3933151"/>
                </a:cubicBezTo>
                <a:cubicBezTo>
                  <a:pt x="5971267" y="3922807"/>
                  <a:pt x="5933647" y="3895086"/>
                  <a:pt x="5915761" y="3897641"/>
                </a:cubicBezTo>
                <a:cubicBezTo>
                  <a:pt x="5886909" y="3901763"/>
                  <a:pt x="5863680" y="3924458"/>
                  <a:pt x="5835862" y="3933151"/>
                </a:cubicBezTo>
                <a:cubicBezTo>
                  <a:pt x="5815890" y="3939392"/>
                  <a:pt x="5794433" y="3939070"/>
                  <a:pt x="5773719" y="3942029"/>
                </a:cubicBezTo>
                <a:cubicBezTo>
                  <a:pt x="5770760" y="3933151"/>
                  <a:pt x="5770032" y="3923182"/>
                  <a:pt x="5764841" y="3915396"/>
                </a:cubicBezTo>
                <a:cubicBezTo>
                  <a:pt x="5745841" y="3886896"/>
                  <a:pt x="5739497" y="3889193"/>
                  <a:pt x="5711575" y="3879885"/>
                </a:cubicBezTo>
                <a:cubicBezTo>
                  <a:pt x="5699738" y="3882844"/>
                  <a:pt x="5686977" y="3883306"/>
                  <a:pt x="5676064" y="3888763"/>
                </a:cubicBezTo>
                <a:cubicBezTo>
                  <a:pt x="5657861" y="3897865"/>
                  <a:pt x="5634229" y="3924447"/>
                  <a:pt x="5613921" y="3933151"/>
                </a:cubicBezTo>
                <a:cubicBezTo>
                  <a:pt x="5602706" y="3937957"/>
                  <a:pt x="5590247" y="3939070"/>
                  <a:pt x="5578410" y="3942029"/>
                </a:cubicBezTo>
                <a:cubicBezTo>
                  <a:pt x="5502084" y="3891146"/>
                  <a:pt x="5598654" y="3952151"/>
                  <a:pt x="5525144" y="3915396"/>
                </a:cubicBezTo>
                <a:cubicBezTo>
                  <a:pt x="5515601" y="3910624"/>
                  <a:pt x="5508054" y="3902413"/>
                  <a:pt x="5498511" y="3897641"/>
                </a:cubicBezTo>
                <a:cubicBezTo>
                  <a:pt x="5490141" y="3893456"/>
                  <a:pt x="5480248" y="3892948"/>
                  <a:pt x="5471878" y="3888763"/>
                </a:cubicBezTo>
                <a:cubicBezTo>
                  <a:pt x="5462335" y="3883991"/>
                  <a:pt x="5455151" y="3867045"/>
                  <a:pt x="5445245" y="3871008"/>
                </a:cubicBezTo>
                <a:cubicBezTo>
                  <a:pt x="5432958" y="3875923"/>
                  <a:pt x="5433408" y="3894681"/>
                  <a:pt x="5427490" y="3906518"/>
                </a:cubicBezTo>
                <a:cubicBezTo>
                  <a:pt x="5356469" y="3930193"/>
                  <a:pt x="5445245" y="3906518"/>
                  <a:pt x="5374224" y="3906518"/>
                </a:cubicBezTo>
                <a:cubicBezTo>
                  <a:pt x="5362023" y="3906518"/>
                  <a:pt x="5350550" y="3912437"/>
                  <a:pt x="5338713" y="3915396"/>
                </a:cubicBezTo>
                <a:cubicBezTo>
                  <a:pt x="5338713" y="3915396"/>
                  <a:pt x="5294051" y="3882281"/>
                  <a:pt x="5267692" y="3879885"/>
                </a:cubicBezTo>
                <a:cubicBezTo>
                  <a:pt x="5196076" y="3873374"/>
                  <a:pt x="5275980" y="3941437"/>
                  <a:pt x="5223303" y="3888763"/>
                </a:cubicBezTo>
                <a:lnTo>
                  <a:pt x="5196670" y="3933151"/>
                </a:lnTo>
                <a:cubicBezTo>
                  <a:pt x="5183052" y="3955847"/>
                  <a:pt x="5174291" y="3981192"/>
                  <a:pt x="5161159" y="4004173"/>
                </a:cubicBezTo>
                <a:cubicBezTo>
                  <a:pt x="5150572" y="4022701"/>
                  <a:pt x="5137486" y="4039684"/>
                  <a:pt x="5125649" y="4057439"/>
                </a:cubicBezTo>
                <a:cubicBezTo>
                  <a:pt x="5116771" y="4054480"/>
                  <a:pt x="5107386" y="4052746"/>
                  <a:pt x="5099016" y="4048561"/>
                </a:cubicBezTo>
                <a:cubicBezTo>
                  <a:pt x="5034952" y="4016529"/>
                  <a:pt x="5114695" y="4044181"/>
                  <a:pt x="5036872" y="4013051"/>
                </a:cubicBezTo>
                <a:cubicBezTo>
                  <a:pt x="4957639" y="3981357"/>
                  <a:pt x="5008212" y="4011699"/>
                  <a:pt x="4956973" y="3977540"/>
                </a:cubicBezTo>
                <a:cubicBezTo>
                  <a:pt x="4956664" y="3977617"/>
                  <a:pt x="4899076" y="3991048"/>
                  <a:pt x="4894829" y="3995295"/>
                </a:cubicBezTo>
                <a:cubicBezTo>
                  <a:pt x="4832666" y="4057459"/>
                  <a:pt x="4905620" y="4030328"/>
                  <a:pt x="4832686" y="4048561"/>
                </a:cubicBezTo>
                <a:cubicBezTo>
                  <a:pt x="4820849" y="4045602"/>
                  <a:pt x="4808088" y="4045141"/>
                  <a:pt x="4797175" y="4039684"/>
                </a:cubicBezTo>
                <a:cubicBezTo>
                  <a:pt x="4789689" y="4035941"/>
                  <a:pt x="4786231" y="4026793"/>
                  <a:pt x="4779420" y="4021928"/>
                </a:cubicBezTo>
                <a:cubicBezTo>
                  <a:pt x="4765379" y="4011899"/>
                  <a:pt x="4749827" y="4004173"/>
                  <a:pt x="4735031" y="3995295"/>
                </a:cubicBezTo>
                <a:cubicBezTo>
                  <a:pt x="4735031" y="3995295"/>
                  <a:pt x="4646885" y="3973401"/>
                  <a:pt x="4601866" y="3968662"/>
                </a:cubicBezTo>
                <a:cubicBezTo>
                  <a:pt x="4589732" y="3967385"/>
                  <a:pt x="4578193" y="3974581"/>
                  <a:pt x="4566356" y="3977540"/>
                </a:cubicBezTo>
                <a:lnTo>
                  <a:pt x="4539723" y="3968662"/>
                </a:lnTo>
                <a:cubicBezTo>
                  <a:pt x="4473899" y="3946721"/>
                  <a:pt x="4503199" y="3959278"/>
                  <a:pt x="4450946" y="3933151"/>
                </a:cubicBezTo>
                <a:cubicBezTo>
                  <a:pt x="4445028" y="3939070"/>
                  <a:pt x="4437834" y="3943943"/>
                  <a:pt x="4433191" y="3950907"/>
                </a:cubicBezTo>
                <a:cubicBezTo>
                  <a:pt x="4423908" y="3964832"/>
                  <a:pt x="4415768" y="4004173"/>
                  <a:pt x="4388802" y="4004173"/>
                </a:cubicBezTo>
                <a:cubicBezTo>
                  <a:pt x="4375568" y="4004173"/>
                  <a:pt x="4365129" y="3992336"/>
                  <a:pt x="4353292" y="3986417"/>
                </a:cubicBezTo>
                <a:cubicBezTo>
                  <a:pt x="4346842" y="3985342"/>
                  <a:pt x="4287965" y="3978376"/>
                  <a:pt x="4273393" y="3968662"/>
                </a:cubicBezTo>
                <a:cubicBezTo>
                  <a:pt x="4229059" y="3939106"/>
                  <a:pt x="4266930" y="3935305"/>
                  <a:pt x="4220126" y="3950907"/>
                </a:cubicBezTo>
                <a:cubicBezTo>
                  <a:pt x="4211248" y="3947948"/>
                  <a:pt x="4201863" y="3937844"/>
                  <a:pt x="4193493" y="3942029"/>
                </a:cubicBezTo>
                <a:cubicBezTo>
                  <a:pt x="4187987" y="3944782"/>
                  <a:pt x="4155216" y="3995006"/>
                  <a:pt x="4149105" y="4004173"/>
                </a:cubicBezTo>
                <a:cubicBezTo>
                  <a:pt x="4149105" y="4004173"/>
                  <a:pt x="4128227" y="3976792"/>
                  <a:pt x="4113594" y="3968662"/>
                </a:cubicBezTo>
                <a:cubicBezTo>
                  <a:pt x="4100404" y="3961334"/>
                  <a:pt x="4084002" y="3962743"/>
                  <a:pt x="4069206" y="3959784"/>
                </a:cubicBezTo>
                <a:cubicBezTo>
                  <a:pt x="4054410" y="3965703"/>
                  <a:pt x="4038654" y="3969634"/>
                  <a:pt x="4024818" y="3977540"/>
                </a:cubicBezTo>
                <a:cubicBezTo>
                  <a:pt x="3956577" y="4016535"/>
                  <a:pt x="4064048" y="3976299"/>
                  <a:pt x="3980429" y="4004173"/>
                </a:cubicBezTo>
                <a:cubicBezTo>
                  <a:pt x="3971551" y="4001214"/>
                  <a:pt x="3962794" y="3997866"/>
                  <a:pt x="3953796" y="3995295"/>
                </a:cubicBezTo>
                <a:cubicBezTo>
                  <a:pt x="3942064" y="3991943"/>
                  <a:pt x="3928214" y="3993509"/>
                  <a:pt x="3918286" y="3986417"/>
                </a:cubicBezTo>
                <a:cubicBezTo>
                  <a:pt x="3909759" y="3980326"/>
                  <a:pt x="3880360" y="3927883"/>
                  <a:pt x="3865020" y="3924274"/>
                </a:cubicBezTo>
                <a:cubicBezTo>
                  <a:pt x="3824589" y="3914761"/>
                  <a:pt x="3782161" y="3918355"/>
                  <a:pt x="3740732" y="3915396"/>
                </a:cubicBezTo>
                <a:cubicBezTo>
                  <a:pt x="3693206" y="3947079"/>
                  <a:pt x="3721644" y="3925606"/>
                  <a:pt x="3660833" y="3986417"/>
                </a:cubicBezTo>
                <a:cubicBezTo>
                  <a:pt x="3614349" y="3970923"/>
                  <a:pt x="3640817" y="3984157"/>
                  <a:pt x="3589812" y="3933151"/>
                </a:cubicBezTo>
                <a:lnTo>
                  <a:pt x="3563179" y="3924274"/>
                </a:lnTo>
                <a:cubicBezTo>
                  <a:pt x="3551268" y="3928244"/>
                  <a:pt x="3546191" y="3942870"/>
                  <a:pt x="3536546" y="3950907"/>
                </a:cubicBezTo>
                <a:cubicBezTo>
                  <a:pt x="3528349" y="3957737"/>
                  <a:pt x="3518791" y="3962744"/>
                  <a:pt x="3509913" y="3968662"/>
                </a:cubicBezTo>
                <a:cubicBezTo>
                  <a:pt x="3489198" y="3971621"/>
                  <a:pt x="3466890" y="3969041"/>
                  <a:pt x="3447769" y="3977540"/>
                </a:cubicBezTo>
                <a:cubicBezTo>
                  <a:pt x="3438019" y="3981873"/>
                  <a:pt x="3438211" y="3997343"/>
                  <a:pt x="3430014" y="4004173"/>
                </a:cubicBezTo>
                <a:cubicBezTo>
                  <a:pt x="3419847" y="4012645"/>
                  <a:pt x="3406340" y="4016010"/>
                  <a:pt x="3394503" y="4021928"/>
                </a:cubicBezTo>
                <a:cubicBezTo>
                  <a:pt x="3384257" y="4015097"/>
                  <a:pt x="3376866" y="4010210"/>
                  <a:pt x="3371655" y="4006788"/>
                </a:cubicBezTo>
                <a:lnTo>
                  <a:pt x="3365293" y="4002657"/>
                </a:lnTo>
                <a:lnTo>
                  <a:pt x="3372207" y="4005628"/>
                </a:lnTo>
                <a:cubicBezTo>
                  <a:pt x="3371485" y="4004196"/>
                  <a:pt x="3365928" y="3999067"/>
                  <a:pt x="3350115" y="3986417"/>
                </a:cubicBezTo>
                <a:cubicBezTo>
                  <a:pt x="3341784" y="3979752"/>
                  <a:pt x="3331814" y="3975327"/>
                  <a:pt x="3323482" y="3968662"/>
                </a:cubicBezTo>
                <a:cubicBezTo>
                  <a:pt x="3289228" y="3941260"/>
                  <a:pt x="3323091" y="3954489"/>
                  <a:pt x="3270216" y="3924274"/>
                </a:cubicBezTo>
                <a:cubicBezTo>
                  <a:pt x="3262091" y="3919631"/>
                  <a:pt x="3252461" y="3918355"/>
                  <a:pt x="3243583" y="3915396"/>
                </a:cubicBezTo>
                <a:cubicBezTo>
                  <a:pt x="3228672" y="3940247"/>
                  <a:pt x="3214174" y="3977064"/>
                  <a:pt x="3181439" y="3986417"/>
                </a:cubicBezTo>
                <a:cubicBezTo>
                  <a:pt x="3172441" y="3988988"/>
                  <a:pt x="3163684" y="3980499"/>
                  <a:pt x="3154806" y="3977540"/>
                </a:cubicBezTo>
                <a:cubicBezTo>
                  <a:pt x="3154806" y="3977540"/>
                  <a:pt x="3133347" y="4014747"/>
                  <a:pt x="3119295" y="4030806"/>
                </a:cubicBezTo>
                <a:cubicBezTo>
                  <a:pt x="3112269" y="4038836"/>
                  <a:pt x="3101540" y="4042643"/>
                  <a:pt x="3092662" y="4048561"/>
                </a:cubicBezTo>
                <a:lnTo>
                  <a:pt x="3057152" y="4030806"/>
                </a:lnTo>
                <a:cubicBezTo>
                  <a:pt x="3038066" y="4021263"/>
                  <a:pt x="3022972" y="4004838"/>
                  <a:pt x="3003886" y="3995295"/>
                </a:cubicBezTo>
                <a:cubicBezTo>
                  <a:pt x="2946559" y="3966631"/>
                  <a:pt x="2985169" y="4011608"/>
                  <a:pt x="2950620" y="3959784"/>
                </a:cubicBezTo>
                <a:cubicBezTo>
                  <a:pt x="2941742" y="3962743"/>
                  <a:pt x="2932011" y="3963847"/>
                  <a:pt x="2923987" y="3968662"/>
                </a:cubicBezTo>
                <a:cubicBezTo>
                  <a:pt x="2902255" y="3981701"/>
                  <a:pt x="2900117" y="4013741"/>
                  <a:pt x="2861843" y="4004173"/>
                </a:cubicBezTo>
                <a:cubicBezTo>
                  <a:pt x="2847489" y="4000584"/>
                  <a:pt x="2844088" y="3980499"/>
                  <a:pt x="2835210" y="3968662"/>
                </a:cubicBezTo>
                <a:cubicBezTo>
                  <a:pt x="2820414" y="3959784"/>
                  <a:pt x="2807666" y="3945772"/>
                  <a:pt x="2790822" y="3942029"/>
                </a:cubicBezTo>
                <a:cubicBezTo>
                  <a:pt x="2769325" y="3937252"/>
                  <a:pt x="2744157" y="3958343"/>
                  <a:pt x="2728678" y="3968662"/>
                </a:cubicBezTo>
                <a:cubicBezTo>
                  <a:pt x="2719800" y="3965703"/>
                  <a:pt x="2711403" y="3959784"/>
                  <a:pt x="2702045" y="3959784"/>
                </a:cubicBezTo>
                <a:cubicBezTo>
                  <a:pt x="2689844" y="3959784"/>
                  <a:pt x="2678641" y="3970175"/>
                  <a:pt x="2666534" y="3968662"/>
                </a:cubicBezTo>
                <a:cubicBezTo>
                  <a:pt x="2653402" y="3967021"/>
                  <a:pt x="2642861" y="3956825"/>
                  <a:pt x="2631024" y="3950907"/>
                </a:cubicBezTo>
                <a:cubicBezTo>
                  <a:pt x="2622146" y="3953866"/>
                  <a:pt x="2611698" y="3953938"/>
                  <a:pt x="2604391" y="3959784"/>
                </a:cubicBezTo>
                <a:cubicBezTo>
                  <a:pt x="2547022" y="4005678"/>
                  <a:pt x="2626947" y="3972979"/>
                  <a:pt x="2560002" y="3995295"/>
                </a:cubicBezTo>
                <a:cubicBezTo>
                  <a:pt x="2530410" y="3992336"/>
                  <a:pt x="2500620" y="3990939"/>
                  <a:pt x="2471226" y="3986417"/>
                </a:cubicBezTo>
                <a:cubicBezTo>
                  <a:pt x="2461977" y="3984994"/>
                  <a:pt x="2453471" y="3980499"/>
                  <a:pt x="2444593" y="3977540"/>
                </a:cubicBezTo>
                <a:cubicBezTo>
                  <a:pt x="2421442" y="3969824"/>
                  <a:pt x="2397245" y="3965703"/>
                  <a:pt x="2373571" y="3959784"/>
                </a:cubicBezTo>
                <a:cubicBezTo>
                  <a:pt x="2355816" y="3962743"/>
                  <a:pt x="2336405" y="3960612"/>
                  <a:pt x="2320305" y="3968662"/>
                </a:cubicBezTo>
                <a:cubicBezTo>
                  <a:pt x="2310762" y="3973434"/>
                  <a:pt x="2308468" y="3986417"/>
                  <a:pt x="2302550" y="3995295"/>
                </a:cubicBezTo>
                <a:cubicBezTo>
                  <a:pt x="2297907" y="4002260"/>
                  <a:pt x="2290713" y="4007132"/>
                  <a:pt x="2284794" y="4013051"/>
                </a:cubicBezTo>
                <a:cubicBezTo>
                  <a:pt x="2224911" y="4072934"/>
                  <a:pt x="2255349" y="4058377"/>
                  <a:pt x="2204895" y="4075194"/>
                </a:cubicBezTo>
                <a:cubicBezTo>
                  <a:pt x="2198977" y="4066316"/>
                  <a:pt x="2197491" y="4051149"/>
                  <a:pt x="2187140" y="4048561"/>
                </a:cubicBezTo>
                <a:cubicBezTo>
                  <a:pt x="2179020" y="4046531"/>
                  <a:pt x="2174614" y="4059781"/>
                  <a:pt x="2169385" y="4066317"/>
                </a:cubicBezTo>
                <a:cubicBezTo>
                  <a:pt x="2162720" y="4074649"/>
                  <a:pt x="2157548" y="4084072"/>
                  <a:pt x="2151629" y="4092950"/>
                </a:cubicBezTo>
                <a:cubicBezTo>
                  <a:pt x="2142751" y="4089991"/>
                  <a:pt x="2133366" y="4088257"/>
                  <a:pt x="2124996" y="4084072"/>
                </a:cubicBezTo>
                <a:cubicBezTo>
                  <a:pt x="2095632" y="4069390"/>
                  <a:pt x="2077118" y="4045072"/>
                  <a:pt x="2053975" y="4021928"/>
                </a:cubicBezTo>
                <a:cubicBezTo>
                  <a:pt x="2038886" y="4006839"/>
                  <a:pt x="2018464" y="3998254"/>
                  <a:pt x="2000709" y="3986417"/>
                </a:cubicBezTo>
                <a:cubicBezTo>
                  <a:pt x="1925256" y="4011569"/>
                  <a:pt x="2017256" y="3976489"/>
                  <a:pt x="1956321" y="4013051"/>
                </a:cubicBezTo>
                <a:cubicBezTo>
                  <a:pt x="1948297" y="4017866"/>
                  <a:pt x="1938566" y="4018969"/>
                  <a:pt x="1929688" y="4021928"/>
                </a:cubicBezTo>
                <a:cubicBezTo>
                  <a:pt x="1917851" y="4016010"/>
                  <a:pt x="1904946" y="4011865"/>
                  <a:pt x="1894177" y="4004173"/>
                </a:cubicBezTo>
                <a:cubicBezTo>
                  <a:pt x="1883961" y="3996876"/>
                  <a:pt x="1878445" y="3983769"/>
                  <a:pt x="1867544" y="3977540"/>
                </a:cubicBezTo>
                <a:cubicBezTo>
                  <a:pt x="1856950" y="3971486"/>
                  <a:pt x="1843870" y="3971621"/>
                  <a:pt x="1832033" y="3968662"/>
                </a:cubicBezTo>
                <a:cubicBezTo>
                  <a:pt x="1819472" y="3972849"/>
                  <a:pt x="1781040" y="3986417"/>
                  <a:pt x="1769890" y="3986417"/>
                </a:cubicBezTo>
                <a:cubicBezTo>
                  <a:pt x="1760532" y="3986417"/>
                  <a:pt x="1752135" y="3980499"/>
                  <a:pt x="1743257" y="3977540"/>
                </a:cubicBezTo>
                <a:cubicBezTo>
                  <a:pt x="1734379" y="3980499"/>
                  <a:pt x="1725622" y="3983846"/>
                  <a:pt x="1716624" y="3986417"/>
                </a:cubicBezTo>
                <a:cubicBezTo>
                  <a:pt x="1703349" y="3990210"/>
                  <a:pt x="1668671" y="3997077"/>
                  <a:pt x="1654480" y="4004173"/>
                </a:cubicBezTo>
                <a:cubicBezTo>
                  <a:pt x="1644937" y="4008945"/>
                  <a:pt x="1638517" y="4021928"/>
                  <a:pt x="1627847" y="4021928"/>
                </a:cubicBezTo>
                <a:cubicBezTo>
                  <a:pt x="1617177" y="4021928"/>
                  <a:pt x="1610478" y="4009467"/>
                  <a:pt x="1601214" y="4004173"/>
                </a:cubicBezTo>
                <a:cubicBezTo>
                  <a:pt x="1589723" y="3997607"/>
                  <a:pt x="1577540" y="3992336"/>
                  <a:pt x="1565703" y="3986417"/>
                </a:cubicBezTo>
                <a:cubicBezTo>
                  <a:pt x="1485161" y="4006554"/>
                  <a:pt x="1581237" y="3976063"/>
                  <a:pt x="1485804" y="4039684"/>
                </a:cubicBezTo>
                <a:cubicBezTo>
                  <a:pt x="1475652" y="4046452"/>
                  <a:pt x="1462130" y="4045602"/>
                  <a:pt x="1450293" y="4048561"/>
                </a:cubicBezTo>
                <a:cubicBezTo>
                  <a:pt x="1432061" y="3993860"/>
                  <a:pt x="1452913" y="4052236"/>
                  <a:pt x="1423660" y="3986417"/>
                </a:cubicBezTo>
                <a:cubicBezTo>
                  <a:pt x="1417188" y="3971855"/>
                  <a:pt x="1416276" y="3954128"/>
                  <a:pt x="1405905" y="3942029"/>
                </a:cubicBezTo>
                <a:cubicBezTo>
                  <a:pt x="1397292" y="3931981"/>
                  <a:pt x="1382231" y="3930192"/>
                  <a:pt x="1370394" y="3924274"/>
                </a:cubicBezTo>
                <a:cubicBezTo>
                  <a:pt x="1361516" y="3927233"/>
                  <a:pt x="1352362" y="3929465"/>
                  <a:pt x="1343761" y="3933151"/>
                </a:cubicBezTo>
                <a:cubicBezTo>
                  <a:pt x="1331597" y="3938364"/>
                  <a:pt x="1320642" y="3946260"/>
                  <a:pt x="1308251" y="3950907"/>
                </a:cubicBezTo>
                <a:cubicBezTo>
                  <a:pt x="1255893" y="3970541"/>
                  <a:pt x="1287354" y="3945169"/>
                  <a:pt x="1254985" y="3977540"/>
                </a:cubicBezTo>
                <a:cubicBezTo>
                  <a:pt x="1243148" y="3980499"/>
                  <a:pt x="1231553" y="3988143"/>
                  <a:pt x="1219474" y="3986417"/>
                </a:cubicBezTo>
                <a:cubicBezTo>
                  <a:pt x="1187684" y="3981875"/>
                  <a:pt x="1189716" y="3956163"/>
                  <a:pt x="1183963" y="3933151"/>
                </a:cubicBezTo>
                <a:cubicBezTo>
                  <a:pt x="1154085" y="3943111"/>
                  <a:pt x="1152534" y="3942233"/>
                  <a:pt x="1121820" y="3959784"/>
                </a:cubicBezTo>
                <a:cubicBezTo>
                  <a:pt x="1073633" y="3987320"/>
                  <a:pt x="1117384" y="3970142"/>
                  <a:pt x="1068554" y="3986417"/>
                </a:cubicBezTo>
                <a:cubicBezTo>
                  <a:pt x="1062635" y="3980499"/>
                  <a:pt x="1057334" y="3973891"/>
                  <a:pt x="1050798" y="3968662"/>
                </a:cubicBezTo>
                <a:cubicBezTo>
                  <a:pt x="1042466" y="3961997"/>
                  <a:pt x="1031710" y="3958452"/>
                  <a:pt x="1024165" y="3950907"/>
                </a:cubicBezTo>
                <a:cubicBezTo>
                  <a:pt x="964977" y="3891719"/>
                  <a:pt x="1050803" y="3953870"/>
                  <a:pt x="979777" y="3906518"/>
                </a:cubicBezTo>
                <a:cubicBezTo>
                  <a:pt x="970899" y="3912437"/>
                  <a:pt x="960689" y="3916729"/>
                  <a:pt x="953144" y="3924274"/>
                </a:cubicBezTo>
                <a:cubicBezTo>
                  <a:pt x="945600" y="3931819"/>
                  <a:pt x="942333" y="3942806"/>
                  <a:pt x="935389" y="3950907"/>
                </a:cubicBezTo>
                <a:cubicBezTo>
                  <a:pt x="924495" y="3963617"/>
                  <a:pt x="911715" y="3974580"/>
                  <a:pt x="899878" y="3986417"/>
                </a:cubicBezTo>
                <a:cubicBezTo>
                  <a:pt x="884788" y="4001506"/>
                  <a:pt x="879456" y="4024595"/>
                  <a:pt x="864367" y="4039684"/>
                </a:cubicBezTo>
                <a:cubicBezTo>
                  <a:pt x="855009" y="4049042"/>
                  <a:pt x="840694" y="4051521"/>
                  <a:pt x="828857" y="4057439"/>
                </a:cubicBezTo>
                <a:cubicBezTo>
                  <a:pt x="819979" y="4054480"/>
                  <a:pt x="808070" y="4055868"/>
                  <a:pt x="802224" y="4048561"/>
                </a:cubicBezTo>
                <a:cubicBezTo>
                  <a:pt x="791236" y="4034827"/>
                  <a:pt x="802028" y="4001170"/>
                  <a:pt x="775591" y="3995295"/>
                </a:cubicBezTo>
                <a:cubicBezTo>
                  <a:pt x="729011" y="3984944"/>
                  <a:pt x="680896" y="3983458"/>
                  <a:pt x="633548" y="3977540"/>
                </a:cubicBezTo>
                <a:cubicBezTo>
                  <a:pt x="591342" y="4005676"/>
                  <a:pt x="617037" y="3998669"/>
                  <a:pt x="553649" y="3977540"/>
                </a:cubicBezTo>
                <a:cubicBezTo>
                  <a:pt x="530582" y="4000606"/>
                  <a:pt x="528198" y="4009870"/>
                  <a:pt x="482627" y="4004173"/>
                </a:cubicBezTo>
                <a:cubicBezTo>
                  <a:pt x="474322" y="4003135"/>
                  <a:pt x="470790" y="3992336"/>
                  <a:pt x="464872" y="3986417"/>
                </a:cubicBezTo>
                <a:cubicBezTo>
                  <a:pt x="455994" y="3989376"/>
                  <a:pt x="446263" y="3990480"/>
                  <a:pt x="438239" y="3995295"/>
                </a:cubicBezTo>
                <a:cubicBezTo>
                  <a:pt x="431062" y="3999601"/>
                  <a:pt x="428789" y="4012013"/>
                  <a:pt x="420484" y="4013051"/>
                </a:cubicBezTo>
                <a:cubicBezTo>
                  <a:pt x="402623" y="4015284"/>
                  <a:pt x="384973" y="4007132"/>
                  <a:pt x="367218" y="4004173"/>
                </a:cubicBezTo>
                <a:cubicBezTo>
                  <a:pt x="364259" y="4013051"/>
                  <a:pt x="364186" y="4023499"/>
                  <a:pt x="358340" y="4030806"/>
                </a:cubicBezTo>
                <a:cubicBezTo>
                  <a:pt x="351675" y="4039137"/>
                  <a:pt x="339252" y="4041016"/>
                  <a:pt x="331707" y="4048561"/>
                </a:cubicBezTo>
                <a:cubicBezTo>
                  <a:pt x="324162" y="4056106"/>
                  <a:pt x="319870" y="4066316"/>
                  <a:pt x="313952" y="4075194"/>
                </a:cubicBezTo>
                <a:cubicBezTo>
                  <a:pt x="267468" y="4090689"/>
                  <a:pt x="293936" y="4090689"/>
                  <a:pt x="242930" y="4039684"/>
                </a:cubicBezTo>
                <a:cubicBezTo>
                  <a:pt x="186718" y="4025630"/>
                  <a:pt x="214188" y="4020654"/>
                  <a:pt x="171909" y="4084072"/>
                </a:cubicBezTo>
                <a:cubicBezTo>
                  <a:pt x="152639" y="4087926"/>
                  <a:pt x="132997" y="4095672"/>
                  <a:pt x="113567" y="4099691"/>
                </a:cubicBezTo>
                <a:lnTo>
                  <a:pt x="98525" y="4100878"/>
                </a:lnTo>
                <a:lnTo>
                  <a:pt x="97825" y="4099828"/>
                </a:lnTo>
                <a:cubicBezTo>
                  <a:pt x="90607" y="4058925"/>
                  <a:pt x="91906" y="4016969"/>
                  <a:pt x="88947" y="3975540"/>
                </a:cubicBezTo>
                <a:cubicBezTo>
                  <a:pt x="91906" y="3963703"/>
                  <a:pt x="90733" y="3949958"/>
                  <a:pt x="97825" y="3940030"/>
                </a:cubicBezTo>
                <a:cubicBezTo>
                  <a:pt x="158286" y="3855386"/>
                  <a:pt x="117612" y="3960572"/>
                  <a:pt x="142213" y="3886764"/>
                </a:cubicBezTo>
                <a:cubicBezTo>
                  <a:pt x="142213" y="3886764"/>
                  <a:pt x="126320" y="3852121"/>
                  <a:pt x="124458" y="3833498"/>
                </a:cubicBezTo>
                <a:cubicBezTo>
                  <a:pt x="106080" y="3649715"/>
                  <a:pt x="103522" y="3680720"/>
                  <a:pt x="124458" y="3576045"/>
                </a:cubicBezTo>
                <a:cubicBezTo>
                  <a:pt x="130376" y="3567167"/>
                  <a:pt x="138467" y="3559402"/>
                  <a:pt x="142213" y="3549412"/>
                </a:cubicBezTo>
                <a:cubicBezTo>
                  <a:pt x="147511" y="3535284"/>
                  <a:pt x="147431" y="3519662"/>
                  <a:pt x="151091" y="3505024"/>
                </a:cubicBezTo>
                <a:cubicBezTo>
                  <a:pt x="153361" y="3495946"/>
                  <a:pt x="157398" y="3487389"/>
                  <a:pt x="159969" y="3478391"/>
                </a:cubicBezTo>
                <a:cubicBezTo>
                  <a:pt x="163321" y="3466659"/>
                  <a:pt x="165887" y="3454717"/>
                  <a:pt x="168846" y="3442880"/>
                </a:cubicBezTo>
                <a:cubicBezTo>
                  <a:pt x="157009" y="3439921"/>
                  <a:pt x="145068" y="3437354"/>
                  <a:pt x="133336" y="3434002"/>
                </a:cubicBezTo>
                <a:cubicBezTo>
                  <a:pt x="124338" y="3431431"/>
                  <a:pt x="110888" y="3433495"/>
                  <a:pt x="106703" y="3425125"/>
                </a:cubicBezTo>
                <a:cubicBezTo>
                  <a:pt x="97345" y="3406409"/>
                  <a:pt x="95743" y="3383802"/>
                  <a:pt x="97825" y="3362981"/>
                </a:cubicBezTo>
                <a:cubicBezTo>
                  <a:pt x="98887" y="3352364"/>
                  <a:pt x="109662" y="3345226"/>
                  <a:pt x="115580" y="3336348"/>
                </a:cubicBezTo>
                <a:cubicBezTo>
                  <a:pt x="112026" y="3315019"/>
                  <a:pt x="109351" y="3299857"/>
                  <a:pt x="107410" y="3289358"/>
                </a:cubicBezTo>
                <a:lnTo>
                  <a:pt x="104634" y="3275353"/>
                </a:lnTo>
                <a:lnTo>
                  <a:pt x="105814" y="3280193"/>
                </a:lnTo>
                <a:cubicBezTo>
                  <a:pt x="110408" y="3295995"/>
                  <a:pt x="119737" y="3314241"/>
                  <a:pt x="124458" y="3238694"/>
                </a:cubicBezTo>
                <a:cubicBezTo>
                  <a:pt x="126497" y="3206072"/>
                  <a:pt x="118539" y="3173591"/>
                  <a:pt x="115580" y="3141039"/>
                </a:cubicBezTo>
                <a:cubicBezTo>
                  <a:pt x="118836" y="3124760"/>
                  <a:pt x="124918" y="3074112"/>
                  <a:pt x="142213" y="3061140"/>
                </a:cubicBezTo>
                <a:cubicBezTo>
                  <a:pt x="157186" y="3049911"/>
                  <a:pt x="177724" y="3049303"/>
                  <a:pt x="195479" y="3043385"/>
                </a:cubicBezTo>
                <a:cubicBezTo>
                  <a:pt x="166877" y="3000481"/>
                  <a:pt x="156378" y="2993909"/>
                  <a:pt x="168846" y="2919098"/>
                </a:cubicBezTo>
                <a:cubicBezTo>
                  <a:pt x="170384" y="2909867"/>
                  <a:pt x="186601" y="2913179"/>
                  <a:pt x="195479" y="2910220"/>
                </a:cubicBezTo>
                <a:cubicBezTo>
                  <a:pt x="192520" y="2886546"/>
                  <a:pt x="186602" y="2863057"/>
                  <a:pt x="186602" y="2839199"/>
                </a:cubicBezTo>
                <a:cubicBezTo>
                  <a:pt x="186602" y="2829841"/>
                  <a:pt x="194156" y="2821829"/>
                  <a:pt x="195479" y="2812565"/>
                </a:cubicBezTo>
                <a:cubicBezTo>
                  <a:pt x="200101" y="2780208"/>
                  <a:pt x="201398" y="2747462"/>
                  <a:pt x="204357" y="2714911"/>
                </a:cubicBezTo>
                <a:cubicBezTo>
                  <a:pt x="207250" y="2703339"/>
                  <a:pt x="209563" y="2694764"/>
                  <a:pt x="211359" y="2688501"/>
                </a:cubicBezTo>
                <a:lnTo>
                  <a:pt x="215203" y="2676161"/>
                </a:lnTo>
                <a:lnTo>
                  <a:pt x="215344" y="2676046"/>
                </a:lnTo>
                <a:cubicBezTo>
                  <a:pt x="216776" y="2673170"/>
                  <a:pt x="216922" y="2671314"/>
                  <a:pt x="215264" y="2675963"/>
                </a:cubicBezTo>
                <a:lnTo>
                  <a:pt x="215203" y="2676161"/>
                </a:lnTo>
                <a:lnTo>
                  <a:pt x="207710" y="2682245"/>
                </a:lnTo>
                <a:cubicBezTo>
                  <a:pt x="204227" y="2681674"/>
                  <a:pt x="199976" y="2676636"/>
                  <a:pt x="195479" y="2661645"/>
                </a:cubicBezTo>
                <a:cubicBezTo>
                  <a:pt x="188623" y="2638793"/>
                  <a:pt x="189561" y="2614298"/>
                  <a:pt x="186602" y="2590624"/>
                </a:cubicBezTo>
                <a:cubicBezTo>
                  <a:pt x="174117" y="2553169"/>
                  <a:pt x="168846" y="2543162"/>
                  <a:pt x="168846" y="2492969"/>
                </a:cubicBezTo>
                <a:cubicBezTo>
                  <a:pt x="168846" y="2483611"/>
                  <a:pt x="175889" y="2475512"/>
                  <a:pt x="177724" y="2466336"/>
                </a:cubicBezTo>
                <a:cubicBezTo>
                  <a:pt x="181828" y="2445818"/>
                  <a:pt x="183643" y="2424907"/>
                  <a:pt x="186602" y="2404193"/>
                </a:cubicBezTo>
                <a:cubicBezTo>
                  <a:pt x="192520" y="2395315"/>
                  <a:pt x="199064" y="2386824"/>
                  <a:pt x="204357" y="2377560"/>
                </a:cubicBezTo>
                <a:cubicBezTo>
                  <a:pt x="210923" y="2366070"/>
                  <a:pt x="214420" y="2352818"/>
                  <a:pt x="222112" y="2342049"/>
                </a:cubicBezTo>
                <a:cubicBezTo>
                  <a:pt x="229409" y="2331833"/>
                  <a:pt x="246499" y="2327768"/>
                  <a:pt x="248745" y="2315416"/>
                </a:cubicBezTo>
                <a:cubicBezTo>
                  <a:pt x="253013" y="2291943"/>
                  <a:pt x="242827" y="2268069"/>
                  <a:pt x="239868" y="2244395"/>
                </a:cubicBezTo>
                <a:cubicBezTo>
                  <a:pt x="233949" y="2235517"/>
                  <a:pt x="228314" y="2226444"/>
                  <a:pt x="222112" y="2217762"/>
                </a:cubicBezTo>
                <a:cubicBezTo>
                  <a:pt x="213512" y="2205722"/>
                  <a:pt x="202820" y="2195098"/>
                  <a:pt x="195479" y="2182251"/>
                </a:cubicBezTo>
                <a:cubicBezTo>
                  <a:pt x="190836" y="2174126"/>
                  <a:pt x="187107" y="2164962"/>
                  <a:pt x="186602" y="2155618"/>
                </a:cubicBezTo>
                <a:cubicBezTo>
                  <a:pt x="170377" y="1855459"/>
                  <a:pt x="147158" y="1945478"/>
                  <a:pt x="195479" y="1800511"/>
                </a:cubicBezTo>
                <a:cubicBezTo>
                  <a:pt x="189561" y="1791633"/>
                  <a:pt x="186602" y="1779796"/>
                  <a:pt x="177724" y="1773878"/>
                </a:cubicBezTo>
                <a:cubicBezTo>
                  <a:pt x="167572" y="1767110"/>
                  <a:pt x="145719" y="1776687"/>
                  <a:pt x="142213" y="1765000"/>
                </a:cubicBezTo>
                <a:cubicBezTo>
                  <a:pt x="125968" y="1710849"/>
                  <a:pt x="130376" y="1652550"/>
                  <a:pt x="124458" y="1596325"/>
                </a:cubicBezTo>
                <a:cubicBezTo>
                  <a:pt x="121499" y="1587447"/>
                  <a:pt x="117850" y="1578771"/>
                  <a:pt x="115580" y="1569692"/>
                </a:cubicBezTo>
                <a:cubicBezTo>
                  <a:pt x="107241" y="1536335"/>
                  <a:pt x="110003" y="1527085"/>
                  <a:pt x="97825" y="1498670"/>
                </a:cubicBezTo>
                <a:cubicBezTo>
                  <a:pt x="94359" y="1490582"/>
                  <a:pt x="71192" y="1450406"/>
                  <a:pt x="71192" y="1436527"/>
                </a:cubicBezTo>
                <a:cubicBezTo>
                  <a:pt x="71192" y="1380110"/>
                  <a:pt x="77886" y="1393603"/>
                  <a:pt x="81233" y="1404467"/>
                </a:cubicBezTo>
                <a:lnTo>
                  <a:pt x="81654" y="1406058"/>
                </a:lnTo>
                <a:lnTo>
                  <a:pt x="82488" y="1409723"/>
                </a:lnTo>
                <a:cubicBezTo>
                  <a:pt x="83116" y="1412198"/>
                  <a:pt x="83220" y="1412242"/>
                  <a:pt x="82959" y="1410989"/>
                </a:cubicBezTo>
                <a:lnTo>
                  <a:pt x="81654" y="1406058"/>
                </a:lnTo>
                <a:lnTo>
                  <a:pt x="78880" y="1393870"/>
                </a:lnTo>
                <a:cubicBezTo>
                  <a:pt x="77049" y="1385399"/>
                  <a:pt x="74539" y="1373362"/>
                  <a:pt x="71192" y="1356628"/>
                </a:cubicBezTo>
                <a:cubicBezTo>
                  <a:pt x="74151" y="1347750"/>
                  <a:pt x="77499" y="1338993"/>
                  <a:pt x="80070" y="1329995"/>
                </a:cubicBezTo>
                <a:cubicBezTo>
                  <a:pt x="88425" y="1300753"/>
                  <a:pt x="91726" y="1280592"/>
                  <a:pt x="97825" y="1250096"/>
                </a:cubicBezTo>
                <a:cubicBezTo>
                  <a:pt x="87725" y="1229894"/>
                  <a:pt x="71192" y="1203248"/>
                  <a:pt x="71192" y="1179074"/>
                </a:cubicBezTo>
                <a:cubicBezTo>
                  <a:pt x="71192" y="1169716"/>
                  <a:pt x="80070" y="1161799"/>
                  <a:pt x="80070" y="1152441"/>
                </a:cubicBezTo>
                <a:cubicBezTo>
                  <a:pt x="80070" y="1122701"/>
                  <a:pt x="74151" y="1093257"/>
                  <a:pt x="71192" y="1063665"/>
                </a:cubicBezTo>
                <a:cubicBezTo>
                  <a:pt x="71192" y="1063665"/>
                  <a:pt x="81346" y="1027502"/>
                  <a:pt x="88947" y="1010399"/>
                </a:cubicBezTo>
                <a:cubicBezTo>
                  <a:pt x="122197" y="935586"/>
                  <a:pt x="94536" y="1044606"/>
                  <a:pt x="115580" y="939377"/>
                </a:cubicBezTo>
                <a:cubicBezTo>
                  <a:pt x="121499" y="933459"/>
                  <a:pt x="132740" y="929971"/>
                  <a:pt x="133336" y="921622"/>
                </a:cubicBezTo>
                <a:cubicBezTo>
                  <a:pt x="135875" y="886079"/>
                  <a:pt x="124458" y="850724"/>
                  <a:pt x="124458" y="815090"/>
                </a:cubicBezTo>
                <a:cubicBezTo>
                  <a:pt x="124458" y="749920"/>
                  <a:pt x="130377" y="684884"/>
                  <a:pt x="133336" y="619781"/>
                </a:cubicBezTo>
                <a:cubicBezTo>
                  <a:pt x="133336" y="619781"/>
                  <a:pt x="107555" y="597892"/>
                  <a:pt x="97825" y="584270"/>
                </a:cubicBezTo>
                <a:cubicBezTo>
                  <a:pt x="92386" y="576655"/>
                  <a:pt x="90672" y="566835"/>
                  <a:pt x="88947" y="557637"/>
                </a:cubicBezTo>
                <a:cubicBezTo>
                  <a:pt x="66634" y="438633"/>
                  <a:pt x="64436" y="476006"/>
                  <a:pt x="80070" y="397839"/>
                </a:cubicBezTo>
                <a:cubicBezTo>
                  <a:pt x="68233" y="394880"/>
                  <a:pt x="54488" y="396054"/>
                  <a:pt x="44559" y="388962"/>
                </a:cubicBezTo>
                <a:cubicBezTo>
                  <a:pt x="3556" y="359675"/>
                  <a:pt x="16466" y="318060"/>
                  <a:pt x="9048" y="273552"/>
                </a:cubicBezTo>
                <a:cubicBezTo>
                  <a:pt x="1697" y="229447"/>
                  <a:pt x="-10607" y="263086"/>
                  <a:pt x="17926" y="220286"/>
                </a:cubicBezTo>
                <a:cubicBezTo>
                  <a:pt x="26804" y="214368"/>
                  <a:pt x="36228" y="209196"/>
                  <a:pt x="44559" y="202531"/>
                </a:cubicBezTo>
                <a:cubicBezTo>
                  <a:pt x="61065" y="189326"/>
                  <a:pt x="74680" y="173685"/>
                  <a:pt x="71192" y="149265"/>
                </a:cubicBezTo>
                <a:cubicBezTo>
                  <a:pt x="69326" y="136199"/>
                  <a:pt x="44875" y="114070"/>
                  <a:pt x="35681" y="104876"/>
                </a:cubicBezTo>
                <a:cubicBezTo>
                  <a:pt x="38640" y="95998"/>
                  <a:pt x="38713" y="85550"/>
                  <a:pt x="44559" y="78243"/>
                </a:cubicBezTo>
                <a:cubicBezTo>
                  <a:pt x="69262" y="47364"/>
                  <a:pt x="90877" y="73612"/>
                  <a:pt x="44559" y="42732"/>
                </a:cubicBezTo>
                <a:lnTo>
                  <a:pt x="8687" y="30126"/>
                </a:lnTo>
                <a:lnTo>
                  <a:pt x="17924" y="27047"/>
                </a:lnTo>
                <a:cubicBezTo>
                  <a:pt x="23842" y="21128"/>
                  <a:pt x="28502" y="13597"/>
                  <a:pt x="35679" y="9291"/>
                </a:cubicBezTo>
                <a:cubicBezTo>
                  <a:pt x="44889" y="3765"/>
                  <a:pt x="54299" y="1075"/>
                  <a:pt x="63834" y="269"/>
                </a:cubicBezTo>
                <a:close/>
              </a:path>
            </a:pathLst>
          </a:custGeom>
          <a:blipFill>
            <a:blip r:embed="rId2"/>
            <a:stretch>
              <a:fillRect/>
            </a:stretch>
          </a:blipFill>
          <a:ln>
            <a:noFill/>
          </a:ln>
          <a:effectLst>
            <a:innerShdw blurRad="165100" dist="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a:extLst>
              <a:ext uri="{FF2B5EF4-FFF2-40B4-BE49-F238E27FC236}">
                <a16:creationId xmlns:a16="http://schemas.microsoft.com/office/drawing/2014/main" xmlns="" id="{9DD368C3-799D-0A4C-8D7A-080FA0FCC4DA}"/>
              </a:ext>
            </a:extLst>
          </p:cNvPr>
          <p:cNvSpPr/>
          <p:nvPr/>
        </p:nvSpPr>
        <p:spPr>
          <a:xfrm>
            <a:off x="3596601" y="1134435"/>
            <a:ext cx="7845282" cy="4079681"/>
          </a:xfrm>
          <a:custGeom>
            <a:avLst/>
            <a:gdLst>
              <a:gd name="connsiteX0" fmla="*/ 3361880 w 7845061"/>
              <a:gd name="connsiteY0" fmla="*/ 4000441 h 4100878"/>
              <a:gd name="connsiteX1" fmla="*/ 3365293 w 7845061"/>
              <a:gd name="connsiteY1" fmla="*/ 4002657 h 4100878"/>
              <a:gd name="connsiteX2" fmla="*/ 3365288 w 7845061"/>
              <a:gd name="connsiteY2" fmla="*/ 4002655 h 4100878"/>
              <a:gd name="connsiteX3" fmla="*/ 3361880 w 7845061"/>
              <a:gd name="connsiteY3" fmla="*/ 4000441 h 4100878"/>
              <a:gd name="connsiteX4" fmla="*/ 7700019 w 7845061"/>
              <a:gd name="connsiteY4" fmla="*/ 3731942 h 4100878"/>
              <a:gd name="connsiteX5" fmla="*/ 7698787 w 7845061"/>
              <a:gd name="connsiteY5" fmla="*/ 3736992 h 4100878"/>
              <a:gd name="connsiteX6" fmla="*/ 7699779 w 7845061"/>
              <a:gd name="connsiteY6" fmla="*/ 3731990 h 4100878"/>
              <a:gd name="connsiteX7" fmla="*/ 7700019 w 7845061"/>
              <a:gd name="connsiteY7" fmla="*/ 3731942 h 4100878"/>
              <a:gd name="connsiteX8" fmla="*/ 103403 w 7845061"/>
              <a:gd name="connsiteY8" fmla="*/ 3270303 h 4100878"/>
              <a:gd name="connsiteX9" fmla="*/ 103643 w 7845061"/>
              <a:gd name="connsiteY9" fmla="*/ 3270351 h 4100878"/>
              <a:gd name="connsiteX10" fmla="*/ 104634 w 7845061"/>
              <a:gd name="connsiteY10" fmla="*/ 3275353 h 4100878"/>
              <a:gd name="connsiteX11" fmla="*/ 3344473 w 7845061"/>
              <a:gd name="connsiteY11" fmla="*/ 99584 h 4100878"/>
              <a:gd name="connsiteX12" fmla="*/ 3341060 w 7845061"/>
              <a:gd name="connsiteY12" fmla="*/ 101801 h 4100878"/>
              <a:gd name="connsiteX13" fmla="*/ 3344468 w 7845061"/>
              <a:gd name="connsiteY13" fmla="*/ 99587 h 4100878"/>
              <a:gd name="connsiteX14" fmla="*/ 63834 w 7845061"/>
              <a:gd name="connsiteY14" fmla="*/ 269 h 4100878"/>
              <a:gd name="connsiteX15" fmla="*/ 151089 w 7845061"/>
              <a:gd name="connsiteY15" fmla="*/ 18169 h 4100878"/>
              <a:gd name="connsiteX16" fmla="*/ 222110 w 7845061"/>
              <a:gd name="connsiteY16" fmla="*/ 62557 h 4100878"/>
              <a:gd name="connsiteX17" fmla="*/ 293132 w 7845061"/>
              <a:gd name="connsiteY17" fmla="*/ 27047 h 4100878"/>
              <a:gd name="connsiteX18" fmla="*/ 310887 w 7845061"/>
              <a:gd name="connsiteY18" fmla="*/ 53680 h 4100878"/>
              <a:gd name="connsiteX19" fmla="*/ 337520 w 7845061"/>
              <a:gd name="connsiteY19" fmla="*/ 71435 h 4100878"/>
              <a:gd name="connsiteX20" fmla="*/ 346398 w 7845061"/>
              <a:gd name="connsiteY20" fmla="*/ 98068 h 4100878"/>
              <a:gd name="connsiteX21" fmla="*/ 399664 w 7845061"/>
              <a:gd name="connsiteY21" fmla="*/ 89190 h 4100878"/>
              <a:gd name="connsiteX22" fmla="*/ 417419 w 7845061"/>
              <a:gd name="connsiteY22" fmla="*/ 106946 h 4100878"/>
              <a:gd name="connsiteX23" fmla="*/ 444052 w 7845061"/>
              <a:gd name="connsiteY23" fmla="*/ 115824 h 4100878"/>
              <a:gd name="connsiteX24" fmla="*/ 461807 w 7845061"/>
              <a:gd name="connsiteY24" fmla="*/ 98068 h 4100878"/>
              <a:gd name="connsiteX25" fmla="*/ 532829 w 7845061"/>
              <a:gd name="connsiteY25" fmla="*/ 124701 h 4100878"/>
              <a:gd name="connsiteX26" fmla="*/ 612728 w 7845061"/>
              <a:gd name="connsiteY26" fmla="*/ 124701 h 4100878"/>
              <a:gd name="connsiteX27" fmla="*/ 754771 w 7845061"/>
              <a:gd name="connsiteY27" fmla="*/ 106946 h 4100878"/>
              <a:gd name="connsiteX28" fmla="*/ 781404 w 7845061"/>
              <a:gd name="connsiteY28" fmla="*/ 53680 h 4100878"/>
              <a:gd name="connsiteX29" fmla="*/ 808037 w 7845061"/>
              <a:gd name="connsiteY29" fmla="*/ 44802 h 4100878"/>
              <a:gd name="connsiteX30" fmla="*/ 843547 w 7845061"/>
              <a:gd name="connsiteY30" fmla="*/ 62557 h 4100878"/>
              <a:gd name="connsiteX31" fmla="*/ 879058 w 7845061"/>
              <a:gd name="connsiteY31" fmla="*/ 115824 h 4100878"/>
              <a:gd name="connsiteX32" fmla="*/ 914569 w 7845061"/>
              <a:gd name="connsiteY32" fmla="*/ 151334 h 4100878"/>
              <a:gd name="connsiteX33" fmla="*/ 932324 w 7845061"/>
              <a:gd name="connsiteY33" fmla="*/ 177967 h 4100878"/>
              <a:gd name="connsiteX34" fmla="*/ 958957 w 7845061"/>
              <a:gd name="connsiteY34" fmla="*/ 195723 h 4100878"/>
              <a:gd name="connsiteX35" fmla="*/ 1003345 w 7845061"/>
              <a:gd name="connsiteY35" fmla="*/ 151334 h 4100878"/>
              <a:gd name="connsiteX36" fmla="*/ 1029978 w 7845061"/>
              <a:gd name="connsiteY36" fmla="*/ 133579 h 4100878"/>
              <a:gd name="connsiteX37" fmla="*/ 1047734 w 7845061"/>
              <a:gd name="connsiteY37" fmla="*/ 115824 h 4100878"/>
              <a:gd name="connsiteX38" fmla="*/ 1101000 w 7845061"/>
              <a:gd name="connsiteY38" fmla="*/ 142457 h 4100878"/>
              <a:gd name="connsiteX39" fmla="*/ 1163143 w 7845061"/>
              <a:gd name="connsiteY39" fmla="*/ 169090 h 4100878"/>
              <a:gd name="connsiteX40" fmla="*/ 1198654 w 7845061"/>
              <a:gd name="connsiteY40" fmla="*/ 115824 h 4100878"/>
              <a:gd name="connsiteX41" fmla="*/ 1234165 w 7845061"/>
              <a:gd name="connsiteY41" fmla="*/ 124701 h 4100878"/>
              <a:gd name="connsiteX42" fmla="*/ 1287431 w 7845061"/>
              <a:gd name="connsiteY42" fmla="*/ 151334 h 4100878"/>
              <a:gd name="connsiteX43" fmla="*/ 1322941 w 7845061"/>
              <a:gd name="connsiteY43" fmla="*/ 169090 h 4100878"/>
              <a:gd name="connsiteX44" fmla="*/ 1349574 w 7845061"/>
              <a:gd name="connsiteY44" fmla="*/ 177967 h 4100878"/>
              <a:gd name="connsiteX45" fmla="*/ 1385085 w 7845061"/>
              <a:gd name="connsiteY45" fmla="*/ 160212 h 4100878"/>
              <a:gd name="connsiteX46" fmla="*/ 1402840 w 7845061"/>
              <a:gd name="connsiteY46" fmla="*/ 115824 h 4100878"/>
              <a:gd name="connsiteX47" fmla="*/ 1429473 w 7845061"/>
              <a:gd name="connsiteY47" fmla="*/ 53680 h 4100878"/>
              <a:gd name="connsiteX48" fmla="*/ 1464984 w 7845061"/>
              <a:gd name="connsiteY48" fmla="*/ 62557 h 4100878"/>
              <a:gd name="connsiteX49" fmla="*/ 1544883 w 7845061"/>
              <a:gd name="connsiteY49" fmla="*/ 115824 h 4100878"/>
              <a:gd name="connsiteX50" fmla="*/ 1580394 w 7845061"/>
              <a:gd name="connsiteY50" fmla="*/ 98068 h 4100878"/>
              <a:gd name="connsiteX51" fmla="*/ 1607027 w 7845061"/>
              <a:gd name="connsiteY51" fmla="*/ 80313 h 4100878"/>
              <a:gd name="connsiteX52" fmla="*/ 1633660 w 7845061"/>
              <a:gd name="connsiteY52" fmla="*/ 98068 h 4100878"/>
              <a:gd name="connsiteX53" fmla="*/ 1695804 w 7845061"/>
              <a:gd name="connsiteY53" fmla="*/ 115824 h 4100878"/>
              <a:gd name="connsiteX54" fmla="*/ 1722437 w 7845061"/>
              <a:gd name="connsiteY54" fmla="*/ 124701 h 4100878"/>
              <a:gd name="connsiteX55" fmla="*/ 1749070 w 7845061"/>
              <a:gd name="connsiteY55" fmla="*/ 115824 h 4100878"/>
              <a:gd name="connsiteX56" fmla="*/ 1811213 w 7845061"/>
              <a:gd name="connsiteY56" fmla="*/ 133579 h 4100878"/>
              <a:gd name="connsiteX57" fmla="*/ 1846724 w 7845061"/>
              <a:gd name="connsiteY57" fmla="*/ 124701 h 4100878"/>
              <a:gd name="connsiteX58" fmla="*/ 1873357 w 7845061"/>
              <a:gd name="connsiteY58" fmla="*/ 98068 h 4100878"/>
              <a:gd name="connsiteX59" fmla="*/ 1908868 w 7845061"/>
              <a:gd name="connsiteY59" fmla="*/ 80313 h 4100878"/>
              <a:gd name="connsiteX60" fmla="*/ 1935501 w 7845061"/>
              <a:gd name="connsiteY60" fmla="*/ 89190 h 4100878"/>
              <a:gd name="connsiteX61" fmla="*/ 1979889 w 7845061"/>
              <a:gd name="connsiteY61" fmla="*/ 115824 h 4100878"/>
              <a:gd name="connsiteX62" fmla="*/ 2033155 w 7845061"/>
              <a:gd name="connsiteY62" fmla="*/ 80313 h 4100878"/>
              <a:gd name="connsiteX63" fmla="*/ 2104176 w 7845061"/>
              <a:gd name="connsiteY63" fmla="*/ 18169 h 4100878"/>
              <a:gd name="connsiteX64" fmla="*/ 2130809 w 7845061"/>
              <a:gd name="connsiteY64" fmla="*/ 9291 h 4100878"/>
              <a:gd name="connsiteX65" fmla="*/ 2148565 w 7845061"/>
              <a:gd name="connsiteY65" fmla="*/ 35924 h 4100878"/>
              <a:gd name="connsiteX66" fmla="*/ 2166320 w 7845061"/>
              <a:gd name="connsiteY66" fmla="*/ 53680 h 4100878"/>
              <a:gd name="connsiteX67" fmla="*/ 2184075 w 7845061"/>
              <a:gd name="connsiteY67" fmla="*/ 27047 h 4100878"/>
              <a:gd name="connsiteX68" fmla="*/ 2263974 w 7845061"/>
              <a:gd name="connsiteY68" fmla="*/ 89190 h 4100878"/>
              <a:gd name="connsiteX69" fmla="*/ 2281730 w 7845061"/>
              <a:gd name="connsiteY69" fmla="*/ 106946 h 4100878"/>
              <a:gd name="connsiteX70" fmla="*/ 2299485 w 7845061"/>
              <a:gd name="connsiteY70" fmla="*/ 133579 h 4100878"/>
              <a:gd name="connsiteX71" fmla="*/ 2352751 w 7845061"/>
              <a:gd name="connsiteY71" fmla="*/ 142457 h 4100878"/>
              <a:gd name="connsiteX72" fmla="*/ 2423773 w 7845061"/>
              <a:gd name="connsiteY72" fmla="*/ 124701 h 4100878"/>
              <a:gd name="connsiteX73" fmla="*/ 2450406 w 7845061"/>
              <a:gd name="connsiteY73" fmla="*/ 115824 h 4100878"/>
              <a:gd name="connsiteX74" fmla="*/ 2539182 w 7845061"/>
              <a:gd name="connsiteY74" fmla="*/ 106946 h 4100878"/>
              <a:gd name="connsiteX75" fmla="*/ 2583571 w 7845061"/>
              <a:gd name="connsiteY75" fmla="*/ 142457 h 4100878"/>
              <a:gd name="connsiteX76" fmla="*/ 2610204 w 7845061"/>
              <a:gd name="connsiteY76" fmla="*/ 151334 h 4100878"/>
              <a:gd name="connsiteX77" fmla="*/ 2645714 w 7845061"/>
              <a:gd name="connsiteY77" fmla="*/ 133579 h 4100878"/>
              <a:gd name="connsiteX78" fmla="*/ 2681225 w 7845061"/>
              <a:gd name="connsiteY78" fmla="*/ 142457 h 4100878"/>
              <a:gd name="connsiteX79" fmla="*/ 2707858 w 7845061"/>
              <a:gd name="connsiteY79" fmla="*/ 133579 h 4100878"/>
              <a:gd name="connsiteX80" fmla="*/ 2770002 w 7845061"/>
              <a:gd name="connsiteY80" fmla="*/ 160212 h 4100878"/>
              <a:gd name="connsiteX81" fmla="*/ 2814390 w 7845061"/>
              <a:gd name="connsiteY81" fmla="*/ 133579 h 4100878"/>
              <a:gd name="connsiteX82" fmla="*/ 2841023 w 7845061"/>
              <a:gd name="connsiteY82" fmla="*/ 98068 h 4100878"/>
              <a:gd name="connsiteX83" fmla="*/ 2903167 w 7845061"/>
              <a:gd name="connsiteY83" fmla="*/ 133579 h 4100878"/>
              <a:gd name="connsiteX84" fmla="*/ 2929800 w 7845061"/>
              <a:gd name="connsiteY84" fmla="*/ 142457 h 4100878"/>
              <a:gd name="connsiteX85" fmla="*/ 2983066 w 7845061"/>
              <a:gd name="connsiteY85" fmla="*/ 106946 h 4100878"/>
              <a:gd name="connsiteX86" fmla="*/ 3036332 w 7845061"/>
              <a:gd name="connsiteY86" fmla="*/ 71435 h 4100878"/>
              <a:gd name="connsiteX87" fmla="*/ 3071842 w 7845061"/>
              <a:gd name="connsiteY87" fmla="*/ 53680 h 4100878"/>
              <a:gd name="connsiteX88" fmla="*/ 3098475 w 7845061"/>
              <a:gd name="connsiteY88" fmla="*/ 71435 h 4100878"/>
              <a:gd name="connsiteX89" fmla="*/ 3133986 w 7845061"/>
              <a:gd name="connsiteY89" fmla="*/ 124701 h 4100878"/>
              <a:gd name="connsiteX90" fmla="*/ 3160619 w 7845061"/>
              <a:gd name="connsiteY90" fmla="*/ 115824 h 4100878"/>
              <a:gd name="connsiteX91" fmla="*/ 3222763 w 7845061"/>
              <a:gd name="connsiteY91" fmla="*/ 186845 h 4100878"/>
              <a:gd name="connsiteX92" fmla="*/ 3249396 w 7845061"/>
              <a:gd name="connsiteY92" fmla="*/ 177967 h 4100878"/>
              <a:gd name="connsiteX93" fmla="*/ 3302662 w 7845061"/>
              <a:gd name="connsiteY93" fmla="*/ 133579 h 4100878"/>
              <a:gd name="connsiteX94" fmla="*/ 3329295 w 7845061"/>
              <a:gd name="connsiteY94" fmla="*/ 115824 h 4100878"/>
              <a:gd name="connsiteX95" fmla="*/ 3351387 w 7845061"/>
              <a:gd name="connsiteY95" fmla="*/ 96614 h 4100878"/>
              <a:gd name="connsiteX96" fmla="*/ 3344473 w 7845061"/>
              <a:gd name="connsiteY96" fmla="*/ 99584 h 4100878"/>
              <a:gd name="connsiteX97" fmla="*/ 3350835 w 7845061"/>
              <a:gd name="connsiteY97" fmla="*/ 95454 h 4100878"/>
              <a:gd name="connsiteX98" fmla="*/ 3373683 w 7845061"/>
              <a:gd name="connsiteY98" fmla="*/ 80313 h 4100878"/>
              <a:gd name="connsiteX99" fmla="*/ 3409194 w 7845061"/>
              <a:gd name="connsiteY99" fmla="*/ 98068 h 4100878"/>
              <a:gd name="connsiteX100" fmla="*/ 3426949 w 7845061"/>
              <a:gd name="connsiteY100" fmla="*/ 124701 h 4100878"/>
              <a:gd name="connsiteX101" fmla="*/ 3489093 w 7845061"/>
              <a:gd name="connsiteY101" fmla="*/ 133579 h 4100878"/>
              <a:gd name="connsiteX102" fmla="*/ 3515726 w 7845061"/>
              <a:gd name="connsiteY102" fmla="*/ 151334 h 4100878"/>
              <a:gd name="connsiteX103" fmla="*/ 3542359 w 7845061"/>
              <a:gd name="connsiteY103" fmla="*/ 177967 h 4100878"/>
              <a:gd name="connsiteX104" fmla="*/ 3568992 w 7845061"/>
              <a:gd name="connsiteY104" fmla="*/ 169090 h 4100878"/>
              <a:gd name="connsiteX105" fmla="*/ 3640013 w 7845061"/>
              <a:gd name="connsiteY105" fmla="*/ 115824 h 4100878"/>
              <a:gd name="connsiteX106" fmla="*/ 3719912 w 7845061"/>
              <a:gd name="connsiteY106" fmla="*/ 186845 h 4100878"/>
              <a:gd name="connsiteX107" fmla="*/ 3844200 w 7845061"/>
              <a:gd name="connsiteY107" fmla="*/ 177967 h 4100878"/>
              <a:gd name="connsiteX108" fmla="*/ 3897466 w 7845061"/>
              <a:gd name="connsiteY108" fmla="*/ 115824 h 4100878"/>
              <a:gd name="connsiteX109" fmla="*/ 3932976 w 7845061"/>
              <a:gd name="connsiteY109" fmla="*/ 106946 h 4100878"/>
              <a:gd name="connsiteX110" fmla="*/ 3959609 w 7845061"/>
              <a:gd name="connsiteY110" fmla="*/ 98068 h 4100878"/>
              <a:gd name="connsiteX111" fmla="*/ 4003998 w 7845061"/>
              <a:gd name="connsiteY111" fmla="*/ 124701 h 4100878"/>
              <a:gd name="connsiteX112" fmla="*/ 4048386 w 7845061"/>
              <a:gd name="connsiteY112" fmla="*/ 142457 h 4100878"/>
              <a:gd name="connsiteX113" fmla="*/ 4092774 w 7845061"/>
              <a:gd name="connsiteY113" fmla="*/ 133579 h 4100878"/>
              <a:gd name="connsiteX114" fmla="*/ 4128285 w 7845061"/>
              <a:gd name="connsiteY114" fmla="*/ 98068 h 4100878"/>
              <a:gd name="connsiteX115" fmla="*/ 4172673 w 7845061"/>
              <a:gd name="connsiteY115" fmla="*/ 160212 h 4100878"/>
              <a:gd name="connsiteX116" fmla="*/ 4199306 w 7845061"/>
              <a:gd name="connsiteY116" fmla="*/ 151334 h 4100878"/>
              <a:gd name="connsiteX117" fmla="*/ 4252573 w 7845061"/>
              <a:gd name="connsiteY117" fmla="*/ 133579 h 4100878"/>
              <a:gd name="connsiteX118" fmla="*/ 4332472 w 7845061"/>
              <a:gd name="connsiteY118" fmla="*/ 115824 h 4100878"/>
              <a:gd name="connsiteX119" fmla="*/ 4367982 w 7845061"/>
              <a:gd name="connsiteY119" fmla="*/ 98068 h 4100878"/>
              <a:gd name="connsiteX120" fmla="*/ 4412371 w 7845061"/>
              <a:gd name="connsiteY120" fmla="*/ 151334 h 4100878"/>
              <a:gd name="connsiteX121" fmla="*/ 4430126 w 7845061"/>
              <a:gd name="connsiteY121" fmla="*/ 169090 h 4100878"/>
              <a:gd name="connsiteX122" fmla="*/ 4518903 w 7845061"/>
              <a:gd name="connsiteY122" fmla="*/ 133579 h 4100878"/>
              <a:gd name="connsiteX123" fmla="*/ 4545536 w 7845061"/>
              <a:gd name="connsiteY123" fmla="*/ 124701 h 4100878"/>
              <a:gd name="connsiteX124" fmla="*/ 4581046 w 7845061"/>
              <a:gd name="connsiteY124" fmla="*/ 133579 h 4100878"/>
              <a:gd name="connsiteX125" fmla="*/ 4714211 w 7845061"/>
              <a:gd name="connsiteY125" fmla="*/ 106946 h 4100878"/>
              <a:gd name="connsiteX126" fmla="*/ 4758600 w 7845061"/>
              <a:gd name="connsiteY126" fmla="*/ 80313 h 4100878"/>
              <a:gd name="connsiteX127" fmla="*/ 4776355 w 7845061"/>
              <a:gd name="connsiteY127" fmla="*/ 62557 h 4100878"/>
              <a:gd name="connsiteX128" fmla="*/ 4811866 w 7845061"/>
              <a:gd name="connsiteY128" fmla="*/ 53680 h 4100878"/>
              <a:gd name="connsiteX129" fmla="*/ 4874009 w 7845061"/>
              <a:gd name="connsiteY129" fmla="*/ 106946 h 4100878"/>
              <a:gd name="connsiteX130" fmla="*/ 4936153 w 7845061"/>
              <a:gd name="connsiteY130" fmla="*/ 124701 h 4100878"/>
              <a:gd name="connsiteX131" fmla="*/ 5016052 w 7845061"/>
              <a:gd name="connsiteY131" fmla="*/ 89190 h 4100878"/>
              <a:gd name="connsiteX132" fmla="*/ 5078196 w 7845061"/>
              <a:gd name="connsiteY132" fmla="*/ 53680 h 4100878"/>
              <a:gd name="connsiteX133" fmla="*/ 5104829 w 7845061"/>
              <a:gd name="connsiteY133" fmla="*/ 44802 h 4100878"/>
              <a:gd name="connsiteX134" fmla="*/ 5140339 w 7845061"/>
              <a:gd name="connsiteY134" fmla="*/ 98068 h 4100878"/>
              <a:gd name="connsiteX135" fmla="*/ 5175850 w 7845061"/>
              <a:gd name="connsiteY135" fmla="*/ 169090 h 4100878"/>
              <a:gd name="connsiteX136" fmla="*/ 5202483 w 7845061"/>
              <a:gd name="connsiteY136" fmla="*/ 213478 h 4100878"/>
              <a:gd name="connsiteX137" fmla="*/ 5246872 w 7845061"/>
              <a:gd name="connsiteY137" fmla="*/ 222356 h 4100878"/>
              <a:gd name="connsiteX138" fmla="*/ 5317893 w 7845061"/>
              <a:gd name="connsiteY138" fmla="*/ 186845 h 4100878"/>
              <a:gd name="connsiteX139" fmla="*/ 5353404 w 7845061"/>
              <a:gd name="connsiteY139" fmla="*/ 195723 h 4100878"/>
              <a:gd name="connsiteX140" fmla="*/ 5406670 w 7845061"/>
              <a:gd name="connsiteY140" fmla="*/ 195723 h 4100878"/>
              <a:gd name="connsiteX141" fmla="*/ 5424425 w 7845061"/>
              <a:gd name="connsiteY141" fmla="*/ 231233 h 4100878"/>
              <a:gd name="connsiteX142" fmla="*/ 5451058 w 7845061"/>
              <a:gd name="connsiteY142" fmla="*/ 213478 h 4100878"/>
              <a:gd name="connsiteX143" fmla="*/ 5477691 w 7845061"/>
              <a:gd name="connsiteY143" fmla="*/ 204600 h 4100878"/>
              <a:gd name="connsiteX144" fmla="*/ 5504324 w 7845061"/>
              <a:gd name="connsiteY144" fmla="*/ 186845 h 4100878"/>
              <a:gd name="connsiteX145" fmla="*/ 5557590 w 7845061"/>
              <a:gd name="connsiteY145" fmla="*/ 160212 h 4100878"/>
              <a:gd name="connsiteX146" fmla="*/ 5593101 w 7845061"/>
              <a:gd name="connsiteY146" fmla="*/ 169090 h 4100878"/>
              <a:gd name="connsiteX147" fmla="*/ 5655244 w 7845061"/>
              <a:gd name="connsiteY147" fmla="*/ 213478 h 4100878"/>
              <a:gd name="connsiteX148" fmla="*/ 5690755 w 7845061"/>
              <a:gd name="connsiteY148" fmla="*/ 222356 h 4100878"/>
              <a:gd name="connsiteX149" fmla="*/ 5744021 w 7845061"/>
              <a:gd name="connsiteY149" fmla="*/ 186845 h 4100878"/>
              <a:gd name="connsiteX150" fmla="*/ 5752899 w 7845061"/>
              <a:gd name="connsiteY150" fmla="*/ 160212 h 4100878"/>
              <a:gd name="connsiteX151" fmla="*/ 5815042 w 7845061"/>
              <a:gd name="connsiteY151" fmla="*/ 169090 h 4100878"/>
              <a:gd name="connsiteX152" fmla="*/ 5894941 w 7845061"/>
              <a:gd name="connsiteY152" fmla="*/ 204600 h 4100878"/>
              <a:gd name="connsiteX153" fmla="*/ 5965963 w 7845061"/>
              <a:gd name="connsiteY153" fmla="*/ 169090 h 4100878"/>
              <a:gd name="connsiteX154" fmla="*/ 6028106 w 7845061"/>
              <a:gd name="connsiteY154" fmla="*/ 204600 h 4100878"/>
              <a:gd name="connsiteX155" fmla="*/ 6072495 w 7845061"/>
              <a:gd name="connsiteY155" fmla="*/ 195723 h 4100878"/>
              <a:gd name="connsiteX156" fmla="*/ 6094207 w 7845061"/>
              <a:gd name="connsiteY156" fmla="*/ 174136 h 4100878"/>
              <a:gd name="connsiteX157" fmla="*/ 6102653 w 7845061"/>
              <a:gd name="connsiteY157" fmla="*/ 165894 h 4100878"/>
              <a:gd name="connsiteX158" fmla="*/ 6104439 w 7845061"/>
              <a:gd name="connsiteY158" fmla="*/ 164230 h 4100878"/>
              <a:gd name="connsiteX159" fmla="*/ 6103566 w 7845061"/>
              <a:gd name="connsiteY159" fmla="*/ 165003 h 4100878"/>
              <a:gd name="connsiteX160" fmla="*/ 6102653 w 7845061"/>
              <a:gd name="connsiteY160" fmla="*/ 165894 h 4100878"/>
              <a:gd name="connsiteX161" fmla="*/ 6100693 w 7845061"/>
              <a:gd name="connsiteY161" fmla="*/ 167721 h 4100878"/>
              <a:gd name="connsiteX162" fmla="*/ 6116883 w 7845061"/>
              <a:gd name="connsiteY162" fmla="*/ 142457 h 4100878"/>
              <a:gd name="connsiteX163" fmla="*/ 6161272 w 7845061"/>
              <a:gd name="connsiteY163" fmla="*/ 89190 h 4100878"/>
              <a:gd name="connsiteX164" fmla="*/ 6205660 w 7845061"/>
              <a:gd name="connsiteY164" fmla="*/ 106946 h 4100878"/>
              <a:gd name="connsiteX165" fmla="*/ 6232293 w 7845061"/>
              <a:gd name="connsiteY165" fmla="*/ 115824 h 4100878"/>
              <a:gd name="connsiteX166" fmla="*/ 6276681 w 7845061"/>
              <a:gd name="connsiteY166" fmla="*/ 98068 h 4100878"/>
              <a:gd name="connsiteX167" fmla="*/ 6312192 w 7845061"/>
              <a:gd name="connsiteY167" fmla="*/ 44802 h 4100878"/>
              <a:gd name="connsiteX168" fmla="*/ 6329947 w 7845061"/>
              <a:gd name="connsiteY168" fmla="*/ 18169 h 4100878"/>
              <a:gd name="connsiteX169" fmla="*/ 6374336 w 7845061"/>
              <a:gd name="connsiteY169" fmla="*/ 62557 h 4100878"/>
              <a:gd name="connsiteX170" fmla="*/ 6454235 w 7845061"/>
              <a:gd name="connsiteY170" fmla="*/ 124701 h 4100878"/>
              <a:gd name="connsiteX171" fmla="*/ 6463112 w 7845061"/>
              <a:gd name="connsiteY171" fmla="*/ 151334 h 4100878"/>
              <a:gd name="connsiteX172" fmla="*/ 6507501 w 7845061"/>
              <a:gd name="connsiteY172" fmla="*/ 186845 h 4100878"/>
              <a:gd name="connsiteX173" fmla="*/ 6543011 w 7845061"/>
              <a:gd name="connsiteY173" fmla="*/ 195723 h 4100878"/>
              <a:gd name="connsiteX174" fmla="*/ 6569644 w 7845061"/>
              <a:gd name="connsiteY174" fmla="*/ 151334 h 4100878"/>
              <a:gd name="connsiteX175" fmla="*/ 6605155 w 7845061"/>
              <a:gd name="connsiteY175" fmla="*/ 133579 h 4100878"/>
              <a:gd name="connsiteX176" fmla="*/ 6631788 w 7845061"/>
              <a:gd name="connsiteY176" fmla="*/ 98068 h 4100878"/>
              <a:gd name="connsiteX177" fmla="*/ 6658421 w 7845061"/>
              <a:gd name="connsiteY177" fmla="*/ 106946 h 4100878"/>
              <a:gd name="connsiteX178" fmla="*/ 6685054 w 7845061"/>
              <a:gd name="connsiteY178" fmla="*/ 142457 h 4100878"/>
              <a:gd name="connsiteX179" fmla="*/ 6702809 w 7845061"/>
              <a:gd name="connsiteY179" fmla="*/ 169090 h 4100878"/>
              <a:gd name="connsiteX180" fmla="*/ 6747198 w 7845061"/>
              <a:gd name="connsiteY180" fmla="*/ 177967 h 4100878"/>
              <a:gd name="connsiteX181" fmla="*/ 6782708 w 7845061"/>
              <a:gd name="connsiteY181" fmla="*/ 204600 h 4100878"/>
              <a:gd name="connsiteX182" fmla="*/ 6800464 w 7845061"/>
              <a:gd name="connsiteY182" fmla="*/ 222356 h 4100878"/>
              <a:gd name="connsiteX183" fmla="*/ 6827097 w 7845061"/>
              <a:gd name="connsiteY183" fmla="*/ 231233 h 4100878"/>
              <a:gd name="connsiteX184" fmla="*/ 6844852 w 7845061"/>
              <a:gd name="connsiteY184" fmla="*/ 248989 h 4100878"/>
              <a:gd name="connsiteX185" fmla="*/ 6880363 w 7845061"/>
              <a:gd name="connsiteY185" fmla="*/ 204600 h 4100878"/>
              <a:gd name="connsiteX186" fmla="*/ 6906996 w 7845061"/>
              <a:gd name="connsiteY186" fmla="*/ 213478 h 4100878"/>
              <a:gd name="connsiteX187" fmla="*/ 6960262 w 7845061"/>
              <a:gd name="connsiteY187" fmla="*/ 204600 h 4100878"/>
              <a:gd name="connsiteX188" fmla="*/ 7004650 w 7845061"/>
              <a:gd name="connsiteY188" fmla="*/ 195723 h 4100878"/>
              <a:gd name="connsiteX189" fmla="*/ 7049039 w 7845061"/>
              <a:gd name="connsiteY189" fmla="*/ 160212 h 4100878"/>
              <a:gd name="connsiteX190" fmla="*/ 7075672 w 7845061"/>
              <a:gd name="connsiteY190" fmla="*/ 142457 h 4100878"/>
              <a:gd name="connsiteX191" fmla="*/ 7093427 w 7845061"/>
              <a:gd name="connsiteY191" fmla="*/ 169090 h 4100878"/>
              <a:gd name="connsiteX192" fmla="*/ 7111182 w 7845061"/>
              <a:gd name="connsiteY192" fmla="*/ 204600 h 4100878"/>
              <a:gd name="connsiteX193" fmla="*/ 7137815 w 7845061"/>
              <a:gd name="connsiteY193" fmla="*/ 213478 h 4100878"/>
              <a:gd name="connsiteX194" fmla="*/ 7173326 w 7845061"/>
              <a:gd name="connsiteY194" fmla="*/ 160212 h 4100878"/>
              <a:gd name="connsiteX195" fmla="*/ 7199959 w 7845061"/>
              <a:gd name="connsiteY195" fmla="*/ 177967 h 4100878"/>
              <a:gd name="connsiteX196" fmla="*/ 7253225 w 7845061"/>
              <a:gd name="connsiteY196" fmla="*/ 151334 h 4100878"/>
              <a:gd name="connsiteX197" fmla="*/ 7270980 w 7845061"/>
              <a:gd name="connsiteY197" fmla="*/ 177967 h 4100878"/>
              <a:gd name="connsiteX198" fmla="*/ 7297613 w 7845061"/>
              <a:gd name="connsiteY198" fmla="*/ 195723 h 4100878"/>
              <a:gd name="connsiteX199" fmla="*/ 7315369 w 7845061"/>
              <a:gd name="connsiteY199" fmla="*/ 177967 h 4100878"/>
              <a:gd name="connsiteX200" fmla="*/ 7333124 w 7845061"/>
              <a:gd name="connsiteY200" fmla="*/ 151334 h 4100878"/>
              <a:gd name="connsiteX201" fmla="*/ 7359757 w 7845061"/>
              <a:gd name="connsiteY201" fmla="*/ 142457 h 4100878"/>
              <a:gd name="connsiteX202" fmla="*/ 7386390 w 7845061"/>
              <a:gd name="connsiteY202" fmla="*/ 169090 h 4100878"/>
              <a:gd name="connsiteX203" fmla="*/ 7439656 w 7845061"/>
              <a:gd name="connsiteY203" fmla="*/ 151334 h 4100878"/>
              <a:gd name="connsiteX204" fmla="*/ 7475167 w 7845061"/>
              <a:gd name="connsiteY204" fmla="*/ 169090 h 4100878"/>
              <a:gd name="connsiteX205" fmla="*/ 7510677 w 7845061"/>
              <a:gd name="connsiteY205" fmla="*/ 195723 h 4100878"/>
              <a:gd name="connsiteX206" fmla="*/ 7581699 w 7845061"/>
              <a:gd name="connsiteY206" fmla="*/ 177967 h 4100878"/>
              <a:gd name="connsiteX207" fmla="*/ 7634965 w 7845061"/>
              <a:gd name="connsiteY207" fmla="*/ 142457 h 4100878"/>
              <a:gd name="connsiteX208" fmla="*/ 7652720 w 7845061"/>
              <a:gd name="connsiteY208" fmla="*/ 124701 h 4100878"/>
              <a:gd name="connsiteX209" fmla="*/ 7714864 w 7845061"/>
              <a:gd name="connsiteY209" fmla="*/ 80313 h 4100878"/>
              <a:gd name="connsiteX210" fmla="*/ 7750374 w 7845061"/>
              <a:gd name="connsiteY210" fmla="*/ 89190 h 4100878"/>
              <a:gd name="connsiteX211" fmla="*/ 7794763 w 7845061"/>
              <a:gd name="connsiteY211" fmla="*/ 124701 h 4100878"/>
              <a:gd name="connsiteX212" fmla="*/ 7845061 w 7845061"/>
              <a:gd name="connsiteY212" fmla="*/ 128587 h 4100878"/>
              <a:gd name="connsiteX213" fmla="*/ 7845061 w 7845061"/>
              <a:gd name="connsiteY213" fmla="*/ 224680 h 4100878"/>
              <a:gd name="connsiteX214" fmla="*/ 7838378 w 7845061"/>
              <a:gd name="connsiteY214" fmla="*/ 236028 h 4100878"/>
              <a:gd name="connsiteX215" fmla="*/ 7838761 w 7845061"/>
              <a:gd name="connsiteY215" fmla="*/ 442228 h 4100878"/>
              <a:gd name="connsiteX216" fmla="*/ 7829883 w 7845061"/>
              <a:gd name="connsiteY216" fmla="*/ 468861 h 4100878"/>
              <a:gd name="connsiteX217" fmla="*/ 7758862 w 7845061"/>
              <a:gd name="connsiteY217" fmla="*/ 504371 h 4100878"/>
              <a:gd name="connsiteX218" fmla="*/ 7758862 w 7845061"/>
              <a:gd name="connsiteY218" fmla="*/ 539882 h 4100878"/>
              <a:gd name="connsiteX219" fmla="*/ 7767740 w 7845061"/>
              <a:gd name="connsiteY219" fmla="*/ 566515 h 4100878"/>
              <a:gd name="connsiteX220" fmla="*/ 7732229 w 7845061"/>
              <a:gd name="connsiteY220" fmla="*/ 610904 h 4100878"/>
              <a:gd name="connsiteX221" fmla="*/ 7758862 w 7845061"/>
              <a:gd name="connsiteY221" fmla="*/ 664170 h 4100878"/>
              <a:gd name="connsiteX222" fmla="*/ 7785495 w 7845061"/>
              <a:gd name="connsiteY222" fmla="*/ 681925 h 4100878"/>
              <a:gd name="connsiteX223" fmla="*/ 7794373 w 7845061"/>
              <a:gd name="connsiteY223" fmla="*/ 735191 h 4100878"/>
              <a:gd name="connsiteX224" fmla="*/ 7758862 w 7845061"/>
              <a:gd name="connsiteY224" fmla="*/ 850601 h 4100878"/>
              <a:gd name="connsiteX225" fmla="*/ 7723351 w 7845061"/>
              <a:gd name="connsiteY225" fmla="*/ 859478 h 4100878"/>
              <a:gd name="connsiteX226" fmla="*/ 7714474 w 7845061"/>
              <a:gd name="connsiteY226" fmla="*/ 1019276 h 4100878"/>
              <a:gd name="connsiteX227" fmla="*/ 7705596 w 7845061"/>
              <a:gd name="connsiteY227" fmla="*/ 1045909 h 4100878"/>
              <a:gd name="connsiteX228" fmla="*/ 7670085 w 7845061"/>
              <a:gd name="connsiteY228" fmla="*/ 1081420 h 4100878"/>
              <a:gd name="connsiteX229" fmla="*/ 7678963 w 7845061"/>
              <a:gd name="connsiteY229" fmla="*/ 1276729 h 4100878"/>
              <a:gd name="connsiteX230" fmla="*/ 7670085 w 7845061"/>
              <a:gd name="connsiteY230" fmla="*/ 1383261 h 4100878"/>
              <a:gd name="connsiteX231" fmla="*/ 7687841 w 7845061"/>
              <a:gd name="connsiteY231" fmla="*/ 1401016 h 4100878"/>
              <a:gd name="connsiteX232" fmla="*/ 7714474 w 7845061"/>
              <a:gd name="connsiteY232" fmla="*/ 1472038 h 4100878"/>
              <a:gd name="connsiteX233" fmla="*/ 7732229 w 7845061"/>
              <a:gd name="connsiteY233" fmla="*/ 1525304 h 4100878"/>
              <a:gd name="connsiteX234" fmla="*/ 7723351 w 7845061"/>
              <a:gd name="connsiteY234" fmla="*/ 1614080 h 4100878"/>
              <a:gd name="connsiteX235" fmla="*/ 7732229 w 7845061"/>
              <a:gd name="connsiteY235" fmla="*/ 1640713 h 4100878"/>
              <a:gd name="connsiteX236" fmla="*/ 7705596 w 7845061"/>
              <a:gd name="connsiteY236" fmla="*/ 1711735 h 4100878"/>
              <a:gd name="connsiteX237" fmla="*/ 7723351 w 7845061"/>
              <a:gd name="connsiteY237" fmla="*/ 1791634 h 4100878"/>
              <a:gd name="connsiteX238" fmla="*/ 7732229 w 7845061"/>
              <a:gd name="connsiteY238" fmla="*/ 1818267 h 4100878"/>
              <a:gd name="connsiteX239" fmla="*/ 7724541 w 7845061"/>
              <a:gd name="connsiteY239" fmla="*/ 1855509 h 4100878"/>
              <a:gd name="connsiteX240" fmla="*/ 7721768 w 7845061"/>
              <a:gd name="connsiteY240" fmla="*/ 1867695 h 4100878"/>
              <a:gd name="connsiteX241" fmla="*/ 7720462 w 7845061"/>
              <a:gd name="connsiteY241" fmla="*/ 1872628 h 4100878"/>
              <a:gd name="connsiteX242" fmla="*/ 7720933 w 7845061"/>
              <a:gd name="connsiteY242" fmla="*/ 1871362 h 4100878"/>
              <a:gd name="connsiteX243" fmla="*/ 7721768 w 7845061"/>
              <a:gd name="connsiteY243" fmla="*/ 1867695 h 4100878"/>
              <a:gd name="connsiteX244" fmla="*/ 7722188 w 7845061"/>
              <a:gd name="connsiteY244" fmla="*/ 1866106 h 4100878"/>
              <a:gd name="connsiteX245" fmla="*/ 7732229 w 7845061"/>
              <a:gd name="connsiteY245" fmla="*/ 1898166 h 4100878"/>
              <a:gd name="connsiteX246" fmla="*/ 7705596 w 7845061"/>
              <a:gd name="connsiteY246" fmla="*/ 1960309 h 4100878"/>
              <a:gd name="connsiteX247" fmla="*/ 7687841 w 7845061"/>
              <a:gd name="connsiteY247" fmla="*/ 2031331 h 4100878"/>
              <a:gd name="connsiteX248" fmla="*/ 7678963 w 7845061"/>
              <a:gd name="connsiteY248" fmla="*/ 2057964 h 4100878"/>
              <a:gd name="connsiteX249" fmla="*/ 7661208 w 7845061"/>
              <a:gd name="connsiteY249" fmla="*/ 2226639 h 4100878"/>
              <a:gd name="connsiteX250" fmla="*/ 7625697 w 7845061"/>
              <a:gd name="connsiteY250" fmla="*/ 2235517 h 4100878"/>
              <a:gd name="connsiteX251" fmla="*/ 7607942 w 7845061"/>
              <a:gd name="connsiteY251" fmla="*/ 2262150 h 4100878"/>
              <a:gd name="connsiteX252" fmla="*/ 7616819 w 7845061"/>
              <a:gd name="connsiteY252" fmla="*/ 2617257 h 4100878"/>
              <a:gd name="connsiteX253" fmla="*/ 7607942 w 7845061"/>
              <a:gd name="connsiteY253" fmla="*/ 2643890 h 4100878"/>
              <a:gd name="connsiteX254" fmla="*/ 7581309 w 7845061"/>
              <a:gd name="connsiteY254" fmla="*/ 2679401 h 4100878"/>
              <a:gd name="connsiteX255" fmla="*/ 7563553 w 7845061"/>
              <a:gd name="connsiteY255" fmla="*/ 2706034 h 4100878"/>
              <a:gd name="connsiteX256" fmla="*/ 7554676 w 7845061"/>
              <a:gd name="connsiteY256" fmla="*/ 2777055 h 4100878"/>
              <a:gd name="connsiteX257" fmla="*/ 7581309 w 7845061"/>
              <a:gd name="connsiteY257" fmla="*/ 2803688 h 4100878"/>
              <a:gd name="connsiteX258" fmla="*/ 7599064 w 7845061"/>
              <a:gd name="connsiteY258" fmla="*/ 2839199 h 4100878"/>
              <a:gd name="connsiteX259" fmla="*/ 7616819 w 7845061"/>
              <a:gd name="connsiteY259" fmla="*/ 2865832 h 4100878"/>
              <a:gd name="connsiteX260" fmla="*/ 7625697 w 7845061"/>
              <a:gd name="connsiteY260" fmla="*/ 2927975 h 4100878"/>
              <a:gd name="connsiteX261" fmla="*/ 7634575 w 7845061"/>
              <a:gd name="connsiteY261" fmla="*/ 2954608 h 4100878"/>
              <a:gd name="connsiteX262" fmla="*/ 7616819 w 7845061"/>
              <a:gd name="connsiteY262" fmla="*/ 3052263 h 4100878"/>
              <a:gd name="connsiteX263" fmla="*/ 7607942 w 7845061"/>
              <a:gd name="connsiteY263" fmla="*/ 3123284 h 4100878"/>
              <a:gd name="connsiteX264" fmla="*/ 7595711 w 7845061"/>
              <a:gd name="connsiteY264" fmla="*/ 3143884 h 4100878"/>
              <a:gd name="connsiteX265" fmla="*/ 7588219 w 7845061"/>
              <a:gd name="connsiteY265" fmla="*/ 3137800 h 4100878"/>
              <a:gd name="connsiteX266" fmla="*/ 7588157 w 7845061"/>
              <a:gd name="connsiteY266" fmla="*/ 3137602 h 4100878"/>
              <a:gd name="connsiteX267" fmla="*/ 7588078 w 7845061"/>
              <a:gd name="connsiteY267" fmla="*/ 3137685 h 4100878"/>
              <a:gd name="connsiteX268" fmla="*/ 7588219 w 7845061"/>
              <a:gd name="connsiteY268" fmla="*/ 3137800 h 4100878"/>
              <a:gd name="connsiteX269" fmla="*/ 7592063 w 7845061"/>
              <a:gd name="connsiteY269" fmla="*/ 3150140 h 4100878"/>
              <a:gd name="connsiteX270" fmla="*/ 7599064 w 7845061"/>
              <a:gd name="connsiteY270" fmla="*/ 3176550 h 4100878"/>
              <a:gd name="connsiteX271" fmla="*/ 7607942 w 7845061"/>
              <a:gd name="connsiteY271" fmla="*/ 3274204 h 4100878"/>
              <a:gd name="connsiteX272" fmla="*/ 7616819 w 7845061"/>
              <a:gd name="connsiteY272" fmla="*/ 3300838 h 4100878"/>
              <a:gd name="connsiteX273" fmla="*/ 7607942 w 7845061"/>
              <a:gd name="connsiteY273" fmla="*/ 3371859 h 4100878"/>
              <a:gd name="connsiteX274" fmla="*/ 7634575 w 7845061"/>
              <a:gd name="connsiteY274" fmla="*/ 3380737 h 4100878"/>
              <a:gd name="connsiteX275" fmla="*/ 7607942 w 7845061"/>
              <a:gd name="connsiteY275" fmla="*/ 3505024 h 4100878"/>
              <a:gd name="connsiteX276" fmla="*/ 7661208 w 7845061"/>
              <a:gd name="connsiteY276" fmla="*/ 3522779 h 4100878"/>
              <a:gd name="connsiteX277" fmla="*/ 7687841 w 7845061"/>
              <a:gd name="connsiteY277" fmla="*/ 3602678 h 4100878"/>
              <a:gd name="connsiteX278" fmla="*/ 7678963 w 7845061"/>
              <a:gd name="connsiteY278" fmla="*/ 3700333 h 4100878"/>
              <a:gd name="connsiteX279" fmla="*/ 7697607 w 7845061"/>
              <a:gd name="connsiteY279" fmla="*/ 3741832 h 4100878"/>
              <a:gd name="connsiteX280" fmla="*/ 7698787 w 7845061"/>
              <a:gd name="connsiteY280" fmla="*/ 3736992 h 4100878"/>
              <a:gd name="connsiteX281" fmla="*/ 7696012 w 7845061"/>
              <a:gd name="connsiteY281" fmla="*/ 3750997 h 4100878"/>
              <a:gd name="connsiteX282" fmla="*/ 7687841 w 7845061"/>
              <a:gd name="connsiteY282" fmla="*/ 3797987 h 4100878"/>
              <a:gd name="connsiteX283" fmla="*/ 7705596 w 7845061"/>
              <a:gd name="connsiteY283" fmla="*/ 3824620 h 4100878"/>
              <a:gd name="connsiteX284" fmla="*/ 7696718 w 7845061"/>
              <a:gd name="connsiteY284" fmla="*/ 3886764 h 4100878"/>
              <a:gd name="connsiteX285" fmla="*/ 7670085 w 7845061"/>
              <a:gd name="connsiteY285" fmla="*/ 3895641 h 4100878"/>
              <a:gd name="connsiteX286" fmla="*/ 7634575 w 7845061"/>
              <a:gd name="connsiteY286" fmla="*/ 3904519 h 4100878"/>
              <a:gd name="connsiteX287" fmla="*/ 7643452 w 7845061"/>
              <a:gd name="connsiteY287" fmla="*/ 3940030 h 4100878"/>
              <a:gd name="connsiteX288" fmla="*/ 7648756 w 7845061"/>
              <a:gd name="connsiteY288" fmla="*/ 3955942 h 4100878"/>
              <a:gd name="connsiteX289" fmla="*/ 7637830 w 7845061"/>
              <a:gd name="connsiteY289" fmla="*/ 3949969 h 4100878"/>
              <a:gd name="connsiteX290" fmla="*/ 7602519 w 7845061"/>
              <a:gd name="connsiteY290" fmla="*/ 3924274 h 4100878"/>
              <a:gd name="connsiteX291" fmla="*/ 7531497 w 7845061"/>
              <a:gd name="connsiteY291" fmla="*/ 3906518 h 4100878"/>
              <a:gd name="connsiteX292" fmla="*/ 7495987 w 7845061"/>
              <a:gd name="connsiteY292" fmla="*/ 3933151 h 4100878"/>
              <a:gd name="connsiteX293" fmla="*/ 7460476 w 7845061"/>
              <a:gd name="connsiteY293" fmla="*/ 3950907 h 4100878"/>
              <a:gd name="connsiteX294" fmla="*/ 7407210 w 7845061"/>
              <a:gd name="connsiteY294" fmla="*/ 3933151 h 4100878"/>
              <a:gd name="connsiteX295" fmla="*/ 7380577 w 7845061"/>
              <a:gd name="connsiteY295" fmla="*/ 3959784 h 4100878"/>
              <a:gd name="connsiteX296" fmla="*/ 7353944 w 7845061"/>
              <a:gd name="connsiteY296" fmla="*/ 3950907 h 4100878"/>
              <a:gd name="connsiteX297" fmla="*/ 7336189 w 7845061"/>
              <a:gd name="connsiteY297" fmla="*/ 3924274 h 4100878"/>
              <a:gd name="connsiteX298" fmla="*/ 7318433 w 7845061"/>
              <a:gd name="connsiteY298" fmla="*/ 3906518 h 4100878"/>
              <a:gd name="connsiteX299" fmla="*/ 7291800 w 7845061"/>
              <a:gd name="connsiteY299" fmla="*/ 3924274 h 4100878"/>
              <a:gd name="connsiteX300" fmla="*/ 7274045 w 7845061"/>
              <a:gd name="connsiteY300" fmla="*/ 3950907 h 4100878"/>
              <a:gd name="connsiteX301" fmla="*/ 7220779 w 7845061"/>
              <a:gd name="connsiteY301" fmla="*/ 3924274 h 4100878"/>
              <a:gd name="connsiteX302" fmla="*/ 7194146 w 7845061"/>
              <a:gd name="connsiteY302" fmla="*/ 3942029 h 4100878"/>
              <a:gd name="connsiteX303" fmla="*/ 7158635 w 7845061"/>
              <a:gd name="connsiteY303" fmla="*/ 3888763 h 4100878"/>
              <a:gd name="connsiteX304" fmla="*/ 7132002 w 7845061"/>
              <a:gd name="connsiteY304" fmla="*/ 3897641 h 4100878"/>
              <a:gd name="connsiteX305" fmla="*/ 7114247 w 7845061"/>
              <a:gd name="connsiteY305" fmla="*/ 3933151 h 4100878"/>
              <a:gd name="connsiteX306" fmla="*/ 7096492 w 7845061"/>
              <a:gd name="connsiteY306" fmla="*/ 3959784 h 4100878"/>
              <a:gd name="connsiteX307" fmla="*/ 7069859 w 7845061"/>
              <a:gd name="connsiteY307" fmla="*/ 3942029 h 4100878"/>
              <a:gd name="connsiteX308" fmla="*/ 7025470 w 7845061"/>
              <a:gd name="connsiteY308" fmla="*/ 3906518 h 4100878"/>
              <a:gd name="connsiteX309" fmla="*/ 6981082 w 7845061"/>
              <a:gd name="connsiteY309" fmla="*/ 3897641 h 4100878"/>
              <a:gd name="connsiteX310" fmla="*/ 6927816 w 7845061"/>
              <a:gd name="connsiteY310" fmla="*/ 3888763 h 4100878"/>
              <a:gd name="connsiteX311" fmla="*/ 6901183 w 7845061"/>
              <a:gd name="connsiteY311" fmla="*/ 3897641 h 4100878"/>
              <a:gd name="connsiteX312" fmla="*/ 6865672 w 7845061"/>
              <a:gd name="connsiteY312" fmla="*/ 3853252 h 4100878"/>
              <a:gd name="connsiteX313" fmla="*/ 6847917 w 7845061"/>
              <a:gd name="connsiteY313" fmla="*/ 3871008 h 4100878"/>
              <a:gd name="connsiteX314" fmla="*/ 6821284 w 7845061"/>
              <a:gd name="connsiteY314" fmla="*/ 3879885 h 4100878"/>
              <a:gd name="connsiteX315" fmla="*/ 6803528 w 7845061"/>
              <a:gd name="connsiteY315" fmla="*/ 3897641 h 4100878"/>
              <a:gd name="connsiteX316" fmla="*/ 6768018 w 7845061"/>
              <a:gd name="connsiteY316" fmla="*/ 3924274 h 4100878"/>
              <a:gd name="connsiteX317" fmla="*/ 6723629 w 7845061"/>
              <a:gd name="connsiteY317" fmla="*/ 3933151 h 4100878"/>
              <a:gd name="connsiteX318" fmla="*/ 6705874 w 7845061"/>
              <a:gd name="connsiteY318" fmla="*/ 3959784 h 4100878"/>
              <a:gd name="connsiteX319" fmla="*/ 6679241 w 7845061"/>
              <a:gd name="connsiteY319" fmla="*/ 3995295 h 4100878"/>
              <a:gd name="connsiteX320" fmla="*/ 6652608 w 7845061"/>
              <a:gd name="connsiteY320" fmla="*/ 4004173 h 4100878"/>
              <a:gd name="connsiteX321" fmla="*/ 6625975 w 7845061"/>
              <a:gd name="connsiteY321" fmla="*/ 3968662 h 4100878"/>
              <a:gd name="connsiteX322" fmla="*/ 6590464 w 7845061"/>
              <a:gd name="connsiteY322" fmla="*/ 3950907 h 4100878"/>
              <a:gd name="connsiteX323" fmla="*/ 6563831 w 7845061"/>
              <a:gd name="connsiteY323" fmla="*/ 3906518 h 4100878"/>
              <a:gd name="connsiteX324" fmla="*/ 6528321 w 7845061"/>
              <a:gd name="connsiteY324" fmla="*/ 3915396 h 4100878"/>
              <a:gd name="connsiteX325" fmla="*/ 6483932 w 7845061"/>
              <a:gd name="connsiteY325" fmla="*/ 3950907 h 4100878"/>
              <a:gd name="connsiteX326" fmla="*/ 6475055 w 7845061"/>
              <a:gd name="connsiteY326" fmla="*/ 3977540 h 4100878"/>
              <a:gd name="connsiteX327" fmla="*/ 6395156 w 7845061"/>
              <a:gd name="connsiteY327" fmla="*/ 4039684 h 4100878"/>
              <a:gd name="connsiteX328" fmla="*/ 6350767 w 7845061"/>
              <a:gd name="connsiteY328" fmla="*/ 4084072 h 4100878"/>
              <a:gd name="connsiteX329" fmla="*/ 6333012 w 7845061"/>
              <a:gd name="connsiteY329" fmla="*/ 4057439 h 4100878"/>
              <a:gd name="connsiteX330" fmla="*/ 6297501 w 7845061"/>
              <a:gd name="connsiteY330" fmla="*/ 4004173 h 4100878"/>
              <a:gd name="connsiteX331" fmla="*/ 6253113 w 7845061"/>
              <a:gd name="connsiteY331" fmla="*/ 3986417 h 4100878"/>
              <a:gd name="connsiteX332" fmla="*/ 6226480 w 7845061"/>
              <a:gd name="connsiteY332" fmla="*/ 3995295 h 4100878"/>
              <a:gd name="connsiteX333" fmla="*/ 6182092 w 7845061"/>
              <a:gd name="connsiteY333" fmla="*/ 4013051 h 4100878"/>
              <a:gd name="connsiteX334" fmla="*/ 6137703 w 7845061"/>
              <a:gd name="connsiteY334" fmla="*/ 3959784 h 4100878"/>
              <a:gd name="connsiteX335" fmla="*/ 6121513 w 7845061"/>
              <a:gd name="connsiteY335" fmla="*/ 3934520 h 4100878"/>
              <a:gd name="connsiteX336" fmla="*/ 6123474 w 7845061"/>
              <a:gd name="connsiteY336" fmla="*/ 3936348 h 4100878"/>
              <a:gd name="connsiteX337" fmla="*/ 6124386 w 7845061"/>
              <a:gd name="connsiteY337" fmla="*/ 3937238 h 4100878"/>
              <a:gd name="connsiteX338" fmla="*/ 6125259 w 7845061"/>
              <a:gd name="connsiteY338" fmla="*/ 3938012 h 4100878"/>
              <a:gd name="connsiteX339" fmla="*/ 6123474 w 7845061"/>
              <a:gd name="connsiteY339" fmla="*/ 3936348 h 4100878"/>
              <a:gd name="connsiteX340" fmla="*/ 6115027 w 7845061"/>
              <a:gd name="connsiteY340" fmla="*/ 3928105 h 4100878"/>
              <a:gd name="connsiteX341" fmla="*/ 6093315 w 7845061"/>
              <a:gd name="connsiteY341" fmla="*/ 3906518 h 4100878"/>
              <a:gd name="connsiteX342" fmla="*/ 6048926 w 7845061"/>
              <a:gd name="connsiteY342" fmla="*/ 3897641 h 4100878"/>
              <a:gd name="connsiteX343" fmla="*/ 5986783 w 7845061"/>
              <a:gd name="connsiteY343" fmla="*/ 3933151 h 4100878"/>
              <a:gd name="connsiteX344" fmla="*/ 5915761 w 7845061"/>
              <a:gd name="connsiteY344" fmla="*/ 3897641 h 4100878"/>
              <a:gd name="connsiteX345" fmla="*/ 5835862 w 7845061"/>
              <a:gd name="connsiteY345" fmla="*/ 3933151 h 4100878"/>
              <a:gd name="connsiteX346" fmla="*/ 5773719 w 7845061"/>
              <a:gd name="connsiteY346" fmla="*/ 3942029 h 4100878"/>
              <a:gd name="connsiteX347" fmla="*/ 5764841 w 7845061"/>
              <a:gd name="connsiteY347" fmla="*/ 3915396 h 4100878"/>
              <a:gd name="connsiteX348" fmla="*/ 5711575 w 7845061"/>
              <a:gd name="connsiteY348" fmla="*/ 3879885 h 4100878"/>
              <a:gd name="connsiteX349" fmla="*/ 5676064 w 7845061"/>
              <a:gd name="connsiteY349" fmla="*/ 3888763 h 4100878"/>
              <a:gd name="connsiteX350" fmla="*/ 5613921 w 7845061"/>
              <a:gd name="connsiteY350" fmla="*/ 3933151 h 4100878"/>
              <a:gd name="connsiteX351" fmla="*/ 5578410 w 7845061"/>
              <a:gd name="connsiteY351" fmla="*/ 3942029 h 4100878"/>
              <a:gd name="connsiteX352" fmla="*/ 5525144 w 7845061"/>
              <a:gd name="connsiteY352" fmla="*/ 3915396 h 4100878"/>
              <a:gd name="connsiteX353" fmla="*/ 5498511 w 7845061"/>
              <a:gd name="connsiteY353" fmla="*/ 3897641 h 4100878"/>
              <a:gd name="connsiteX354" fmla="*/ 5471878 w 7845061"/>
              <a:gd name="connsiteY354" fmla="*/ 3888763 h 4100878"/>
              <a:gd name="connsiteX355" fmla="*/ 5445245 w 7845061"/>
              <a:gd name="connsiteY355" fmla="*/ 3871008 h 4100878"/>
              <a:gd name="connsiteX356" fmla="*/ 5427490 w 7845061"/>
              <a:gd name="connsiteY356" fmla="*/ 3906518 h 4100878"/>
              <a:gd name="connsiteX357" fmla="*/ 5374224 w 7845061"/>
              <a:gd name="connsiteY357" fmla="*/ 3906518 h 4100878"/>
              <a:gd name="connsiteX358" fmla="*/ 5338713 w 7845061"/>
              <a:gd name="connsiteY358" fmla="*/ 3915396 h 4100878"/>
              <a:gd name="connsiteX359" fmla="*/ 5267692 w 7845061"/>
              <a:gd name="connsiteY359" fmla="*/ 3879885 h 4100878"/>
              <a:gd name="connsiteX360" fmla="*/ 5223303 w 7845061"/>
              <a:gd name="connsiteY360" fmla="*/ 3888763 h 4100878"/>
              <a:gd name="connsiteX361" fmla="*/ 5196670 w 7845061"/>
              <a:gd name="connsiteY361" fmla="*/ 3933151 h 4100878"/>
              <a:gd name="connsiteX362" fmla="*/ 5161159 w 7845061"/>
              <a:gd name="connsiteY362" fmla="*/ 4004173 h 4100878"/>
              <a:gd name="connsiteX363" fmla="*/ 5125649 w 7845061"/>
              <a:gd name="connsiteY363" fmla="*/ 4057439 h 4100878"/>
              <a:gd name="connsiteX364" fmla="*/ 5099016 w 7845061"/>
              <a:gd name="connsiteY364" fmla="*/ 4048561 h 4100878"/>
              <a:gd name="connsiteX365" fmla="*/ 5036872 w 7845061"/>
              <a:gd name="connsiteY365" fmla="*/ 4013051 h 4100878"/>
              <a:gd name="connsiteX366" fmla="*/ 4956973 w 7845061"/>
              <a:gd name="connsiteY366" fmla="*/ 3977540 h 4100878"/>
              <a:gd name="connsiteX367" fmla="*/ 4894829 w 7845061"/>
              <a:gd name="connsiteY367" fmla="*/ 3995295 h 4100878"/>
              <a:gd name="connsiteX368" fmla="*/ 4832686 w 7845061"/>
              <a:gd name="connsiteY368" fmla="*/ 4048561 h 4100878"/>
              <a:gd name="connsiteX369" fmla="*/ 4797175 w 7845061"/>
              <a:gd name="connsiteY369" fmla="*/ 4039684 h 4100878"/>
              <a:gd name="connsiteX370" fmla="*/ 4779420 w 7845061"/>
              <a:gd name="connsiteY370" fmla="*/ 4021928 h 4100878"/>
              <a:gd name="connsiteX371" fmla="*/ 4735031 w 7845061"/>
              <a:gd name="connsiteY371" fmla="*/ 3995295 h 4100878"/>
              <a:gd name="connsiteX372" fmla="*/ 4601866 w 7845061"/>
              <a:gd name="connsiteY372" fmla="*/ 3968662 h 4100878"/>
              <a:gd name="connsiteX373" fmla="*/ 4566356 w 7845061"/>
              <a:gd name="connsiteY373" fmla="*/ 3977540 h 4100878"/>
              <a:gd name="connsiteX374" fmla="*/ 4539723 w 7845061"/>
              <a:gd name="connsiteY374" fmla="*/ 3968662 h 4100878"/>
              <a:gd name="connsiteX375" fmla="*/ 4450946 w 7845061"/>
              <a:gd name="connsiteY375" fmla="*/ 3933151 h 4100878"/>
              <a:gd name="connsiteX376" fmla="*/ 4433191 w 7845061"/>
              <a:gd name="connsiteY376" fmla="*/ 3950907 h 4100878"/>
              <a:gd name="connsiteX377" fmla="*/ 4388802 w 7845061"/>
              <a:gd name="connsiteY377" fmla="*/ 4004173 h 4100878"/>
              <a:gd name="connsiteX378" fmla="*/ 4353292 w 7845061"/>
              <a:gd name="connsiteY378" fmla="*/ 3986417 h 4100878"/>
              <a:gd name="connsiteX379" fmla="*/ 4273393 w 7845061"/>
              <a:gd name="connsiteY379" fmla="*/ 3968662 h 4100878"/>
              <a:gd name="connsiteX380" fmla="*/ 4220126 w 7845061"/>
              <a:gd name="connsiteY380" fmla="*/ 3950907 h 4100878"/>
              <a:gd name="connsiteX381" fmla="*/ 4193493 w 7845061"/>
              <a:gd name="connsiteY381" fmla="*/ 3942029 h 4100878"/>
              <a:gd name="connsiteX382" fmla="*/ 4149105 w 7845061"/>
              <a:gd name="connsiteY382" fmla="*/ 4004173 h 4100878"/>
              <a:gd name="connsiteX383" fmla="*/ 4113594 w 7845061"/>
              <a:gd name="connsiteY383" fmla="*/ 3968662 h 4100878"/>
              <a:gd name="connsiteX384" fmla="*/ 4069206 w 7845061"/>
              <a:gd name="connsiteY384" fmla="*/ 3959784 h 4100878"/>
              <a:gd name="connsiteX385" fmla="*/ 4024818 w 7845061"/>
              <a:gd name="connsiteY385" fmla="*/ 3977540 h 4100878"/>
              <a:gd name="connsiteX386" fmla="*/ 3980429 w 7845061"/>
              <a:gd name="connsiteY386" fmla="*/ 4004173 h 4100878"/>
              <a:gd name="connsiteX387" fmla="*/ 3953796 w 7845061"/>
              <a:gd name="connsiteY387" fmla="*/ 3995295 h 4100878"/>
              <a:gd name="connsiteX388" fmla="*/ 3918286 w 7845061"/>
              <a:gd name="connsiteY388" fmla="*/ 3986417 h 4100878"/>
              <a:gd name="connsiteX389" fmla="*/ 3865020 w 7845061"/>
              <a:gd name="connsiteY389" fmla="*/ 3924274 h 4100878"/>
              <a:gd name="connsiteX390" fmla="*/ 3740732 w 7845061"/>
              <a:gd name="connsiteY390" fmla="*/ 3915396 h 4100878"/>
              <a:gd name="connsiteX391" fmla="*/ 3660833 w 7845061"/>
              <a:gd name="connsiteY391" fmla="*/ 3986417 h 4100878"/>
              <a:gd name="connsiteX392" fmla="*/ 3589812 w 7845061"/>
              <a:gd name="connsiteY392" fmla="*/ 3933151 h 4100878"/>
              <a:gd name="connsiteX393" fmla="*/ 3563179 w 7845061"/>
              <a:gd name="connsiteY393" fmla="*/ 3924274 h 4100878"/>
              <a:gd name="connsiteX394" fmla="*/ 3536546 w 7845061"/>
              <a:gd name="connsiteY394" fmla="*/ 3950907 h 4100878"/>
              <a:gd name="connsiteX395" fmla="*/ 3509913 w 7845061"/>
              <a:gd name="connsiteY395" fmla="*/ 3968662 h 4100878"/>
              <a:gd name="connsiteX396" fmla="*/ 3447769 w 7845061"/>
              <a:gd name="connsiteY396" fmla="*/ 3977540 h 4100878"/>
              <a:gd name="connsiteX397" fmla="*/ 3430014 w 7845061"/>
              <a:gd name="connsiteY397" fmla="*/ 4004173 h 4100878"/>
              <a:gd name="connsiteX398" fmla="*/ 3394503 w 7845061"/>
              <a:gd name="connsiteY398" fmla="*/ 4021928 h 4100878"/>
              <a:gd name="connsiteX399" fmla="*/ 3371655 w 7845061"/>
              <a:gd name="connsiteY399" fmla="*/ 4006788 h 4100878"/>
              <a:gd name="connsiteX400" fmla="*/ 3365293 w 7845061"/>
              <a:gd name="connsiteY400" fmla="*/ 4002657 h 4100878"/>
              <a:gd name="connsiteX401" fmla="*/ 3372207 w 7845061"/>
              <a:gd name="connsiteY401" fmla="*/ 4005628 h 4100878"/>
              <a:gd name="connsiteX402" fmla="*/ 3350115 w 7845061"/>
              <a:gd name="connsiteY402" fmla="*/ 3986417 h 4100878"/>
              <a:gd name="connsiteX403" fmla="*/ 3323482 w 7845061"/>
              <a:gd name="connsiteY403" fmla="*/ 3968662 h 4100878"/>
              <a:gd name="connsiteX404" fmla="*/ 3270216 w 7845061"/>
              <a:gd name="connsiteY404" fmla="*/ 3924274 h 4100878"/>
              <a:gd name="connsiteX405" fmla="*/ 3243583 w 7845061"/>
              <a:gd name="connsiteY405" fmla="*/ 3915396 h 4100878"/>
              <a:gd name="connsiteX406" fmla="*/ 3181439 w 7845061"/>
              <a:gd name="connsiteY406" fmla="*/ 3986417 h 4100878"/>
              <a:gd name="connsiteX407" fmla="*/ 3154806 w 7845061"/>
              <a:gd name="connsiteY407" fmla="*/ 3977540 h 4100878"/>
              <a:gd name="connsiteX408" fmla="*/ 3119295 w 7845061"/>
              <a:gd name="connsiteY408" fmla="*/ 4030806 h 4100878"/>
              <a:gd name="connsiteX409" fmla="*/ 3092662 w 7845061"/>
              <a:gd name="connsiteY409" fmla="*/ 4048561 h 4100878"/>
              <a:gd name="connsiteX410" fmla="*/ 3057152 w 7845061"/>
              <a:gd name="connsiteY410" fmla="*/ 4030806 h 4100878"/>
              <a:gd name="connsiteX411" fmla="*/ 3003886 w 7845061"/>
              <a:gd name="connsiteY411" fmla="*/ 3995295 h 4100878"/>
              <a:gd name="connsiteX412" fmla="*/ 2950620 w 7845061"/>
              <a:gd name="connsiteY412" fmla="*/ 3959784 h 4100878"/>
              <a:gd name="connsiteX413" fmla="*/ 2923987 w 7845061"/>
              <a:gd name="connsiteY413" fmla="*/ 3968662 h 4100878"/>
              <a:gd name="connsiteX414" fmla="*/ 2861843 w 7845061"/>
              <a:gd name="connsiteY414" fmla="*/ 4004173 h 4100878"/>
              <a:gd name="connsiteX415" fmla="*/ 2835210 w 7845061"/>
              <a:gd name="connsiteY415" fmla="*/ 3968662 h 4100878"/>
              <a:gd name="connsiteX416" fmla="*/ 2790822 w 7845061"/>
              <a:gd name="connsiteY416" fmla="*/ 3942029 h 4100878"/>
              <a:gd name="connsiteX417" fmla="*/ 2728678 w 7845061"/>
              <a:gd name="connsiteY417" fmla="*/ 3968662 h 4100878"/>
              <a:gd name="connsiteX418" fmla="*/ 2702045 w 7845061"/>
              <a:gd name="connsiteY418" fmla="*/ 3959784 h 4100878"/>
              <a:gd name="connsiteX419" fmla="*/ 2666534 w 7845061"/>
              <a:gd name="connsiteY419" fmla="*/ 3968662 h 4100878"/>
              <a:gd name="connsiteX420" fmla="*/ 2631024 w 7845061"/>
              <a:gd name="connsiteY420" fmla="*/ 3950907 h 4100878"/>
              <a:gd name="connsiteX421" fmla="*/ 2604391 w 7845061"/>
              <a:gd name="connsiteY421" fmla="*/ 3959784 h 4100878"/>
              <a:gd name="connsiteX422" fmla="*/ 2560002 w 7845061"/>
              <a:gd name="connsiteY422" fmla="*/ 3995295 h 4100878"/>
              <a:gd name="connsiteX423" fmla="*/ 2471226 w 7845061"/>
              <a:gd name="connsiteY423" fmla="*/ 3986417 h 4100878"/>
              <a:gd name="connsiteX424" fmla="*/ 2444593 w 7845061"/>
              <a:gd name="connsiteY424" fmla="*/ 3977540 h 4100878"/>
              <a:gd name="connsiteX425" fmla="*/ 2373571 w 7845061"/>
              <a:gd name="connsiteY425" fmla="*/ 3959784 h 4100878"/>
              <a:gd name="connsiteX426" fmla="*/ 2320305 w 7845061"/>
              <a:gd name="connsiteY426" fmla="*/ 3968662 h 4100878"/>
              <a:gd name="connsiteX427" fmla="*/ 2302550 w 7845061"/>
              <a:gd name="connsiteY427" fmla="*/ 3995295 h 4100878"/>
              <a:gd name="connsiteX428" fmla="*/ 2284794 w 7845061"/>
              <a:gd name="connsiteY428" fmla="*/ 4013051 h 4100878"/>
              <a:gd name="connsiteX429" fmla="*/ 2204895 w 7845061"/>
              <a:gd name="connsiteY429" fmla="*/ 4075194 h 4100878"/>
              <a:gd name="connsiteX430" fmla="*/ 2187140 w 7845061"/>
              <a:gd name="connsiteY430" fmla="*/ 4048561 h 4100878"/>
              <a:gd name="connsiteX431" fmla="*/ 2169385 w 7845061"/>
              <a:gd name="connsiteY431" fmla="*/ 4066317 h 4100878"/>
              <a:gd name="connsiteX432" fmla="*/ 2151629 w 7845061"/>
              <a:gd name="connsiteY432" fmla="*/ 4092950 h 4100878"/>
              <a:gd name="connsiteX433" fmla="*/ 2124996 w 7845061"/>
              <a:gd name="connsiteY433" fmla="*/ 4084072 h 4100878"/>
              <a:gd name="connsiteX434" fmla="*/ 2053975 w 7845061"/>
              <a:gd name="connsiteY434" fmla="*/ 4021928 h 4100878"/>
              <a:gd name="connsiteX435" fmla="*/ 2000709 w 7845061"/>
              <a:gd name="connsiteY435" fmla="*/ 3986417 h 4100878"/>
              <a:gd name="connsiteX436" fmla="*/ 1956321 w 7845061"/>
              <a:gd name="connsiteY436" fmla="*/ 4013051 h 4100878"/>
              <a:gd name="connsiteX437" fmla="*/ 1929688 w 7845061"/>
              <a:gd name="connsiteY437" fmla="*/ 4021928 h 4100878"/>
              <a:gd name="connsiteX438" fmla="*/ 1894177 w 7845061"/>
              <a:gd name="connsiteY438" fmla="*/ 4004173 h 4100878"/>
              <a:gd name="connsiteX439" fmla="*/ 1867544 w 7845061"/>
              <a:gd name="connsiteY439" fmla="*/ 3977540 h 4100878"/>
              <a:gd name="connsiteX440" fmla="*/ 1832033 w 7845061"/>
              <a:gd name="connsiteY440" fmla="*/ 3968662 h 4100878"/>
              <a:gd name="connsiteX441" fmla="*/ 1769890 w 7845061"/>
              <a:gd name="connsiteY441" fmla="*/ 3986417 h 4100878"/>
              <a:gd name="connsiteX442" fmla="*/ 1743257 w 7845061"/>
              <a:gd name="connsiteY442" fmla="*/ 3977540 h 4100878"/>
              <a:gd name="connsiteX443" fmla="*/ 1716624 w 7845061"/>
              <a:gd name="connsiteY443" fmla="*/ 3986417 h 4100878"/>
              <a:gd name="connsiteX444" fmla="*/ 1654480 w 7845061"/>
              <a:gd name="connsiteY444" fmla="*/ 4004173 h 4100878"/>
              <a:gd name="connsiteX445" fmla="*/ 1627847 w 7845061"/>
              <a:gd name="connsiteY445" fmla="*/ 4021928 h 4100878"/>
              <a:gd name="connsiteX446" fmla="*/ 1601214 w 7845061"/>
              <a:gd name="connsiteY446" fmla="*/ 4004173 h 4100878"/>
              <a:gd name="connsiteX447" fmla="*/ 1565703 w 7845061"/>
              <a:gd name="connsiteY447" fmla="*/ 3986417 h 4100878"/>
              <a:gd name="connsiteX448" fmla="*/ 1485804 w 7845061"/>
              <a:gd name="connsiteY448" fmla="*/ 4039684 h 4100878"/>
              <a:gd name="connsiteX449" fmla="*/ 1450293 w 7845061"/>
              <a:gd name="connsiteY449" fmla="*/ 4048561 h 4100878"/>
              <a:gd name="connsiteX450" fmla="*/ 1423660 w 7845061"/>
              <a:gd name="connsiteY450" fmla="*/ 3986417 h 4100878"/>
              <a:gd name="connsiteX451" fmla="*/ 1405905 w 7845061"/>
              <a:gd name="connsiteY451" fmla="*/ 3942029 h 4100878"/>
              <a:gd name="connsiteX452" fmla="*/ 1370394 w 7845061"/>
              <a:gd name="connsiteY452" fmla="*/ 3924274 h 4100878"/>
              <a:gd name="connsiteX453" fmla="*/ 1343761 w 7845061"/>
              <a:gd name="connsiteY453" fmla="*/ 3933151 h 4100878"/>
              <a:gd name="connsiteX454" fmla="*/ 1308251 w 7845061"/>
              <a:gd name="connsiteY454" fmla="*/ 3950907 h 4100878"/>
              <a:gd name="connsiteX455" fmla="*/ 1254985 w 7845061"/>
              <a:gd name="connsiteY455" fmla="*/ 3977540 h 4100878"/>
              <a:gd name="connsiteX456" fmla="*/ 1219474 w 7845061"/>
              <a:gd name="connsiteY456" fmla="*/ 3986417 h 4100878"/>
              <a:gd name="connsiteX457" fmla="*/ 1183963 w 7845061"/>
              <a:gd name="connsiteY457" fmla="*/ 3933151 h 4100878"/>
              <a:gd name="connsiteX458" fmla="*/ 1121820 w 7845061"/>
              <a:gd name="connsiteY458" fmla="*/ 3959784 h 4100878"/>
              <a:gd name="connsiteX459" fmla="*/ 1068554 w 7845061"/>
              <a:gd name="connsiteY459" fmla="*/ 3986417 h 4100878"/>
              <a:gd name="connsiteX460" fmla="*/ 1050798 w 7845061"/>
              <a:gd name="connsiteY460" fmla="*/ 3968662 h 4100878"/>
              <a:gd name="connsiteX461" fmla="*/ 1024165 w 7845061"/>
              <a:gd name="connsiteY461" fmla="*/ 3950907 h 4100878"/>
              <a:gd name="connsiteX462" fmla="*/ 979777 w 7845061"/>
              <a:gd name="connsiteY462" fmla="*/ 3906518 h 4100878"/>
              <a:gd name="connsiteX463" fmla="*/ 953144 w 7845061"/>
              <a:gd name="connsiteY463" fmla="*/ 3924274 h 4100878"/>
              <a:gd name="connsiteX464" fmla="*/ 935389 w 7845061"/>
              <a:gd name="connsiteY464" fmla="*/ 3950907 h 4100878"/>
              <a:gd name="connsiteX465" fmla="*/ 899878 w 7845061"/>
              <a:gd name="connsiteY465" fmla="*/ 3986417 h 4100878"/>
              <a:gd name="connsiteX466" fmla="*/ 864367 w 7845061"/>
              <a:gd name="connsiteY466" fmla="*/ 4039684 h 4100878"/>
              <a:gd name="connsiteX467" fmla="*/ 828857 w 7845061"/>
              <a:gd name="connsiteY467" fmla="*/ 4057439 h 4100878"/>
              <a:gd name="connsiteX468" fmla="*/ 802224 w 7845061"/>
              <a:gd name="connsiteY468" fmla="*/ 4048561 h 4100878"/>
              <a:gd name="connsiteX469" fmla="*/ 775591 w 7845061"/>
              <a:gd name="connsiteY469" fmla="*/ 3995295 h 4100878"/>
              <a:gd name="connsiteX470" fmla="*/ 633548 w 7845061"/>
              <a:gd name="connsiteY470" fmla="*/ 3977540 h 4100878"/>
              <a:gd name="connsiteX471" fmla="*/ 553649 w 7845061"/>
              <a:gd name="connsiteY471" fmla="*/ 3977540 h 4100878"/>
              <a:gd name="connsiteX472" fmla="*/ 482627 w 7845061"/>
              <a:gd name="connsiteY472" fmla="*/ 4004173 h 4100878"/>
              <a:gd name="connsiteX473" fmla="*/ 464872 w 7845061"/>
              <a:gd name="connsiteY473" fmla="*/ 3986417 h 4100878"/>
              <a:gd name="connsiteX474" fmla="*/ 438239 w 7845061"/>
              <a:gd name="connsiteY474" fmla="*/ 3995295 h 4100878"/>
              <a:gd name="connsiteX475" fmla="*/ 420484 w 7845061"/>
              <a:gd name="connsiteY475" fmla="*/ 4013051 h 4100878"/>
              <a:gd name="connsiteX476" fmla="*/ 367218 w 7845061"/>
              <a:gd name="connsiteY476" fmla="*/ 4004173 h 4100878"/>
              <a:gd name="connsiteX477" fmla="*/ 358340 w 7845061"/>
              <a:gd name="connsiteY477" fmla="*/ 4030806 h 4100878"/>
              <a:gd name="connsiteX478" fmla="*/ 331707 w 7845061"/>
              <a:gd name="connsiteY478" fmla="*/ 4048561 h 4100878"/>
              <a:gd name="connsiteX479" fmla="*/ 313952 w 7845061"/>
              <a:gd name="connsiteY479" fmla="*/ 4075194 h 4100878"/>
              <a:gd name="connsiteX480" fmla="*/ 242930 w 7845061"/>
              <a:gd name="connsiteY480" fmla="*/ 4039684 h 4100878"/>
              <a:gd name="connsiteX481" fmla="*/ 171909 w 7845061"/>
              <a:gd name="connsiteY481" fmla="*/ 4084072 h 4100878"/>
              <a:gd name="connsiteX482" fmla="*/ 113567 w 7845061"/>
              <a:gd name="connsiteY482" fmla="*/ 4099691 h 4100878"/>
              <a:gd name="connsiteX483" fmla="*/ 98525 w 7845061"/>
              <a:gd name="connsiteY483" fmla="*/ 4100878 h 4100878"/>
              <a:gd name="connsiteX484" fmla="*/ 97825 w 7845061"/>
              <a:gd name="connsiteY484" fmla="*/ 4099828 h 4100878"/>
              <a:gd name="connsiteX485" fmla="*/ 88947 w 7845061"/>
              <a:gd name="connsiteY485" fmla="*/ 3975540 h 4100878"/>
              <a:gd name="connsiteX486" fmla="*/ 97825 w 7845061"/>
              <a:gd name="connsiteY486" fmla="*/ 3940030 h 4100878"/>
              <a:gd name="connsiteX487" fmla="*/ 142213 w 7845061"/>
              <a:gd name="connsiteY487" fmla="*/ 3886764 h 4100878"/>
              <a:gd name="connsiteX488" fmla="*/ 124458 w 7845061"/>
              <a:gd name="connsiteY488" fmla="*/ 3833498 h 4100878"/>
              <a:gd name="connsiteX489" fmla="*/ 124458 w 7845061"/>
              <a:gd name="connsiteY489" fmla="*/ 3576045 h 4100878"/>
              <a:gd name="connsiteX490" fmla="*/ 142213 w 7845061"/>
              <a:gd name="connsiteY490" fmla="*/ 3549412 h 4100878"/>
              <a:gd name="connsiteX491" fmla="*/ 151091 w 7845061"/>
              <a:gd name="connsiteY491" fmla="*/ 3505024 h 4100878"/>
              <a:gd name="connsiteX492" fmla="*/ 159969 w 7845061"/>
              <a:gd name="connsiteY492" fmla="*/ 3478391 h 4100878"/>
              <a:gd name="connsiteX493" fmla="*/ 168846 w 7845061"/>
              <a:gd name="connsiteY493" fmla="*/ 3442880 h 4100878"/>
              <a:gd name="connsiteX494" fmla="*/ 133336 w 7845061"/>
              <a:gd name="connsiteY494" fmla="*/ 3434002 h 4100878"/>
              <a:gd name="connsiteX495" fmla="*/ 106703 w 7845061"/>
              <a:gd name="connsiteY495" fmla="*/ 3425125 h 4100878"/>
              <a:gd name="connsiteX496" fmla="*/ 97825 w 7845061"/>
              <a:gd name="connsiteY496" fmla="*/ 3362981 h 4100878"/>
              <a:gd name="connsiteX497" fmla="*/ 115580 w 7845061"/>
              <a:gd name="connsiteY497" fmla="*/ 3336348 h 4100878"/>
              <a:gd name="connsiteX498" fmla="*/ 107410 w 7845061"/>
              <a:gd name="connsiteY498" fmla="*/ 3289358 h 4100878"/>
              <a:gd name="connsiteX499" fmla="*/ 104634 w 7845061"/>
              <a:gd name="connsiteY499" fmla="*/ 3275353 h 4100878"/>
              <a:gd name="connsiteX500" fmla="*/ 105814 w 7845061"/>
              <a:gd name="connsiteY500" fmla="*/ 3280193 h 4100878"/>
              <a:gd name="connsiteX501" fmla="*/ 124458 w 7845061"/>
              <a:gd name="connsiteY501" fmla="*/ 3238694 h 4100878"/>
              <a:gd name="connsiteX502" fmla="*/ 115580 w 7845061"/>
              <a:gd name="connsiteY502" fmla="*/ 3141039 h 4100878"/>
              <a:gd name="connsiteX503" fmla="*/ 142213 w 7845061"/>
              <a:gd name="connsiteY503" fmla="*/ 3061140 h 4100878"/>
              <a:gd name="connsiteX504" fmla="*/ 195479 w 7845061"/>
              <a:gd name="connsiteY504" fmla="*/ 3043385 h 4100878"/>
              <a:gd name="connsiteX505" fmla="*/ 168846 w 7845061"/>
              <a:gd name="connsiteY505" fmla="*/ 2919098 h 4100878"/>
              <a:gd name="connsiteX506" fmla="*/ 195479 w 7845061"/>
              <a:gd name="connsiteY506" fmla="*/ 2910220 h 4100878"/>
              <a:gd name="connsiteX507" fmla="*/ 186602 w 7845061"/>
              <a:gd name="connsiteY507" fmla="*/ 2839199 h 4100878"/>
              <a:gd name="connsiteX508" fmla="*/ 195479 w 7845061"/>
              <a:gd name="connsiteY508" fmla="*/ 2812565 h 4100878"/>
              <a:gd name="connsiteX509" fmla="*/ 204357 w 7845061"/>
              <a:gd name="connsiteY509" fmla="*/ 2714911 h 4100878"/>
              <a:gd name="connsiteX510" fmla="*/ 211359 w 7845061"/>
              <a:gd name="connsiteY510" fmla="*/ 2688501 h 4100878"/>
              <a:gd name="connsiteX511" fmla="*/ 215203 w 7845061"/>
              <a:gd name="connsiteY511" fmla="*/ 2676161 h 4100878"/>
              <a:gd name="connsiteX512" fmla="*/ 215344 w 7845061"/>
              <a:gd name="connsiteY512" fmla="*/ 2676046 h 4100878"/>
              <a:gd name="connsiteX513" fmla="*/ 215264 w 7845061"/>
              <a:gd name="connsiteY513" fmla="*/ 2675963 h 4100878"/>
              <a:gd name="connsiteX514" fmla="*/ 215203 w 7845061"/>
              <a:gd name="connsiteY514" fmla="*/ 2676161 h 4100878"/>
              <a:gd name="connsiteX515" fmla="*/ 207710 w 7845061"/>
              <a:gd name="connsiteY515" fmla="*/ 2682245 h 4100878"/>
              <a:gd name="connsiteX516" fmla="*/ 195479 w 7845061"/>
              <a:gd name="connsiteY516" fmla="*/ 2661645 h 4100878"/>
              <a:gd name="connsiteX517" fmla="*/ 186602 w 7845061"/>
              <a:gd name="connsiteY517" fmla="*/ 2590624 h 4100878"/>
              <a:gd name="connsiteX518" fmla="*/ 168846 w 7845061"/>
              <a:gd name="connsiteY518" fmla="*/ 2492969 h 4100878"/>
              <a:gd name="connsiteX519" fmla="*/ 177724 w 7845061"/>
              <a:gd name="connsiteY519" fmla="*/ 2466336 h 4100878"/>
              <a:gd name="connsiteX520" fmla="*/ 186602 w 7845061"/>
              <a:gd name="connsiteY520" fmla="*/ 2404193 h 4100878"/>
              <a:gd name="connsiteX521" fmla="*/ 204357 w 7845061"/>
              <a:gd name="connsiteY521" fmla="*/ 2377560 h 4100878"/>
              <a:gd name="connsiteX522" fmla="*/ 222112 w 7845061"/>
              <a:gd name="connsiteY522" fmla="*/ 2342049 h 4100878"/>
              <a:gd name="connsiteX523" fmla="*/ 248745 w 7845061"/>
              <a:gd name="connsiteY523" fmla="*/ 2315416 h 4100878"/>
              <a:gd name="connsiteX524" fmla="*/ 239868 w 7845061"/>
              <a:gd name="connsiteY524" fmla="*/ 2244395 h 4100878"/>
              <a:gd name="connsiteX525" fmla="*/ 222112 w 7845061"/>
              <a:gd name="connsiteY525" fmla="*/ 2217762 h 4100878"/>
              <a:gd name="connsiteX526" fmla="*/ 195479 w 7845061"/>
              <a:gd name="connsiteY526" fmla="*/ 2182251 h 4100878"/>
              <a:gd name="connsiteX527" fmla="*/ 186602 w 7845061"/>
              <a:gd name="connsiteY527" fmla="*/ 2155618 h 4100878"/>
              <a:gd name="connsiteX528" fmla="*/ 195479 w 7845061"/>
              <a:gd name="connsiteY528" fmla="*/ 1800511 h 4100878"/>
              <a:gd name="connsiteX529" fmla="*/ 177724 w 7845061"/>
              <a:gd name="connsiteY529" fmla="*/ 1773878 h 4100878"/>
              <a:gd name="connsiteX530" fmla="*/ 142213 w 7845061"/>
              <a:gd name="connsiteY530" fmla="*/ 1765000 h 4100878"/>
              <a:gd name="connsiteX531" fmla="*/ 124458 w 7845061"/>
              <a:gd name="connsiteY531" fmla="*/ 1596325 h 4100878"/>
              <a:gd name="connsiteX532" fmla="*/ 115580 w 7845061"/>
              <a:gd name="connsiteY532" fmla="*/ 1569692 h 4100878"/>
              <a:gd name="connsiteX533" fmla="*/ 97825 w 7845061"/>
              <a:gd name="connsiteY533" fmla="*/ 1498670 h 4100878"/>
              <a:gd name="connsiteX534" fmla="*/ 71192 w 7845061"/>
              <a:gd name="connsiteY534" fmla="*/ 1436527 h 4100878"/>
              <a:gd name="connsiteX535" fmla="*/ 81233 w 7845061"/>
              <a:gd name="connsiteY535" fmla="*/ 1404467 h 4100878"/>
              <a:gd name="connsiteX536" fmla="*/ 81654 w 7845061"/>
              <a:gd name="connsiteY536" fmla="*/ 1406058 h 4100878"/>
              <a:gd name="connsiteX537" fmla="*/ 82488 w 7845061"/>
              <a:gd name="connsiteY537" fmla="*/ 1409723 h 4100878"/>
              <a:gd name="connsiteX538" fmla="*/ 82959 w 7845061"/>
              <a:gd name="connsiteY538" fmla="*/ 1410989 h 4100878"/>
              <a:gd name="connsiteX539" fmla="*/ 81654 w 7845061"/>
              <a:gd name="connsiteY539" fmla="*/ 1406058 h 4100878"/>
              <a:gd name="connsiteX540" fmla="*/ 78880 w 7845061"/>
              <a:gd name="connsiteY540" fmla="*/ 1393870 h 4100878"/>
              <a:gd name="connsiteX541" fmla="*/ 71192 w 7845061"/>
              <a:gd name="connsiteY541" fmla="*/ 1356628 h 4100878"/>
              <a:gd name="connsiteX542" fmla="*/ 80070 w 7845061"/>
              <a:gd name="connsiteY542" fmla="*/ 1329995 h 4100878"/>
              <a:gd name="connsiteX543" fmla="*/ 97825 w 7845061"/>
              <a:gd name="connsiteY543" fmla="*/ 1250096 h 4100878"/>
              <a:gd name="connsiteX544" fmla="*/ 71192 w 7845061"/>
              <a:gd name="connsiteY544" fmla="*/ 1179074 h 4100878"/>
              <a:gd name="connsiteX545" fmla="*/ 80070 w 7845061"/>
              <a:gd name="connsiteY545" fmla="*/ 1152441 h 4100878"/>
              <a:gd name="connsiteX546" fmla="*/ 71192 w 7845061"/>
              <a:gd name="connsiteY546" fmla="*/ 1063665 h 4100878"/>
              <a:gd name="connsiteX547" fmla="*/ 88947 w 7845061"/>
              <a:gd name="connsiteY547" fmla="*/ 1010399 h 4100878"/>
              <a:gd name="connsiteX548" fmla="*/ 115580 w 7845061"/>
              <a:gd name="connsiteY548" fmla="*/ 939377 h 4100878"/>
              <a:gd name="connsiteX549" fmla="*/ 133336 w 7845061"/>
              <a:gd name="connsiteY549" fmla="*/ 921622 h 4100878"/>
              <a:gd name="connsiteX550" fmla="*/ 124458 w 7845061"/>
              <a:gd name="connsiteY550" fmla="*/ 815090 h 4100878"/>
              <a:gd name="connsiteX551" fmla="*/ 133336 w 7845061"/>
              <a:gd name="connsiteY551" fmla="*/ 619781 h 4100878"/>
              <a:gd name="connsiteX552" fmla="*/ 97825 w 7845061"/>
              <a:gd name="connsiteY552" fmla="*/ 584270 h 4100878"/>
              <a:gd name="connsiteX553" fmla="*/ 88947 w 7845061"/>
              <a:gd name="connsiteY553" fmla="*/ 557637 h 4100878"/>
              <a:gd name="connsiteX554" fmla="*/ 80070 w 7845061"/>
              <a:gd name="connsiteY554" fmla="*/ 397839 h 4100878"/>
              <a:gd name="connsiteX555" fmla="*/ 44559 w 7845061"/>
              <a:gd name="connsiteY555" fmla="*/ 388962 h 4100878"/>
              <a:gd name="connsiteX556" fmla="*/ 9048 w 7845061"/>
              <a:gd name="connsiteY556" fmla="*/ 273552 h 4100878"/>
              <a:gd name="connsiteX557" fmla="*/ 17926 w 7845061"/>
              <a:gd name="connsiteY557" fmla="*/ 220286 h 4100878"/>
              <a:gd name="connsiteX558" fmla="*/ 44559 w 7845061"/>
              <a:gd name="connsiteY558" fmla="*/ 202531 h 4100878"/>
              <a:gd name="connsiteX559" fmla="*/ 71192 w 7845061"/>
              <a:gd name="connsiteY559" fmla="*/ 149265 h 4100878"/>
              <a:gd name="connsiteX560" fmla="*/ 35681 w 7845061"/>
              <a:gd name="connsiteY560" fmla="*/ 104876 h 4100878"/>
              <a:gd name="connsiteX561" fmla="*/ 44559 w 7845061"/>
              <a:gd name="connsiteY561" fmla="*/ 78243 h 4100878"/>
              <a:gd name="connsiteX562" fmla="*/ 44559 w 7845061"/>
              <a:gd name="connsiteY562" fmla="*/ 42732 h 4100878"/>
              <a:gd name="connsiteX563" fmla="*/ 8687 w 7845061"/>
              <a:gd name="connsiteY563" fmla="*/ 30126 h 4100878"/>
              <a:gd name="connsiteX564" fmla="*/ 17924 w 7845061"/>
              <a:gd name="connsiteY564" fmla="*/ 27047 h 4100878"/>
              <a:gd name="connsiteX565" fmla="*/ 35679 w 7845061"/>
              <a:gd name="connsiteY565" fmla="*/ 9291 h 4100878"/>
              <a:gd name="connsiteX566" fmla="*/ 63834 w 7845061"/>
              <a:gd name="connsiteY566" fmla="*/ 269 h 41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7845061" h="4100878">
                <a:moveTo>
                  <a:pt x="3361880" y="4000441"/>
                </a:moveTo>
                <a:lnTo>
                  <a:pt x="3365293" y="4002657"/>
                </a:lnTo>
                <a:lnTo>
                  <a:pt x="3365288" y="4002655"/>
                </a:lnTo>
                <a:cubicBezTo>
                  <a:pt x="3361760" y="4000516"/>
                  <a:pt x="3358817" y="3998503"/>
                  <a:pt x="3361880" y="4000441"/>
                </a:cubicBezTo>
                <a:close/>
                <a:moveTo>
                  <a:pt x="7700019" y="3731942"/>
                </a:moveTo>
                <a:lnTo>
                  <a:pt x="7698787" y="3736992"/>
                </a:lnTo>
                <a:lnTo>
                  <a:pt x="7699779" y="3731990"/>
                </a:lnTo>
                <a:cubicBezTo>
                  <a:pt x="7700398" y="3729315"/>
                  <a:pt x="7700429" y="3729800"/>
                  <a:pt x="7700019" y="3731942"/>
                </a:cubicBezTo>
                <a:close/>
                <a:moveTo>
                  <a:pt x="103403" y="3270303"/>
                </a:moveTo>
                <a:cubicBezTo>
                  <a:pt x="102992" y="3268161"/>
                  <a:pt x="103023" y="3267676"/>
                  <a:pt x="103643" y="3270351"/>
                </a:cubicBezTo>
                <a:lnTo>
                  <a:pt x="104634" y="3275353"/>
                </a:lnTo>
                <a:close/>
                <a:moveTo>
                  <a:pt x="3344473" y="99584"/>
                </a:moveTo>
                <a:lnTo>
                  <a:pt x="3341060" y="101801"/>
                </a:lnTo>
                <a:cubicBezTo>
                  <a:pt x="3337997" y="103738"/>
                  <a:pt x="3340940" y="101726"/>
                  <a:pt x="3344468" y="99587"/>
                </a:cubicBezTo>
                <a:close/>
                <a:moveTo>
                  <a:pt x="63834" y="269"/>
                </a:moveTo>
                <a:cubicBezTo>
                  <a:pt x="92441" y="-2149"/>
                  <a:pt x="122184" y="12388"/>
                  <a:pt x="151089" y="18169"/>
                </a:cubicBezTo>
                <a:cubicBezTo>
                  <a:pt x="193368" y="81587"/>
                  <a:pt x="165898" y="76611"/>
                  <a:pt x="222110" y="62557"/>
                </a:cubicBezTo>
                <a:cubicBezTo>
                  <a:pt x="273116" y="11552"/>
                  <a:pt x="246648" y="11552"/>
                  <a:pt x="293132" y="27047"/>
                </a:cubicBezTo>
                <a:cubicBezTo>
                  <a:pt x="299050" y="35925"/>
                  <a:pt x="303342" y="46135"/>
                  <a:pt x="310887" y="53680"/>
                </a:cubicBezTo>
                <a:cubicBezTo>
                  <a:pt x="318432" y="61225"/>
                  <a:pt x="330855" y="63104"/>
                  <a:pt x="337520" y="71435"/>
                </a:cubicBezTo>
                <a:cubicBezTo>
                  <a:pt x="343366" y="78742"/>
                  <a:pt x="343439" y="89190"/>
                  <a:pt x="346398" y="98068"/>
                </a:cubicBezTo>
                <a:cubicBezTo>
                  <a:pt x="364153" y="95109"/>
                  <a:pt x="381803" y="86957"/>
                  <a:pt x="399664" y="89190"/>
                </a:cubicBezTo>
                <a:cubicBezTo>
                  <a:pt x="407969" y="90228"/>
                  <a:pt x="410242" y="102640"/>
                  <a:pt x="417419" y="106946"/>
                </a:cubicBezTo>
                <a:cubicBezTo>
                  <a:pt x="425443" y="111761"/>
                  <a:pt x="435174" y="112865"/>
                  <a:pt x="444052" y="115824"/>
                </a:cubicBezTo>
                <a:cubicBezTo>
                  <a:pt x="449970" y="109905"/>
                  <a:pt x="453502" y="99106"/>
                  <a:pt x="461807" y="98068"/>
                </a:cubicBezTo>
                <a:cubicBezTo>
                  <a:pt x="507378" y="92371"/>
                  <a:pt x="509762" y="101635"/>
                  <a:pt x="532829" y="124701"/>
                </a:cubicBezTo>
                <a:cubicBezTo>
                  <a:pt x="596217" y="103572"/>
                  <a:pt x="570522" y="96565"/>
                  <a:pt x="612728" y="124701"/>
                </a:cubicBezTo>
                <a:cubicBezTo>
                  <a:pt x="660076" y="118783"/>
                  <a:pt x="708191" y="117297"/>
                  <a:pt x="754771" y="106946"/>
                </a:cubicBezTo>
                <a:cubicBezTo>
                  <a:pt x="781208" y="101071"/>
                  <a:pt x="770416" y="67414"/>
                  <a:pt x="781404" y="53680"/>
                </a:cubicBezTo>
                <a:cubicBezTo>
                  <a:pt x="787250" y="46373"/>
                  <a:pt x="799159" y="47761"/>
                  <a:pt x="808037" y="44802"/>
                </a:cubicBezTo>
                <a:cubicBezTo>
                  <a:pt x="819874" y="50720"/>
                  <a:pt x="834189" y="53199"/>
                  <a:pt x="843547" y="62557"/>
                </a:cubicBezTo>
                <a:cubicBezTo>
                  <a:pt x="858636" y="77646"/>
                  <a:pt x="863968" y="100735"/>
                  <a:pt x="879058" y="115824"/>
                </a:cubicBezTo>
                <a:cubicBezTo>
                  <a:pt x="890895" y="127661"/>
                  <a:pt x="903675" y="138624"/>
                  <a:pt x="914569" y="151334"/>
                </a:cubicBezTo>
                <a:cubicBezTo>
                  <a:pt x="921513" y="159435"/>
                  <a:pt x="924780" y="170422"/>
                  <a:pt x="932324" y="177967"/>
                </a:cubicBezTo>
                <a:cubicBezTo>
                  <a:pt x="939869" y="185512"/>
                  <a:pt x="950079" y="189804"/>
                  <a:pt x="958957" y="195723"/>
                </a:cubicBezTo>
                <a:cubicBezTo>
                  <a:pt x="1029983" y="148371"/>
                  <a:pt x="944157" y="210522"/>
                  <a:pt x="1003345" y="151334"/>
                </a:cubicBezTo>
                <a:cubicBezTo>
                  <a:pt x="1010890" y="143789"/>
                  <a:pt x="1021646" y="140244"/>
                  <a:pt x="1029978" y="133579"/>
                </a:cubicBezTo>
                <a:cubicBezTo>
                  <a:pt x="1036514" y="128350"/>
                  <a:pt x="1041815" y="121742"/>
                  <a:pt x="1047734" y="115824"/>
                </a:cubicBezTo>
                <a:cubicBezTo>
                  <a:pt x="1096564" y="132099"/>
                  <a:pt x="1052813" y="114921"/>
                  <a:pt x="1101000" y="142457"/>
                </a:cubicBezTo>
                <a:cubicBezTo>
                  <a:pt x="1131714" y="160008"/>
                  <a:pt x="1133265" y="159130"/>
                  <a:pt x="1163143" y="169090"/>
                </a:cubicBezTo>
                <a:cubicBezTo>
                  <a:pt x="1168896" y="146078"/>
                  <a:pt x="1166864" y="120366"/>
                  <a:pt x="1198654" y="115824"/>
                </a:cubicBezTo>
                <a:cubicBezTo>
                  <a:pt x="1210733" y="114098"/>
                  <a:pt x="1222328" y="121742"/>
                  <a:pt x="1234165" y="124701"/>
                </a:cubicBezTo>
                <a:cubicBezTo>
                  <a:pt x="1266534" y="157072"/>
                  <a:pt x="1235073" y="131700"/>
                  <a:pt x="1287431" y="151334"/>
                </a:cubicBezTo>
                <a:cubicBezTo>
                  <a:pt x="1299822" y="155981"/>
                  <a:pt x="1310777" y="163877"/>
                  <a:pt x="1322941" y="169090"/>
                </a:cubicBezTo>
                <a:cubicBezTo>
                  <a:pt x="1331542" y="172776"/>
                  <a:pt x="1340696" y="175008"/>
                  <a:pt x="1349574" y="177967"/>
                </a:cubicBezTo>
                <a:cubicBezTo>
                  <a:pt x="1361411" y="172049"/>
                  <a:pt x="1376472" y="170260"/>
                  <a:pt x="1385085" y="160212"/>
                </a:cubicBezTo>
                <a:cubicBezTo>
                  <a:pt x="1395456" y="148113"/>
                  <a:pt x="1396368" y="130386"/>
                  <a:pt x="1402840" y="115824"/>
                </a:cubicBezTo>
                <a:cubicBezTo>
                  <a:pt x="1432093" y="50005"/>
                  <a:pt x="1411241" y="108381"/>
                  <a:pt x="1429473" y="53680"/>
                </a:cubicBezTo>
                <a:cubicBezTo>
                  <a:pt x="1441310" y="56639"/>
                  <a:pt x="1454832" y="55789"/>
                  <a:pt x="1464984" y="62557"/>
                </a:cubicBezTo>
                <a:cubicBezTo>
                  <a:pt x="1560417" y="126178"/>
                  <a:pt x="1464341" y="95687"/>
                  <a:pt x="1544883" y="115824"/>
                </a:cubicBezTo>
                <a:cubicBezTo>
                  <a:pt x="1556720" y="109905"/>
                  <a:pt x="1568903" y="104634"/>
                  <a:pt x="1580394" y="98068"/>
                </a:cubicBezTo>
                <a:cubicBezTo>
                  <a:pt x="1589658" y="92774"/>
                  <a:pt x="1596357" y="80313"/>
                  <a:pt x="1607027" y="80313"/>
                </a:cubicBezTo>
                <a:cubicBezTo>
                  <a:pt x="1617697" y="80313"/>
                  <a:pt x="1624117" y="93296"/>
                  <a:pt x="1633660" y="98068"/>
                </a:cubicBezTo>
                <a:cubicBezTo>
                  <a:pt x="1647851" y="105164"/>
                  <a:pt x="1682529" y="112031"/>
                  <a:pt x="1695804" y="115824"/>
                </a:cubicBezTo>
                <a:cubicBezTo>
                  <a:pt x="1704802" y="118395"/>
                  <a:pt x="1713559" y="121742"/>
                  <a:pt x="1722437" y="124701"/>
                </a:cubicBezTo>
                <a:cubicBezTo>
                  <a:pt x="1731315" y="121742"/>
                  <a:pt x="1739712" y="115824"/>
                  <a:pt x="1749070" y="115824"/>
                </a:cubicBezTo>
                <a:cubicBezTo>
                  <a:pt x="1760220" y="115824"/>
                  <a:pt x="1798652" y="129392"/>
                  <a:pt x="1811213" y="133579"/>
                </a:cubicBezTo>
                <a:cubicBezTo>
                  <a:pt x="1823050" y="130620"/>
                  <a:pt x="1836130" y="130755"/>
                  <a:pt x="1846724" y="124701"/>
                </a:cubicBezTo>
                <a:cubicBezTo>
                  <a:pt x="1857625" y="118472"/>
                  <a:pt x="1863141" y="105365"/>
                  <a:pt x="1873357" y="98068"/>
                </a:cubicBezTo>
                <a:cubicBezTo>
                  <a:pt x="1884126" y="90376"/>
                  <a:pt x="1897031" y="86231"/>
                  <a:pt x="1908868" y="80313"/>
                </a:cubicBezTo>
                <a:cubicBezTo>
                  <a:pt x="1917746" y="83272"/>
                  <a:pt x="1927477" y="84375"/>
                  <a:pt x="1935501" y="89190"/>
                </a:cubicBezTo>
                <a:cubicBezTo>
                  <a:pt x="1996436" y="125752"/>
                  <a:pt x="1904436" y="90672"/>
                  <a:pt x="1979889" y="115824"/>
                </a:cubicBezTo>
                <a:cubicBezTo>
                  <a:pt x="1997644" y="103987"/>
                  <a:pt x="2018066" y="95402"/>
                  <a:pt x="2033155" y="80313"/>
                </a:cubicBezTo>
                <a:cubicBezTo>
                  <a:pt x="2056298" y="57169"/>
                  <a:pt x="2074812" y="32851"/>
                  <a:pt x="2104176" y="18169"/>
                </a:cubicBezTo>
                <a:cubicBezTo>
                  <a:pt x="2112546" y="13984"/>
                  <a:pt x="2121931" y="12250"/>
                  <a:pt x="2130809" y="9291"/>
                </a:cubicBezTo>
                <a:cubicBezTo>
                  <a:pt x="2136728" y="18169"/>
                  <a:pt x="2141900" y="27592"/>
                  <a:pt x="2148565" y="35924"/>
                </a:cubicBezTo>
                <a:cubicBezTo>
                  <a:pt x="2153794" y="42460"/>
                  <a:pt x="2158200" y="55710"/>
                  <a:pt x="2166320" y="53680"/>
                </a:cubicBezTo>
                <a:cubicBezTo>
                  <a:pt x="2176671" y="51092"/>
                  <a:pt x="2178157" y="35925"/>
                  <a:pt x="2184075" y="27047"/>
                </a:cubicBezTo>
                <a:cubicBezTo>
                  <a:pt x="2234529" y="43864"/>
                  <a:pt x="2204091" y="29307"/>
                  <a:pt x="2263974" y="89190"/>
                </a:cubicBezTo>
                <a:cubicBezTo>
                  <a:pt x="2269893" y="95109"/>
                  <a:pt x="2277087" y="99981"/>
                  <a:pt x="2281730" y="106946"/>
                </a:cubicBezTo>
                <a:cubicBezTo>
                  <a:pt x="2287648" y="115824"/>
                  <a:pt x="2289942" y="128807"/>
                  <a:pt x="2299485" y="133579"/>
                </a:cubicBezTo>
                <a:cubicBezTo>
                  <a:pt x="2315585" y="141629"/>
                  <a:pt x="2334996" y="139498"/>
                  <a:pt x="2352751" y="142457"/>
                </a:cubicBezTo>
                <a:cubicBezTo>
                  <a:pt x="2376425" y="136538"/>
                  <a:pt x="2400622" y="132417"/>
                  <a:pt x="2423773" y="124701"/>
                </a:cubicBezTo>
                <a:cubicBezTo>
                  <a:pt x="2432651" y="121742"/>
                  <a:pt x="2441157" y="117247"/>
                  <a:pt x="2450406" y="115824"/>
                </a:cubicBezTo>
                <a:cubicBezTo>
                  <a:pt x="2479800" y="111302"/>
                  <a:pt x="2509590" y="109905"/>
                  <a:pt x="2539182" y="106946"/>
                </a:cubicBezTo>
                <a:cubicBezTo>
                  <a:pt x="2606127" y="129262"/>
                  <a:pt x="2526202" y="96563"/>
                  <a:pt x="2583571" y="142457"/>
                </a:cubicBezTo>
                <a:cubicBezTo>
                  <a:pt x="2590878" y="148303"/>
                  <a:pt x="2601326" y="148375"/>
                  <a:pt x="2610204" y="151334"/>
                </a:cubicBezTo>
                <a:cubicBezTo>
                  <a:pt x="2622041" y="145416"/>
                  <a:pt x="2632582" y="135220"/>
                  <a:pt x="2645714" y="133579"/>
                </a:cubicBezTo>
                <a:cubicBezTo>
                  <a:pt x="2657821" y="132066"/>
                  <a:pt x="2669024" y="142457"/>
                  <a:pt x="2681225" y="142457"/>
                </a:cubicBezTo>
                <a:cubicBezTo>
                  <a:pt x="2690583" y="142457"/>
                  <a:pt x="2698980" y="136538"/>
                  <a:pt x="2707858" y="133579"/>
                </a:cubicBezTo>
                <a:cubicBezTo>
                  <a:pt x="2723337" y="143898"/>
                  <a:pt x="2748505" y="164989"/>
                  <a:pt x="2770002" y="160212"/>
                </a:cubicBezTo>
                <a:cubicBezTo>
                  <a:pt x="2786846" y="156469"/>
                  <a:pt x="2799594" y="142457"/>
                  <a:pt x="2814390" y="133579"/>
                </a:cubicBezTo>
                <a:cubicBezTo>
                  <a:pt x="2823268" y="121742"/>
                  <a:pt x="2826669" y="101657"/>
                  <a:pt x="2841023" y="98068"/>
                </a:cubicBezTo>
                <a:cubicBezTo>
                  <a:pt x="2879297" y="88500"/>
                  <a:pt x="2881435" y="120540"/>
                  <a:pt x="2903167" y="133579"/>
                </a:cubicBezTo>
                <a:cubicBezTo>
                  <a:pt x="2911191" y="138394"/>
                  <a:pt x="2920922" y="139498"/>
                  <a:pt x="2929800" y="142457"/>
                </a:cubicBezTo>
                <a:cubicBezTo>
                  <a:pt x="2964349" y="90633"/>
                  <a:pt x="2925739" y="135610"/>
                  <a:pt x="2983066" y="106946"/>
                </a:cubicBezTo>
                <a:cubicBezTo>
                  <a:pt x="3002152" y="97403"/>
                  <a:pt x="3017246" y="80978"/>
                  <a:pt x="3036332" y="71435"/>
                </a:cubicBezTo>
                <a:lnTo>
                  <a:pt x="3071842" y="53680"/>
                </a:lnTo>
                <a:cubicBezTo>
                  <a:pt x="3080720" y="59598"/>
                  <a:pt x="3091449" y="63405"/>
                  <a:pt x="3098475" y="71435"/>
                </a:cubicBezTo>
                <a:cubicBezTo>
                  <a:pt x="3112527" y="87494"/>
                  <a:pt x="3133986" y="124701"/>
                  <a:pt x="3133986" y="124701"/>
                </a:cubicBezTo>
                <a:cubicBezTo>
                  <a:pt x="3142864" y="121742"/>
                  <a:pt x="3151621" y="113253"/>
                  <a:pt x="3160619" y="115824"/>
                </a:cubicBezTo>
                <a:cubicBezTo>
                  <a:pt x="3193354" y="125177"/>
                  <a:pt x="3207852" y="161994"/>
                  <a:pt x="3222763" y="186845"/>
                </a:cubicBezTo>
                <a:cubicBezTo>
                  <a:pt x="3231641" y="183886"/>
                  <a:pt x="3241271" y="182610"/>
                  <a:pt x="3249396" y="177967"/>
                </a:cubicBezTo>
                <a:cubicBezTo>
                  <a:pt x="3302271" y="147752"/>
                  <a:pt x="3268408" y="160981"/>
                  <a:pt x="3302662" y="133579"/>
                </a:cubicBezTo>
                <a:cubicBezTo>
                  <a:pt x="3310994" y="126914"/>
                  <a:pt x="3320964" y="122489"/>
                  <a:pt x="3329295" y="115824"/>
                </a:cubicBezTo>
                <a:cubicBezTo>
                  <a:pt x="3345107" y="103174"/>
                  <a:pt x="3350665" y="98045"/>
                  <a:pt x="3351387" y="96614"/>
                </a:cubicBezTo>
                <a:lnTo>
                  <a:pt x="3344473" y="99584"/>
                </a:lnTo>
                <a:lnTo>
                  <a:pt x="3350835" y="95454"/>
                </a:lnTo>
                <a:cubicBezTo>
                  <a:pt x="3356046" y="92032"/>
                  <a:pt x="3363437" y="87144"/>
                  <a:pt x="3373683" y="80313"/>
                </a:cubicBezTo>
                <a:cubicBezTo>
                  <a:pt x="3385520" y="86231"/>
                  <a:pt x="3399027" y="89596"/>
                  <a:pt x="3409194" y="98068"/>
                </a:cubicBezTo>
                <a:cubicBezTo>
                  <a:pt x="3417391" y="104898"/>
                  <a:pt x="3417199" y="120368"/>
                  <a:pt x="3426949" y="124701"/>
                </a:cubicBezTo>
                <a:cubicBezTo>
                  <a:pt x="3446070" y="133200"/>
                  <a:pt x="3468378" y="130620"/>
                  <a:pt x="3489093" y="133579"/>
                </a:cubicBezTo>
                <a:cubicBezTo>
                  <a:pt x="3497971" y="139497"/>
                  <a:pt x="3507529" y="144504"/>
                  <a:pt x="3515726" y="151334"/>
                </a:cubicBezTo>
                <a:cubicBezTo>
                  <a:pt x="3525371" y="159371"/>
                  <a:pt x="3530448" y="173997"/>
                  <a:pt x="3542359" y="177967"/>
                </a:cubicBezTo>
                <a:lnTo>
                  <a:pt x="3568992" y="169090"/>
                </a:lnTo>
                <a:cubicBezTo>
                  <a:pt x="3619997" y="118084"/>
                  <a:pt x="3593529" y="131318"/>
                  <a:pt x="3640013" y="115824"/>
                </a:cubicBezTo>
                <a:cubicBezTo>
                  <a:pt x="3700824" y="176635"/>
                  <a:pt x="3672386" y="155162"/>
                  <a:pt x="3719912" y="186845"/>
                </a:cubicBezTo>
                <a:cubicBezTo>
                  <a:pt x="3761341" y="183886"/>
                  <a:pt x="3803769" y="187480"/>
                  <a:pt x="3844200" y="177967"/>
                </a:cubicBezTo>
                <a:cubicBezTo>
                  <a:pt x="3859540" y="174358"/>
                  <a:pt x="3888939" y="121915"/>
                  <a:pt x="3897466" y="115824"/>
                </a:cubicBezTo>
                <a:cubicBezTo>
                  <a:pt x="3907394" y="108732"/>
                  <a:pt x="3921244" y="110298"/>
                  <a:pt x="3932976" y="106946"/>
                </a:cubicBezTo>
                <a:cubicBezTo>
                  <a:pt x="3941974" y="104375"/>
                  <a:pt x="3950731" y="101027"/>
                  <a:pt x="3959609" y="98068"/>
                </a:cubicBezTo>
                <a:cubicBezTo>
                  <a:pt x="4043228" y="125942"/>
                  <a:pt x="3935757" y="85706"/>
                  <a:pt x="4003998" y="124701"/>
                </a:cubicBezTo>
                <a:cubicBezTo>
                  <a:pt x="4017834" y="132607"/>
                  <a:pt x="4033590" y="136538"/>
                  <a:pt x="4048386" y="142457"/>
                </a:cubicBezTo>
                <a:cubicBezTo>
                  <a:pt x="4063182" y="139498"/>
                  <a:pt x="4079584" y="140907"/>
                  <a:pt x="4092774" y="133579"/>
                </a:cubicBezTo>
                <a:cubicBezTo>
                  <a:pt x="4107407" y="125449"/>
                  <a:pt x="4128285" y="98068"/>
                  <a:pt x="4128285" y="98068"/>
                </a:cubicBezTo>
                <a:cubicBezTo>
                  <a:pt x="4134396" y="107235"/>
                  <a:pt x="4167167" y="157459"/>
                  <a:pt x="4172673" y="160212"/>
                </a:cubicBezTo>
                <a:cubicBezTo>
                  <a:pt x="4181043" y="164397"/>
                  <a:pt x="4190428" y="154293"/>
                  <a:pt x="4199306" y="151334"/>
                </a:cubicBezTo>
                <a:cubicBezTo>
                  <a:pt x="4246110" y="166936"/>
                  <a:pt x="4208239" y="163135"/>
                  <a:pt x="4252573" y="133579"/>
                </a:cubicBezTo>
                <a:cubicBezTo>
                  <a:pt x="4267145" y="123865"/>
                  <a:pt x="4326022" y="116899"/>
                  <a:pt x="4332472" y="115824"/>
                </a:cubicBezTo>
                <a:cubicBezTo>
                  <a:pt x="4344309" y="109905"/>
                  <a:pt x="4354748" y="98068"/>
                  <a:pt x="4367982" y="98068"/>
                </a:cubicBezTo>
                <a:cubicBezTo>
                  <a:pt x="4394948" y="98068"/>
                  <a:pt x="4403088" y="137409"/>
                  <a:pt x="4412371" y="151334"/>
                </a:cubicBezTo>
                <a:cubicBezTo>
                  <a:pt x="4417014" y="158298"/>
                  <a:pt x="4424208" y="163171"/>
                  <a:pt x="4430126" y="169090"/>
                </a:cubicBezTo>
                <a:cubicBezTo>
                  <a:pt x="4482379" y="142963"/>
                  <a:pt x="4453079" y="155520"/>
                  <a:pt x="4518903" y="133579"/>
                </a:cubicBezTo>
                <a:lnTo>
                  <a:pt x="4545536" y="124701"/>
                </a:lnTo>
                <a:cubicBezTo>
                  <a:pt x="4557373" y="127660"/>
                  <a:pt x="4568912" y="134856"/>
                  <a:pt x="4581046" y="133579"/>
                </a:cubicBezTo>
                <a:cubicBezTo>
                  <a:pt x="4626065" y="128840"/>
                  <a:pt x="4714211" y="106946"/>
                  <a:pt x="4714211" y="106946"/>
                </a:cubicBezTo>
                <a:cubicBezTo>
                  <a:pt x="4729007" y="98068"/>
                  <a:pt x="4744559" y="90342"/>
                  <a:pt x="4758600" y="80313"/>
                </a:cubicBezTo>
                <a:cubicBezTo>
                  <a:pt x="4765411" y="75448"/>
                  <a:pt x="4768869" y="66300"/>
                  <a:pt x="4776355" y="62557"/>
                </a:cubicBezTo>
                <a:cubicBezTo>
                  <a:pt x="4787268" y="57100"/>
                  <a:pt x="4800029" y="56639"/>
                  <a:pt x="4811866" y="53680"/>
                </a:cubicBezTo>
                <a:cubicBezTo>
                  <a:pt x="4884800" y="71913"/>
                  <a:pt x="4811846" y="44782"/>
                  <a:pt x="4874009" y="106946"/>
                </a:cubicBezTo>
                <a:cubicBezTo>
                  <a:pt x="4878256" y="111193"/>
                  <a:pt x="4935844" y="124624"/>
                  <a:pt x="4936153" y="124701"/>
                </a:cubicBezTo>
                <a:cubicBezTo>
                  <a:pt x="4987392" y="90542"/>
                  <a:pt x="4936819" y="120884"/>
                  <a:pt x="5016052" y="89190"/>
                </a:cubicBezTo>
                <a:cubicBezTo>
                  <a:pt x="5093875" y="58060"/>
                  <a:pt x="5014132" y="85712"/>
                  <a:pt x="5078196" y="53680"/>
                </a:cubicBezTo>
                <a:cubicBezTo>
                  <a:pt x="5086566" y="49495"/>
                  <a:pt x="5095951" y="47761"/>
                  <a:pt x="5104829" y="44802"/>
                </a:cubicBezTo>
                <a:cubicBezTo>
                  <a:pt x="5116666" y="62557"/>
                  <a:pt x="5129752" y="79540"/>
                  <a:pt x="5140339" y="98068"/>
                </a:cubicBezTo>
                <a:cubicBezTo>
                  <a:pt x="5153471" y="121049"/>
                  <a:pt x="5162232" y="146394"/>
                  <a:pt x="5175850" y="169090"/>
                </a:cubicBezTo>
                <a:lnTo>
                  <a:pt x="5202483" y="213478"/>
                </a:lnTo>
                <a:cubicBezTo>
                  <a:pt x="5255160" y="160804"/>
                  <a:pt x="5175256" y="228867"/>
                  <a:pt x="5246872" y="222356"/>
                </a:cubicBezTo>
                <a:cubicBezTo>
                  <a:pt x="5273231" y="219960"/>
                  <a:pt x="5317893" y="186845"/>
                  <a:pt x="5317893" y="186845"/>
                </a:cubicBezTo>
                <a:cubicBezTo>
                  <a:pt x="5329730" y="189804"/>
                  <a:pt x="5341203" y="195723"/>
                  <a:pt x="5353404" y="195723"/>
                </a:cubicBezTo>
                <a:cubicBezTo>
                  <a:pt x="5424425" y="195723"/>
                  <a:pt x="5335649" y="172048"/>
                  <a:pt x="5406670" y="195723"/>
                </a:cubicBezTo>
                <a:cubicBezTo>
                  <a:pt x="5412588" y="207560"/>
                  <a:pt x="5412138" y="226318"/>
                  <a:pt x="5424425" y="231233"/>
                </a:cubicBezTo>
                <a:cubicBezTo>
                  <a:pt x="5434331" y="235196"/>
                  <a:pt x="5441515" y="218250"/>
                  <a:pt x="5451058" y="213478"/>
                </a:cubicBezTo>
                <a:cubicBezTo>
                  <a:pt x="5459428" y="209293"/>
                  <a:pt x="5469321" y="208785"/>
                  <a:pt x="5477691" y="204600"/>
                </a:cubicBezTo>
                <a:cubicBezTo>
                  <a:pt x="5487234" y="199828"/>
                  <a:pt x="5494781" y="191617"/>
                  <a:pt x="5504324" y="186845"/>
                </a:cubicBezTo>
                <a:cubicBezTo>
                  <a:pt x="5577834" y="150090"/>
                  <a:pt x="5481264" y="211095"/>
                  <a:pt x="5557590" y="160212"/>
                </a:cubicBezTo>
                <a:cubicBezTo>
                  <a:pt x="5569427" y="163171"/>
                  <a:pt x="5581886" y="164284"/>
                  <a:pt x="5593101" y="169090"/>
                </a:cubicBezTo>
                <a:cubicBezTo>
                  <a:pt x="5613409" y="177794"/>
                  <a:pt x="5637041" y="204376"/>
                  <a:pt x="5655244" y="213478"/>
                </a:cubicBezTo>
                <a:cubicBezTo>
                  <a:pt x="5666157" y="218935"/>
                  <a:pt x="5678918" y="219397"/>
                  <a:pt x="5690755" y="222356"/>
                </a:cubicBezTo>
                <a:cubicBezTo>
                  <a:pt x="5718677" y="213048"/>
                  <a:pt x="5725021" y="215345"/>
                  <a:pt x="5744021" y="186845"/>
                </a:cubicBezTo>
                <a:cubicBezTo>
                  <a:pt x="5749212" y="179059"/>
                  <a:pt x="5749940" y="169090"/>
                  <a:pt x="5752899" y="160212"/>
                </a:cubicBezTo>
                <a:cubicBezTo>
                  <a:pt x="5773613" y="163171"/>
                  <a:pt x="5795070" y="162849"/>
                  <a:pt x="5815042" y="169090"/>
                </a:cubicBezTo>
                <a:cubicBezTo>
                  <a:pt x="5842860" y="177783"/>
                  <a:pt x="5866089" y="200478"/>
                  <a:pt x="5894941" y="204600"/>
                </a:cubicBezTo>
                <a:cubicBezTo>
                  <a:pt x="5912827" y="207155"/>
                  <a:pt x="5950447" y="179434"/>
                  <a:pt x="5965963" y="169090"/>
                </a:cubicBezTo>
                <a:cubicBezTo>
                  <a:pt x="5978180" y="177235"/>
                  <a:pt x="6014591" y="203098"/>
                  <a:pt x="6028106" y="204600"/>
                </a:cubicBezTo>
                <a:cubicBezTo>
                  <a:pt x="6043103" y="206266"/>
                  <a:pt x="6057699" y="198682"/>
                  <a:pt x="6072495" y="195723"/>
                </a:cubicBezTo>
                <a:cubicBezTo>
                  <a:pt x="6082221" y="185997"/>
                  <a:pt x="6089244" y="179029"/>
                  <a:pt x="6094207" y="174136"/>
                </a:cubicBezTo>
                <a:lnTo>
                  <a:pt x="6102653" y="165894"/>
                </a:lnTo>
                <a:lnTo>
                  <a:pt x="6104439" y="164230"/>
                </a:lnTo>
                <a:cubicBezTo>
                  <a:pt x="6105132" y="163549"/>
                  <a:pt x="6105056" y="163580"/>
                  <a:pt x="6103566" y="165003"/>
                </a:cubicBezTo>
                <a:lnTo>
                  <a:pt x="6102653" y="165894"/>
                </a:lnTo>
                <a:lnTo>
                  <a:pt x="6100693" y="167721"/>
                </a:lnTo>
                <a:cubicBezTo>
                  <a:pt x="6094339" y="173401"/>
                  <a:pt x="6085984" y="179537"/>
                  <a:pt x="6116883" y="142457"/>
                </a:cubicBezTo>
                <a:cubicBezTo>
                  <a:pt x="6173848" y="74099"/>
                  <a:pt x="6117186" y="155319"/>
                  <a:pt x="6161272" y="89190"/>
                </a:cubicBezTo>
                <a:cubicBezTo>
                  <a:pt x="6176068" y="95109"/>
                  <a:pt x="6190739" y="101350"/>
                  <a:pt x="6205660" y="106946"/>
                </a:cubicBezTo>
                <a:cubicBezTo>
                  <a:pt x="6214422" y="110232"/>
                  <a:pt x="6223007" y="116985"/>
                  <a:pt x="6232293" y="115824"/>
                </a:cubicBezTo>
                <a:cubicBezTo>
                  <a:pt x="6248106" y="113847"/>
                  <a:pt x="6261885" y="103987"/>
                  <a:pt x="6276681" y="98068"/>
                </a:cubicBezTo>
                <a:lnTo>
                  <a:pt x="6312192" y="44802"/>
                </a:lnTo>
                <a:lnTo>
                  <a:pt x="6329947" y="18169"/>
                </a:lnTo>
                <a:cubicBezTo>
                  <a:pt x="6410772" y="58580"/>
                  <a:pt x="6335149" y="10308"/>
                  <a:pt x="6374336" y="62557"/>
                </a:cubicBezTo>
                <a:cubicBezTo>
                  <a:pt x="6406585" y="105556"/>
                  <a:pt x="6413604" y="104386"/>
                  <a:pt x="6454235" y="124701"/>
                </a:cubicBezTo>
                <a:cubicBezTo>
                  <a:pt x="6457194" y="133579"/>
                  <a:pt x="6458297" y="143310"/>
                  <a:pt x="6463112" y="151334"/>
                </a:cubicBezTo>
                <a:cubicBezTo>
                  <a:pt x="6469721" y="162349"/>
                  <a:pt x="6497730" y="182657"/>
                  <a:pt x="6507501" y="186845"/>
                </a:cubicBezTo>
                <a:cubicBezTo>
                  <a:pt x="6518715" y="191651"/>
                  <a:pt x="6531174" y="192764"/>
                  <a:pt x="6543011" y="195723"/>
                </a:cubicBezTo>
                <a:cubicBezTo>
                  <a:pt x="6551889" y="180927"/>
                  <a:pt x="6557443" y="163535"/>
                  <a:pt x="6569644" y="151334"/>
                </a:cubicBezTo>
                <a:cubicBezTo>
                  <a:pt x="6579002" y="141976"/>
                  <a:pt x="6595107" y="142192"/>
                  <a:pt x="6605155" y="133579"/>
                </a:cubicBezTo>
                <a:cubicBezTo>
                  <a:pt x="6616389" y="123950"/>
                  <a:pt x="6622910" y="109905"/>
                  <a:pt x="6631788" y="98068"/>
                </a:cubicBezTo>
                <a:cubicBezTo>
                  <a:pt x="6640666" y="101027"/>
                  <a:pt x="6651232" y="100955"/>
                  <a:pt x="6658421" y="106946"/>
                </a:cubicBezTo>
                <a:cubicBezTo>
                  <a:pt x="6669788" y="116418"/>
                  <a:pt x="6676454" y="130417"/>
                  <a:pt x="6685054" y="142457"/>
                </a:cubicBezTo>
                <a:cubicBezTo>
                  <a:pt x="6691256" y="151139"/>
                  <a:pt x="6693545" y="163797"/>
                  <a:pt x="6702809" y="169090"/>
                </a:cubicBezTo>
                <a:cubicBezTo>
                  <a:pt x="6715910" y="176576"/>
                  <a:pt x="6732402" y="175008"/>
                  <a:pt x="6747198" y="177967"/>
                </a:cubicBezTo>
                <a:cubicBezTo>
                  <a:pt x="6759035" y="186845"/>
                  <a:pt x="6771342" y="195128"/>
                  <a:pt x="6782708" y="204600"/>
                </a:cubicBezTo>
                <a:cubicBezTo>
                  <a:pt x="6789138" y="209959"/>
                  <a:pt x="6793287" y="218050"/>
                  <a:pt x="6800464" y="222356"/>
                </a:cubicBezTo>
                <a:cubicBezTo>
                  <a:pt x="6808488" y="227171"/>
                  <a:pt x="6818219" y="228274"/>
                  <a:pt x="6827097" y="231233"/>
                </a:cubicBezTo>
                <a:cubicBezTo>
                  <a:pt x="6833015" y="237152"/>
                  <a:pt x="6836482" y="248989"/>
                  <a:pt x="6844852" y="248989"/>
                </a:cubicBezTo>
                <a:cubicBezTo>
                  <a:pt x="6853284" y="248989"/>
                  <a:pt x="6879466" y="205945"/>
                  <a:pt x="6880363" y="204600"/>
                </a:cubicBezTo>
                <a:cubicBezTo>
                  <a:pt x="6889241" y="207559"/>
                  <a:pt x="6897765" y="215016"/>
                  <a:pt x="6906996" y="213478"/>
                </a:cubicBezTo>
                <a:cubicBezTo>
                  <a:pt x="6975837" y="202005"/>
                  <a:pt x="6893317" y="182287"/>
                  <a:pt x="6960262" y="204600"/>
                </a:cubicBezTo>
                <a:cubicBezTo>
                  <a:pt x="6975058" y="201641"/>
                  <a:pt x="6991154" y="202471"/>
                  <a:pt x="7004650" y="195723"/>
                </a:cubicBezTo>
                <a:cubicBezTo>
                  <a:pt x="7021598" y="187249"/>
                  <a:pt x="7033880" y="171581"/>
                  <a:pt x="7049039" y="160212"/>
                </a:cubicBezTo>
                <a:cubicBezTo>
                  <a:pt x="7057575" y="153810"/>
                  <a:pt x="7066794" y="148375"/>
                  <a:pt x="7075672" y="142457"/>
                </a:cubicBezTo>
                <a:cubicBezTo>
                  <a:pt x="7081590" y="151335"/>
                  <a:pt x="7088133" y="159826"/>
                  <a:pt x="7093427" y="169090"/>
                </a:cubicBezTo>
                <a:cubicBezTo>
                  <a:pt x="7099993" y="180580"/>
                  <a:pt x="7101824" y="195242"/>
                  <a:pt x="7111182" y="204600"/>
                </a:cubicBezTo>
                <a:cubicBezTo>
                  <a:pt x="7117799" y="211217"/>
                  <a:pt x="7128937" y="210519"/>
                  <a:pt x="7137815" y="213478"/>
                </a:cubicBezTo>
                <a:cubicBezTo>
                  <a:pt x="7143374" y="196802"/>
                  <a:pt x="7149856" y="164124"/>
                  <a:pt x="7173326" y="160212"/>
                </a:cubicBezTo>
                <a:cubicBezTo>
                  <a:pt x="7183850" y="158458"/>
                  <a:pt x="7191081" y="172049"/>
                  <a:pt x="7199959" y="177967"/>
                </a:cubicBezTo>
                <a:cubicBezTo>
                  <a:pt x="7205567" y="174229"/>
                  <a:pt x="7241740" y="146740"/>
                  <a:pt x="7253225" y="151334"/>
                </a:cubicBezTo>
                <a:cubicBezTo>
                  <a:pt x="7263131" y="155297"/>
                  <a:pt x="7263436" y="170422"/>
                  <a:pt x="7270980" y="177967"/>
                </a:cubicBezTo>
                <a:cubicBezTo>
                  <a:pt x="7278525" y="185512"/>
                  <a:pt x="7288735" y="189804"/>
                  <a:pt x="7297613" y="195723"/>
                </a:cubicBezTo>
                <a:cubicBezTo>
                  <a:pt x="7303532" y="189804"/>
                  <a:pt x="7310140" y="184503"/>
                  <a:pt x="7315369" y="177967"/>
                </a:cubicBezTo>
                <a:cubicBezTo>
                  <a:pt x="7322034" y="169635"/>
                  <a:pt x="7324792" y="157999"/>
                  <a:pt x="7333124" y="151334"/>
                </a:cubicBezTo>
                <a:cubicBezTo>
                  <a:pt x="7340431" y="145488"/>
                  <a:pt x="7350879" y="145416"/>
                  <a:pt x="7359757" y="142457"/>
                </a:cubicBezTo>
                <a:cubicBezTo>
                  <a:pt x="7368635" y="151335"/>
                  <a:pt x="7373912" y="167704"/>
                  <a:pt x="7386390" y="169090"/>
                </a:cubicBezTo>
                <a:cubicBezTo>
                  <a:pt x="7404991" y="171157"/>
                  <a:pt x="7439656" y="151334"/>
                  <a:pt x="7439656" y="151334"/>
                </a:cubicBezTo>
                <a:cubicBezTo>
                  <a:pt x="7451493" y="157253"/>
                  <a:pt x="7463944" y="162076"/>
                  <a:pt x="7475167" y="169090"/>
                </a:cubicBezTo>
                <a:cubicBezTo>
                  <a:pt x="7487714" y="176932"/>
                  <a:pt x="7495932" y="194494"/>
                  <a:pt x="7510677" y="195723"/>
                </a:cubicBezTo>
                <a:cubicBezTo>
                  <a:pt x="7534995" y="197749"/>
                  <a:pt x="7558025" y="183886"/>
                  <a:pt x="7581699" y="177967"/>
                </a:cubicBezTo>
                <a:cubicBezTo>
                  <a:pt x="7649428" y="110238"/>
                  <a:pt x="7570722" y="181003"/>
                  <a:pt x="7634965" y="142457"/>
                </a:cubicBezTo>
                <a:cubicBezTo>
                  <a:pt x="7642142" y="138151"/>
                  <a:pt x="7646290" y="130059"/>
                  <a:pt x="7652720" y="124701"/>
                </a:cubicBezTo>
                <a:cubicBezTo>
                  <a:pt x="7674741" y="106349"/>
                  <a:pt x="7691802" y="95687"/>
                  <a:pt x="7714864" y="80313"/>
                </a:cubicBezTo>
                <a:cubicBezTo>
                  <a:pt x="7726701" y="83272"/>
                  <a:pt x="7739461" y="83734"/>
                  <a:pt x="7750374" y="89190"/>
                </a:cubicBezTo>
                <a:cubicBezTo>
                  <a:pt x="7772439" y="100222"/>
                  <a:pt x="7765290" y="120491"/>
                  <a:pt x="7794763" y="124701"/>
                </a:cubicBezTo>
                <a:lnTo>
                  <a:pt x="7845061" y="128587"/>
                </a:lnTo>
                <a:lnTo>
                  <a:pt x="7845061" y="224680"/>
                </a:lnTo>
                <a:lnTo>
                  <a:pt x="7838378" y="236028"/>
                </a:lnTo>
                <a:cubicBezTo>
                  <a:pt x="7826549" y="261202"/>
                  <a:pt x="7851880" y="258564"/>
                  <a:pt x="7838761" y="442228"/>
                </a:cubicBezTo>
                <a:cubicBezTo>
                  <a:pt x="7838094" y="451562"/>
                  <a:pt x="7836500" y="462244"/>
                  <a:pt x="7829883" y="468861"/>
                </a:cubicBezTo>
                <a:cubicBezTo>
                  <a:pt x="7808917" y="489827"/>
                  <a:pt x="7784811" y="495722"/>
                  <a:pt x="7758862" y="504371"/>
                </a:cubicBezTo>
                <a:cubicBezTo>
                  <a:pt x="7712544" y="535251"/>
                  <a:pt x="7734159" y="509003"/>
                  <a:pt x="7758862" y="539882"/>
                </a:cubicBezTo>
                <a:cubicBezTo>
                  <a:pt x="7764708" y="547189"/>
                  <a:pt x="7764781" y="557637"/>
                  <a:pt x="7767740" y="566515"/>
                </a:cubicBezTo>
                <a:cubicBezTo>
                  <a:pt x="7758546" y="575709"/>
                  <a:pt x="7734095" y="597838"/>
                  <a:pt x="7732229" y="610904"/>
                </a:cubicBezTo>
                <a:cubicBezTo>
                  <a:pt x="7728741" y="635324"/>
                  <a:pt x="7742356" y="650965"/>
                  <a:pt x="7758862" y="664170"/>
                </a:cubicBezTo>
                <a:cubicBezTo>
                  <a:pt x="7767193" y="670835"/>
                  <a:pt x="7776617" y="676007"/>
                  <a:pt x="7785495" y="681925"/>
                </a:cubicBezTo>
                <a:cubicBezTo>
                  <a:pt x="7814028" y="724725"/>
                  <a:pt x="7801724" y="691086"/>
                  <a:pt x="7794373" y="735191"/>
                </a:cubicBezTo>
                <a:cubicBezTo>
                  <a:pt x="7786955" y="779699"/>
                  <a:pt x="7799865" y="821314"/>
                  <a:pt x="7758862" y="850601"/>
                </a:cubicBezTo>
                <a:cubicBezTo>
                  <a:pt x="7748933" y="857693"/>
                  <a:pt x="7735188" y="856519"/>
                  <a:pt x="7723351" y="859478"/>
                </a:cubicBezTo>
                <a:cubicBezTo>
                  <a:pt x="7738985" y="937645"/>
                  <a:pt x="7736787" y="900272"/>
                  <a:pt x="7714474" y="1019276"/>
                </a:cubicBezTo>
                <a:cubicBezTo>
                  <a:pt x="7712749" y="1028474"/>
                  <a:pt x="7711035" y="1038294"/>
                  <a:pt x="7705596" y="1045909"/>
                </a:cubicBezTo>
                <a:cubicBezTo>
                  <a:pt x="7695866" y="1059531"/>
                  <a:pt x="7670085" y="1081420"/>
                  <a:pt x="7670085" y="1081420"/>
                </a:cubicBezTo>
                <a:cubicBezTo>
                  <a:pt x="7673044" y="1146523"/>
                  <a:pt x="7678963" y="1211559"/>
                  <a:pt x="7678963" y="1276729"/>
                </a:cubicBezTo>
                <a:cubicBezTo>
                  <a:pt x="7678963" y="1312363"/>
                  <a:pt x="7667546" y="1347718"/>
                  <a:pt x="7670085" y="1383261"/>
                </a:cubicBezTo>
                <a:cubicBezTo>
                  <a:pt x="7670681" y="1391610"/>
                  <a:pt x="7681922" y="1395098"/>
                  <a:pt x="7687841" y="1401016"/>
                </a:cubicBezTo>
                <a:cubicBezTo>
                  <a:pt x="7708885" y="1506245"/>
                  <a:pt x="7681224" y="1397225"/>
                  <a:pt x="7714474" y="1472038"/>
                </a:cubicBezTo>
                <a:cubicBezTo>
                  <a:pt x="7722075" y="1489141"/>
                  <a:pt x="7732229" y="1525304"/>
                  <a:pt x="7732229" y="1525304"/>
                </a:cubicBezTo>
                <a:cubicBezTo>
                  <a:pt x="7729270" y="1554896"/>
                  <a:pt x="7723351" y="1584340"/>
                  <a:pt x="7723351" y="1614080"/>
                </a:cubicBezTo>
                <a:cubicBezTo>
                  <a:pt x="7723351" y="1623438"/>
                  <a:pt x="7732229" y="1631355"/>
                  <a:pt x="7732229" y="1640713"/>
                </a:cubicBezTo>
                <a:cubicBezTo>
                  <a:pt x="7732229" y="1664887"/>
                  <a:pt x="7715696" y="1691533"/>
                  <a:pt x="7705596" y="1711735"/>
                </a:cubicBezTo>
                <a:cubicBezTo>
                  <a:pt x="7711695" y="1742231"/>
                  <a:pt x="7714996" y="1762392"/>
                  <a:pt x="7723351" y="1791634"/>
                </a:cubicBezTo>
                <a:cubicBezTo>
                  <a:pt x="7725922" y="1800632"/>
                  <a:pt x="7729270" y="1809389"/>
                  <a:pt x="7732229" y="1818267"/>
                </a:cubicBezTo>
                <a:cubicBezTo>
                  <a:pt x="7728882" y="1835001"/>
                  <a:pt x="7726372" y="1847037"/>
                  <a:pt x="7724541" y="1855509"/>
                </a:cubicBezTo>
                <a:lnTo>
                  <a:pt x="7721768" y="1867695"/>
                </a:lnTo>
                <a:lnTo>
                  <a:pt x="7720462" y="1872628"/>
                </a:lnTo>
                <a:cubicBezTo>
                  <a:pt x="7720201" y="1873881"/>
                  <a:pt x="7720305" y="1873837"/>
                  <a:pt x="7720933" y="1871362"/>
                </a:cubicBezTo>
                <a:lnTo>
                  <a:pt x="7721768" y="1867695"/>
                </a:lnTo>
                <a:lnTo>
                  <a:pt x="7722188" y="1866106"/>
                </a:lnTo>
                <a:cubicBezTo>
                  <a:pt x="7725535" y="1855242"/>
                  <a:pt x="7732229" y="1841749"/>
                  <a:pt x="7732229" y="1898166"/>
                </a:cubicBezTo>
                <a:cubicBezTo>
                  <a:pt x="7732229" y="1912045"/>
                  <a:pt x="7709062" y="1952221"/>
                  <a:pt x="7705596" y="1960309"/>
                </a:cubicBezTo>
                <a:cubicBezTo>
                  <a:pt x="7693418" y="1988724"/>
                  <a:pt x="7696180" y="1997974"/>
                  <a:pt x="7687841" y="2031331"/>
                </a:cubicBezTo>
                <a:cubicBezTo>
                  <a:pt x="7685571" y="2040410"/>
                  <a:pt x="7681922" y="2049086"/>
                  <a:pt x="7678963" y="2057964"/>
                </a:cubicBezTo>
                <a:cubicBezTo>
                  <a:pt x="7673045" y="2114189"/>
                  <a:pt x="7677453" y="2172488"/>
                  <a:pt x="7661208" y="2226639"/>
                </a:cubicBezTo>
                <a:cubicBezTo>
                  <a:pt x="7657702" y="2238326"/>
                  <a:pt x="7635849" y="2228749"/>
                  <a:pt x="7625697" y="2235517"/>
                </a:cubicBezTo>
                <a:cubicBezTo>
                  <a:pt x="7616819" y="2241435"/>
                  <a:pt x="7613860" y="2253272"/>
                  <a:pt x="7607942" y="2262150"/>
                </a:cubicBezTo>
                <a:cubicBezTo>
                  <a:pt x="7656263" y="2407117"/>
                  <a:pt x="7633044" y="2317098"/>
                  <a:pt x="7616819" y="2617257"/>
                </a:cubicBezTo>
                <a:cubicBezTo>
                  <a:pt x="7616314" y="2626601"/>
                  <a:pt x="7612585" y="2635765"/>
                  <a:pt x="7607942" y="2643890"/>
                </a:cubicBezTo>
                <a:cubicBezTo>
                  <a:pt x="7600601" y="2656737"/>
                  <a:pt x="7589909" y="2667361"/>
                  <a:pt x="7581309" y="2679401"/>
                </a:cubicBezTo>
                <a:cubicBezTo>
                  <a:pt x="7575107" y="2688083"/>
                  <a:pt x="7569472" y="2697156"/>
                  <a:pt x="7563553" y="2706034"/>
                </a:cubicBezTo>
                <a:cubicBezTo>
                  <a:pt x="7560594" y="2729708"/>
                  <a:pt x="7550408" y="2753582"/>
                  <a:pt x="7554676" y="2777055"/>
                </a:cubicBezTo>
                <a:cubicBezTo>
                  <a:pt x="7556922" y="2789407"/>
                  <a:pt x="7574012" y="2793472"/>
                  <a:pt x="7581309" y="2803688"/>
                </a:cubicBezTo>
                <a:cubicBezTo>
                  <a:pt x="7589001" y="2814457"/>
                  <a:pt x="7592498" y="2827709"/>
                  <a:pt x="7599064" y="2839199"/>
                </a:cubicBezTo>
                <a:cubicBezTo>
                  <a:pt x="7604357" y="2848463"/>
                  <a:pt x="7610901" y="2856954"/>
                  <a:pt x="7616819" y="2865832"/>
                </a:cubicBezTo>
                <a:cubicBezTo>
                  <a:pt x="7619778" y="2886546"/>
                  <a:pt x="7621593" y="2907457"/>
                  <a:pt x="7625697" y="2927975"/>
                </a:cubicBezTo>
                <a:cubicBezTo>
                  <a:pt x="7627532" y="2937151"/>
                  <a:pt x="7634575" y="2945250"/>
                  <a:pt x="7634575" y="2954608"/>
                </a:cubicBezTo>
                <a:cubicBezTo>
                  <a:pt x="7634575" y="3004801"/>
                  <a:pt x="7629304" y="3014808"/>
                  <a:pt x="7616819" y="3052263"/>
                </a:cubicBezTo>
                <a:cubicBezTo>
                  <a:pt x="7613860" y="3075937"/>
                  <a:pt x="7614798" y="3100432"/>
                  <a:pt x="7607942" y="3123284"/>
                </a:cubicBezTo>
                <a:cubicBezTo>
                  <a:pt x="7603445" y="3138275"/>
                  <a:pt x="7599195" y="3143313"/>
                  <a:pt x="7595711" y="3143884"/>
                </a:cubicBezTo>
                <a:lnTo>
                  <a:pt x="7588219" y="3137800"/>
                </a:lnTo>
                <a:lnTo>
                  <a:pt x="7588157" y="3137602"/>
                </a:lnTo>
                <a:cubicBezTo>
                  <a:pt x="7586499" y="3132953"/>
                  <a:pt x="7586646" y="3134809"/>
                  <a:pt x="7588078" y="3137685"/>
                </a:cubicBezTo>
                <a:lnTo>
                  <a:pt x="7588219" y="3137800"/>
                </a:lnTo>
                <a:lnTo>
                  <a:pt x="7592063" y="3150140"/>
                </a:lnTo>
                <a:cubicBezTo>
                  <a:pt x="7593859" y="3156403"/>
                  <a:pt x="7596171" y="3164978"/>
                  <a:pt x="7599064" y="3176550"/>
                </a:cubicBezTo>
                <a:cubicBezTo>
                  <a:pt x="7602023" y="3209101"/>
                  <a:pt x="7603320" y="3241847"/>
                  <a:pt x="7607942" y="3274204"/>
                </a:cubicBezTo>
                <a:cubicBezTo>
                  <a:pt x="7609265" y="3283468"/>
                  <a:pt x="7616819" y="3291480"/>
                  <a:pt x="7616819" y="3300838"/>
                </a:cubicBezTo>
                <a:cubicBezTo>
                  <a:pt x="7616819" y="3324696"/>
                  <a:pt x="7610901" y="3348185"/>
                  <a:pt x="7607942" y="3371859"/>
                </a:cubicBezTo>
                <a:cubicBezTo>
                  <a:pt x="7616820" y="3374818"/>
                  <a:pt x="7633037" y="3371506"/>
                  <a:pt x="7634575" y="3380737"/>
                </a:cubicBezTo>
                <a:cubicBezTo>
                  <a:pt x="7647043" y="3455548"/>
                  <a:pt x="7636544" y="3462120"/>
                  <a:pt x="7607942" y="3505024"/>
                </a:cubicBezTo>
                <a:cubicBezTo>
                  <a:pt x="7625697" y="3510942"/>
                  <a:pt x="7646235" y="3511550"/>
                  <a:pt x="7661208" y="3522779"/>
                </a:cubicBezTo>
                <a:cubicBezTo>
                  <a:pt x="7678503" y="3535751"/>
                  <a:pt x="7684585" y="3586399"/>
                  <a:pt x="7687841" y="3602678"/>
                </a:cubicBezTo>
                <a:cubicBezTo>
                  <a:pt x="7684882" y="3635230"/>
                  <a:pt x="7676924" y="3667711"/>
                  <a:pt x="7678963" y="3700333"/>
                </a:cubicBezTo>
                <a:cubicBezTo>
                  <a:pt x="7683685" y="3775880"/>
                  <a:pt x="7693013" y="3757634"/>
                  <a:pt x="7697607" y="3741832"/>
                </a:cubicBezTo>
                <a:lnTo>
                  <a:pt x="7698787" y="3736992"/>
                </a:lnTo>
                <a:lnTo>
                  <a:pt x="7696012" y="3750997"/>
                </a:lnTo>
                <a:cubicBezTo>
                  <a:pt x="7694071" y="3761496"/>
                  <a:pt x="7691396" y="3776658"/>
                  <a:pt x="7687841" y="3797987"/>
                </a:cubicBezTo>
                <a:cubicBezTo>
                  <a:pt x="7693759" y="3806865"/>
                  <a:pt x="7704534" y="3814003"/>
                  <a:pt x="7705596" y="3824620"/>
                </a:cubicBezTo>
                <a:cubicBezTo>
                  <a:pt x="7707678" y="3845441"/>
                  <a:pt x="7706076" y="3868048"/>
                  <a:pt x="7696718" y="3886764"/>
                </a:cubicBezTo>
                <a:cubicBezTo>
                  <a:pt x="7692533" y="3895134"/>
                  <a:pt x="7679083" y="3893070"/>
                  <a:pt x="7670085" y="3895641"/>
                </a:cubicBezTo>
                <a:cubicBezTo>
                  <a:pt x="7658353" y="3898993"/>
                  <a:pt x="7646412" y="3901560"/>
                  <a:pt x="7634575" y="3904519"/>
                </a:cubicBezTo>
                <a:cubicBezTo>
                  <a:pt x="7637534" y="3916356"/>
                  <a:pt x="7640100" y="3928298"/>
                  <a:pt x="7643452" y="3940030"/>
                </a:cubicBezTo>
                <a:lnTo>
                  <a:pt x="7648756" y="3955942"/>
                </a:lnTo>
                <a:lnTo>
                  <a:pt x="7637830" y="3949969"/>
                </a:lnTo>
                <a:cubicBezTo>
                  <a:pt x="7608931" y="3936766"/>
                  <a:pt x="7661782" y="3983537"/>
                  <a:pt x="7602519" y="3924274"/>
                </a:cubicBezTo>
                <a:cubicBezTo>
                  <a:pt x="7578845" y="3918355"/>
                  <a:pt x="7555815" y="3904492"/>
                  <a:pt x="7531497" y="3906518"/>
                </a:cubicBezTo>
                <a:cubicBezTo>
                  <a:pt x="7516752" y="3907747"/>
                  <a:pt x="7508534" y="3925309"/>
                  <a:pt x="7495987" y="3933151"/>
                </a:cubicBezTo>
                <a:cubicBezTo>
                  <a:pt x="7484764" y="3940165"/>
                  <a:pt x="7472313" y="3944988"/>
                  <a:pt x="7460476" y="3950907"/>
                </a:cubicBezTo>
                <a:cubicBezTo>
                  <a:pt x="7460476" y="3950907"/>
                  <a:pt x="7425811" y="3931084"/>
                  <a:pt x="7407210" y="3933151"/>
                </a:cubicBezTo>
                <a:cubicBezTo>
                  <a:pt x="7394732" y="3934537"/>
                  <a:pt x="7389455" y="3950906"/>
                  <a:pt x="7380577" y="3959784"/>
                </a:cubicBezTo>
                <a:cubicBezTo>
                  <a:pt x="7371699" y="3956825"/>
                  <a:pt x="7361251" y="3956753"/>
                  <a:pt x="7353944" y="3950907"/>
                </a:cubicBezTo>
                <a:cubicBezTo>
                  <a:pt x="7345612" y="3944242"/>
                  <a:pt x="7342854" y="3932606"/>
                  <a:pt x="7336189" y="3924274"/>
                </a:cubicBezTo>
                <a:cubicBezTo>
                  <a:pt x="7330960" y="3917738"/>
                  <a:pt x="7324352" y="3912437"/>
                  <a:pt x="7318433" y="3906518"/>
                </a:cubicBezTo>
                <a:cubicBezTo>
                  <a:pt x="7309555" y="3912437"/>
                  <a:pt x="7299345" y="3916729"/>
                  <a:pt x="7291800" y="3924274"/>
                </a:cubicBezTo>
                <a:cubicBezTo>
                  <a:pt x="7284256" y="3931819"/>
                  <a:pt x="7283951" y="3946944"/>
                  <a:pt x="7274045" y="3950907"/>
                </a:cubicBezTo>
                <a:cubicBezTo>
                  <a:pt x="7262560" y="3955501"/>
                  <a:pt x="7226387" y="3928012"/>
                  <a:pt x="7220779" y="3924274"/>
                </a:cubicBezTo>
                <a:cubicBezTo>
                  <a:pt x="7211901" y="3930192"/>
                  <a:pt x="7204670" y="3943783"/>
                  <a:pt x="7194146" y="3942029"/>
                </a:cubicBezTo>
                <a:cubicBezTo>
                  <a:pt x="7170676" y="3938117"/>
                  <a:pt x="7164194" y="3905439"/>
                  <a:pt x="7158635" y="3888763"/>
                </a:cubicBezTo>
                <a:cubicBezTo>
                  <a:pt x="7149757" y="3891722"/>
                  <a:pt x="7138619" y="3891024"/>
                  <a:pt x="7132002" y="3897641"/>
                </a:cubicBezTo>
                <a:cubicBezTo>
                  <a:pt x="7122644" y="3906999"/>
                  <a:pt x="7120813" y="3921661"/>
                  <a:pt x="7114247" y="3933151"/>
                </a:cubicBezTo>
                <a:cubicBezTo>
                  <a:pt x="7108953" y="3942415"/>
                  <a:pt x="7102410" y="3950906"/>
                  <a:pt x="7096492" y="3959784"/>
                </a:cubicBezTo>
                <a:cubicBezTo>
                  <a:pt x="7087614" y="3953866"/>
                  <a:pt x="7078395" y="3948431"/>
                  <a:pt x="7069859" y="3942029"/>
                </a:cubicBezTo>
                <a:cubicBezTo>
                  <a:pt x="7054700" y="3930660"/>
                  <a:pt x="7042418" y="3914992"/>
                  <a:pt x="7025470" y="3906518"/>
                </a:cubicBezTo>
                <a:cubicBezTo>
                  <a:pt x="7011974" y="3899770"/>
                  <a:pt x="6995878" y="3900600"/>
                  <a:pt x="6981082" y="3897641"/>
                </a:cubicBezTo>
                <a:cubicBezTo>
                  <a:pt x="6914137" y="3919954"/>
                  <a:pt x="6996657" y="3900236"/>
                  <a:pt x="6927816" y="3888763"/>
                </a:cubicBezTo>
                <a:cubicBezTo>
                  <a:pt x="6918585" y="3887225"/>
                  <a:pt x="6910061" y="3894682"/>
                  <a:pt x="6901183" y="3897641"/>
                </a:cubicBezTo>
                <a:cubicBezTo>
                  <a:pt x="6900286" y="3896296"/>
                  <a:pt x="6874104" y="3853252"/>
                  <a:pt x="6865672" y="3853252"/>
                </a:cubicBezTo>
                <a:cubicBezTo>
                  <a:pt x="6857302" y="3853252"/>
                  <a:pt x="6853835" y="3865089"/>
                  <a:pt x="6847917" y="3871008"/>
                </a:cubicBezTo>
                <a:cubicBezTo>
                  <a:pt x="6839039" y="3873967"/>
                  <a:pt x="6829308" y="3875070"/>
                  <a:pt x="6821284" y="3879885"/>
                </a:cubicBezTo>
                <a:cubicBezTo>
                  <a:pt x="6814107" y="3884191"/>
                  <a:pt x="6809958" y="3892282"/>
                  <a:pt x="6803528" y="3897641"/>
                </a:cubicBezTo>
                <a:cubicBezTo>
                  <a:pt x="6792162" y="3907113"/>
                  <a:pt x="6779855" y="3915396"/>
                  <a:pt x="6768018" y="3924274"/>
                </a:cubicBezTo>
                <a:cubicBezTo>
                  <a:pt x="6753222" y="3927233"/>
                  <a:pt x="6736730" y="3925665"/>
                  <a:pt x="6723629" y="3933151"/>
                </a:cubicBezTo>
                <a:cubicBezTo>
                  <a:pt x="6714365" y="3938444"/>
                  <a:pt x="6712076" y="3951102"/>
                  <a:pt x="6705874" y="3959784"/>
                </a:cubicBezTo>
                <a:cubicBezTo>
                  <a:pt x="6697274" y="3971824"/>
                  <a:pt x="6690608" y="3985823"/>
                  <a:pt x="6679241" y="3995295"/>
                </a:cubicBezTo>
                <a:cubicBezTo>
                  <a:pt x="6672052" y="4001286"/>
                  <a:pt x="6661486" y="4001214"/>
                  <a:pt x="6652608" y="4004173"/>
                </a:cubicBezTo>
                <a:cubicBezTo>
                  <a:pt x="6643730" y="3992336"/>
                  <a:pt x="6637209" y="3978291"/>
                  <a:pt x="6625975" y="3968662"/>
                </a:cubicBezTo>
                <a:cubicBezTo>
                  <a:pt x="6615927" y="3960049"/>
                  <a:pt x="6599822" y="3960265"/>
                  <a:pt x="6590464" y="3950907"/>
                </a:cubicBezTo>
                <a:cubicBezTo>
                  <a:pt x="6578263" y="3938706"/>
                  <a:pt x="6572709" y="3921314"/>
                  <a:pt x="6563831" y="3906518"/>
                </a:cubicBezTo>
                <a:cubicBezTo>
                  <a:pt x="6551994" y="3909477"/>
                  <a:pt x="6539535" y="3910590"/>
                  <a:pt x="6528321" y="3915396"/>
                </a:cubicBezTo>
                <a:cubicBezTo>
                  <a:pt x="6518550" y="3919584"/>
                  <a:pt x="6490541" y="3939892"/>
                  <a:pt x="6483932" y="3950907"/>
                </a:cubicBezTo>
                <a:cubicBezTo>
                  <a:pt x="6479117" y="3958931"/>
                  <a:pt x="6478014" y="3968662"/>
                  <a:pt x="6475055" y="3977540"/>
                </a:cubicBezTo>
                <a:cubicBezTo>
                  <a:pt x="6434424" y="3997855"/>
                  <a:pt x="6427405" y="3996685"/>
                  <a:pt x="6395156" y="4039684"/>
                </a:cubicBezTo>
                <a:cubicBezTo>
                  <a:pt x="6355969" y="4091933"/>
                  <a:pt x="6431592" y="4043661"/>
                  <a:pt x="6350767" y="4084072"/>
                </a:cubicBezTo>
                <a:lnTo>
                  <a:pt x="6333012" y="4057439"/>
                </a:lnTo>
                <a:lnTo>
                  <a:pt x="6297501" y="4004173"/>
                </a:lnTo>
                <a:cubicBezTo>
                  <a:pt x="6282705" y="3998254"/>
                  <a:pt x="6268926" y="3988394"/>
                  <a:pt x="6253113" y="3986417"/>
                </a:cubicBezTo>
                <a:cubicBezTo>
                  <a:pt x="6243827" y="3985256"/>
                  <a:pt x="6235242" y="3992009"/>
                  <a:pt x="6226480" y="3995295"/>
                </a:cubicBezTo>
                <a:cubicBezTo>
                  <a:pt x="6211559" y="4000891"/>
                  <a:pt x="6196888" y="4007132"/>
                  <a:pt x="6182092" y="4013051"/>
                </a:cubicBezTo>
                <a:cubicBezTo>
                  <a:pt x="6138006" y="3946922"/>
                  <a:pt x="6194668" y="4028142"/>
                  <a:pt x="6137703" y="3959784"/>
                </a:cubicBezTo>
                <a:cubicBezTo>
                  <a:pt x="6106804" y="3922705"/>
                  <a:pt x="6115159" y="3928841"/>
                  <a:pt x="6121513" y="3934520"/>
                </a:cubicBezTo>
                <a:lnTo>
                  <a:pt x="6123474" y="3936348"/>
                </a:lnTo>
                <a:lnTo>
                  <a:pt x="6124386" y="3937238"/>
                </a:lnTo>
                <a:cubicBezTo>
                  <a:pt x="6125876" y="3938662"/>
                  <a:pt x="6125952" y="3938692"/>
                  <a:pt x="6125259" y="3938012"/>
                </a:cubicBezTo>
                <a:lnTo>
                  <a:pt x="6123474" y="3936348"/>
                </a:lnTo>
                <a:lnTo>
                  <a:pt x="6115027" y="3928105"/>
                </a:lnTo>
                <a:cubicBezTo>
                  <a:pt x="6110064" y="3923213"/>
                  <a:pt x="6103041" y="3916244"/>
                  <a:pt x="6093315" y="3906518"/>
                </a:cubicBezTo>
                <a:cubicBezTo>
                  <a:pt x="6078519" y="3903559"/>
                  <a:pt x="6063923" y="3895975"/>
                  <a:pt x="6048926" y="3897641"/>
                </a:cubicBezTo>
                <a:cubicBezTo>
                  <a:pt x="6035411" y="3899143"/>
                  <a:pt x="5999000" y="3925006"/>
                  <a:pt x="5986783" y="3933151"/>
                </a:cubicBezTo>
                <a:cubicBezTo>
                  <a:pt x="5971267" y="3922807"/>
                  <a:pt x="5933647" y="3895086"/>
                  <a:pt x="5915761" y="3897641"/>
                </a:cubicBezTo>
                <a:cubicBezTo>
                  <a:pt x="5886909" y="3901763"/>
                  <a:pt x="5863680" y="3924458"/>
                  <a:pt x="5835862" y="3933151"/>
                </a:cubicBezTo>
                <a:cubicBezTo>
                  <a:pt x="5815890" y="3939392"/>
                  <a:pt x="5794433" y="3939070"/>
                  <a:pt x="5773719" y="3942029"/>
                </a:cubicBezTo>
                <a:cubicBezTo>
                  <a:pt x="5770760" y="3933151"/>
                  <a:pt x="5770032" y="3923182"/>
                  <a:pt x="5764841" y="3915396"/>
                </a:cubicBezTo>
                <a:cubicBezTo>
                  <a:pt x="5745841" y="3886896"/>
                  <a:pt x="5739497" y="3889193"/>
                  <a:pt x="5711575" y="3879885"/>
                </a:cubicBezTo>
                <a:cubicBezTo>
                  <a:pt x="5699738" y="3882844"/>
                  <a:pt x="5686977" y="3883306"/>
                  <a:pt x="5676064" y="3888763"/>
                </a:cubicBezTo>
                <a:cubicBezTo>
                  <a:pt x="5657861" y="3897865"/>
                  <a:pt x="5634229" y="3924447"/>
                  <a:pt x="5613921" y="3933151"/>
                </a:cubicBezTo>
                <a:cubicBezTo>
                  <a:pt x="5602706" y="3937957"/>
                  <a:pt x="5590247" y="3939070"/>
                  <a:pt x="5578410" y="3942029"/>
                </a:cubicBezTo>
                <a:cubicBezTo>
                  <a:pt x="5502084" y="3891146"/>
                  <a:pt x="5598654" y="3952151"/>
                  <a:pt x="5525144" y="3915396"/>
                </a:cubicBezTo>
                <a:cubicBezTo>
                  <a:pt x="5515601" y="3910624"/>
                  <a:pt x="5508054" y="3902413"/>
                  <a:pt x="5498511" y="3897641"/>
                </a:cubicBezTo>
                <a:cubicBezTo>
                  <a:pt x="5490141" y="3893456"/>
                  <a:pt x="5480248" y="3892948"/>
                  <a:pt x="5471878" y="3888763"/>
                </a:cubicBezTo>
                <a:cubicBezTo>
                  <a:pt x="5462335" y="3883991"/>
                  <a:pt x="5455151" y="3867045"/>
                  <a:pt x="5445245" y="3871008"/>
                </a:cubicBezTo>
                <a:cubicBezTo>
                  <a:pt x="5432958" y="3875923"/>
                  <a:pt x="5433408" y="3894681"/>
                  <a:pt x="5427490" y="3906518"/>
                </a:cubicBezTo>
                <a:cubicBezTo>
                  <a:pt x="5356469" y="3930193"/>
                  <a:pt x="5445245" y="3906518"/>
                  <a:pt x="5374224" y="3906518"/>
                </a:cubicBezTo>
                <a:cubicBezTo>
                  <a:pt x="5362023" y="3906518"/>
                  <a:pt x="5350550" y="3912437"/>
                  <a:pt x="5338713" y="3915396"/>
                </a:cubicBezTo>
                <a:cubicBezTo>
                  <a:pt x="5338713" y="3915396"/>
                  <a:pt x="5294051" y="3882281"/>
                  <a:pt x="5267692" y="3879885"/>
                </a:cubicBezTo>
                <a:cubicBezTo>
                  <a:pt x="5196076" y="3873374"/>
                  <a:pt x="5275980" y="3941437"/>
                  <a:pt x="5223303" y="3888763"/>
                </a:cubicBezTo>
                <a:lnTo>
                  <a:pt x="5196670" y="3933151"/>
                </a:lnTo>
                <a:cubicBezTo>
                  <a:pt x="5183052" y="3955847"/>
                  <a:pt x="5174291" y="3981192"/>
                  <a:pt x="5161159" y="4004173"/>
                </a:cubicBezTo>
                <a:cubicBezTo>
                  <a:pt x="5150572" y="4022701"/>
                  <a:pt x="5137486" y="4039684"/>
                  <a:pt x="5125649" y="4057439"/>
                </a:cubicBezTo>
                <a:cubicBezTo>
                  <a:pt x="5116771" y="4054480"/>
                  <a:pt x="5107386" y="4052746"/>
                  <a:pt x="5099016" y="4048561"/>
                </a:cubicBezTo>
                <a:cubicBezTo>
                  <a:pt x="5034952" y="4016529"/>
                  <a:pt x="5114695" y="4044181"/>
                  <a:pt x="5036872" y="4013051"/>
                </a:cubicBezTo>
                <a:cubicBezTo>
                  <a:pt x="4957639" y="3981357"/>
                  <a:pt x="5008212" y="4011699"/>
                  <a:pt x="4956973" y="3977540"/>
                </a:cubicBezTo>
                <a:cubicBezTo>
                  <a:pt x="4956664" y="3977617"/>
                  <a:pt x="4899076" y="3991048"/>
                  <a:pt x="4894829" y="3995295"/>
                </a:cubicBezTo>
                <a:cubicBezTo>
                  <a:pt x="4832666" y="4057459"/>
                  <a:pt x="4905620" y="4030328"/>
                  <a:pt x="4832686" y="4048561"/>
                </a:cubicBezTo>
                <a:cubicBezTo>
                  <a:pt x="4820849" y="4045602"/>
                  <a:pt x="4808088" y="4045141"/>
                  <a:pt x="4797175" y="4039684"/>
                </a:cubicBezTo>
                <a:cubicBezTo>
                  <a:pt x="4789689" y="4035941"/>
                  <a:pt x="4786231" y="4026793"/>
                  <a:pt x="4779420" y="4021928"/>
                </a:cubicBezTo>
                <a:cubicBezTo>
                  <a:pt x="4765379" y="4011899"/>
                  <a:pt x="4749827" y="4004173"/>
                  <a:pt x="4735031" y="3995295"/>
                </a:cubicBezTo>
                <a:cubicBezTo>
                  <a:pt x="4735031" y="3995295"/>
                  <a:pt x="4646885" y="3973401"/>
                  <a:pt x="4601866" y="3968662"/>
                </a:cubicBezTo>
                <a:cubicBezTo>
                  <a:pt x="4589732" y="3967385"/>
                  <a:pt x="4578193" y="3974581"/>
                  <a:pt x="4566356" y="3977540"/>
                </a:cubicBezTo>
                <a:lnTo>
                  <a:pt x="4539723" y="3968662"/>
                </a:lnTo>
                <a:cubicBezTo>
                  <a:pt x="4473899" y="3946721"/>
                  <a:pt x="4503199" y="3959278"/>
                  <a:pt x="4450946" y="3933151"/>
                </a:cubicBezTo>
                <a:cubicBezTo>
                  <a:pt x="4445028" y="3939070"/>
                  <a:pt x="4437834" y="3943943"/>
                  <a:pt x="4433191" y="3950907"/>
                </a:cubicBezTo>
                <a:cubicBezTo>
                  <a:pt x="4423908" y="3964832"/>
                  <a:pt x="4415768" y="4004173"/>
                  <a:pt x="4388802" y="4004173"/>
                </a:cubicBezTo>
                <a:cubicBezTo>
                  <a:pt x="4375568" y="4004173"/>
                  <a:pt x="4365129" y="3992336"/>
                  <a:pt x="4353292" y="3986417"/>
                </a:cubicBezTo>
                <a:cubicBezTo>
                  <a:pt x="4346842" y="3985342"/>
                  <a:pt x="4287965" y="3978376"/>
                  <a:pt x="4273393" y="3968662"/>
                </a:cubicBezTo>
                <a:cubicBezTo>
                  <a:pt x="4229059" y="3939106"/>
                  <a:pt x="4266930" y="3935305"/>
                  <a:pt x="4220126" y="3950907"/>
                </a:cubicBezTo>
                <a:cubicBezTo>
                  <a:pt x="4211248" y="3947948"/>
                  <a:pt x="4201863" y="3937844"/>
                  <a:pt x="4193493" y="3942029"/>
                </a:cubicBezTo>
                <a:cubicBezTo>
                  <a:pt x="4187987" y="3944782"/>
                  <a:pt x="4155216" y="3995006"/>
                  <a:pt x="4149105" y="4004173"/>
                </a:cubicBezTo>
                <a:cubicBezTo>
                  <a:pt x="4149105" y="4004173"/>
                  <a:pt x="4128227" y="3976792"/>
                  <a:pt x="4113594" y="3968662"/>
                </a:cubicBezTo>
                <a:cubicBezTo>
                  <a:pt x="4100404" y="3961334"/>
                  <a:pt x="4084002" y="3962743"/>
                  <a:pt x="4069206" y="3959784"/>
                </a:cubicBezTo>
                <a:cubicBezTo>
                  <a:pt x="4054410" y="3965703"/>
                  <a:pt x="4038654" y="3969634"/>
                  <a:pt x="4024818" y="3977540"/>
                </a:cubicBezTo>
                <a:cubicBezTo>
                  <a:pt x="3956577" y="4016535"/>
                  <a:pt x="4064048" y="3976299"/>
                  <a:pt x="3980429" y="4004173"/>
                </a:cubicBezTo>
                <a:cubicBezTo>
                  <a:pt x="3971551" y="4001214"/>
                  <a:pt x="3962794" y="3997866"/>
                  <a:pt x="3953796" y="3995295"/>
                </a:cubicBezTo>
                <a:cubicBezTo>
                  <a:pt x="3942064" y="3991943"/>
                  <a:pt x="3928214" y="3993509"/>
                  <a:pt x="3918286" y="3986417"/>
                </a:cubicBezTo>
                <a:cubicBezTo>
                  <a:pt x="3909759" y="3980326"/>
                  <a:pt x="3880360" y="3927883"/>
                  <a:pt x="3865020" y="3924274"/>
                </a:cubicBezTo>
                <a:cubicBezTo>
                  <a:pt x="3824589" y="3914761"/>
                  <a:pt x="3782161" y="3918355"/>
                  <a:pt x="3740732" y="3915396"/>
                </a:cubicBezTo>
                <a:cubicBezTo>
                  <a:pt x="3693206" y="3947079"/>
                  <a:pt x="3721644" y="3925606"/>
                  <a:pt x="3660833" y="3986417"/>
                </a:cubicBezTo>
                <a:cubicBezTo>
                  <a:pt x="3614349" y="3970923"/>
                  <a:pt x="3640817" y="3984157"/>
                  <a:pt x="3589812" y="3933151"/>
                </a:cubicBezTo>
                <a:lnTo>
                  <a:pt x="3563179" y="3924274"/>
                </a:lnTo>
                <a:cubicBezTo>
                  <a:pt x="3551268" y="3928244"/>
                  <a:pt x="3546191" y="3942870"/>
                  <a:pt x="3536546" y="3950907"/>
                </a:cubicBezTo>
                <a:cubicBezTo>
                  <a:pt x="3528349" y="3957737"/>
                  <a:pt x="3518791" y="3962744"/>
                  <a:pt x="3509913" y="3968662"/>
                </a:cubicBezTo>
                <a:cubicBezTo>
                  <a:pt x="3489198" y="3971621"/>
                  <a:pt x="3466890" y="3969041"/>
                  <a:pt x="3447769" y="3977540"/>
                </a:cubicBezTo>
                <a:cubicBezTo>
                  <a:pt x="3438019" y="3981873"/>
                  <a:pt x="3438211" y="3997343"/>
                  <a:pt x="3430014" y="4004173"/>
                </a:cubicBezTo>
                <a:cubicBezTo>
                  <a:pt x="3419847" y="4012645"/>
                  <a:pt x="3406340" y="4016010"/>
                  <a:pt x="3394503" y="4021928"/>
                </a:cubicBezTo>
                <a:cubicBezTo>
                  <a:pt x="3384257" y="4015097"/>
                  <a:pt x="3376866" y="4010210"/>
                  <a:pt x="3371655" y="4006788"/>
                </a:cubicBezTo>
                <a:lnTo>
                  <a:pt x="3365293" y="4002657"/>
                </a:lnTo>
                <a:lnTo>
                  <a:pt x="3372207" y="4005628"/>
                </a:lnTo>
                <a:cubicBezTo>
                  <a:pt x="3371485" y="4004196"/>
                  <a:pt x="3365928" y="3999067"/>
                  <a:pt x="3350115" y="3986417"/>
                </a:cubicBezTo>
                <a:cubicBezTo>
                  <a:pt x="3341784" y="3979752"/>
                  <a:pt x="3331814" y="3975327"/>
                  <a:pt x="3323482" y="3968662"/>
                </a:cubicBezTo>
                <a:cubicBezTo>
                  <a:pt x="3289228" y="3941260"/>
                  <a:pt x="3323091" y="3954489"/>
                  <a:pt x="3270216" y="3924274"/>
                </a:cubicBezTo>
                <a:cubicBezTo>
                  <a:pt x="3262091" y="3919631"/>
                  <a:pt x="3252461" y="3918355"/>
                  <a:pt x="3243583" y="3915396"/>
                </a:cubicBezTo>
                <a:cubicBezTo>
                  <a:pt x="3228672" y="3940247"/>
                  <a:pt x="3214174" y="3977064"/>
                  <a:pt x="3181439" y="3986417"/>
                </a:cubicBezTo>
                <a:cubicBezTo>
                  <a:pt x="3172441" y="3988988"/>
                  <a:pt x="3163684" y="3980499"/>
                  <a:pt x="3154806" y="3977540"/>
                </a:cubicBezTo>
                <a:cubicBezTo>
                  <a:pt x="3154806" y="3977540"/>
                  <a:pt x="3133347" y="4014747"/>
                  <a:pt x="3119295" y="4030806"/>
                </a:cubicBezTo>
                <a:cubicBezTo>
                  <a:pt x="3112269" y="4038836"/>
                  <a:pt x="3101540" y="4042643"/>
                  <a:pt x="3092662" y="4048561"/>
                </a:cubicBezTo>
                <a:lnTo>
                  <a:pt x="3057152" y="4030806"/>
                </a:lnTo>
                <a:cubicBezTo>
                  <a:pt x="3038066" y="4021263"/>
                  <a:pt x="3022972" y="4004838"/>
                  <a:pt x="3003886" y="3995295"/>
                </a:cubicBezTo>
                <a:cubicBezTo>
                  <a:pt x="2946559" y="3966631"/>
                  <a:pt x="2985169" y="4011608"/>
                  <a:pt x="2950620" y="3959784"/>
                </a:cubicBezTo>
                <a:cubicBezTo>
                  <a:pt x="2941742" y="3962743"/>
                  <a:pt x="2932011" y="3963847"/>
                  <a:pt x="2923987" y="3968662"/>
                </a:cubicBezTo>
                <a:cubicBezTo>
                  <a:pt x="2902255" y="3981701"/>
                  <a:pt x="2900117" y="4013741"/>
                  <a:pt x="2861843" y="4004173"/>
                </a:cubicBezTo>
                <a:cubicBezTo>
                  <a:pt x="2847489" y="4000584"/>
                  <a:pt x="2844088" y="3980499"/>
                  <a:pt x="2835210" y="3968662"/>
                </a:cubicBezTo>
                <a:cubicBezTo>
                  <a:pt x="2820414" y="3959784"/>
                  <a:pt x="2807666" y="3945772"/>
                  <a:pt x="2790822" y="3942029"/>
                </a:cubicBezTo>
                <a:cubicBezTo>
                  <a:pt x="2769325" y="3937252"/>
                  <a:pt x="2744157" y="3958343"/>
                  <a:pt x="2728678" y="3968662"/>
                </a:cubicBezTo>
                <a:cubicBezTo>
                  <a:pt x="2719800" y="3965703"/>
                  <a:pt x="2711403" y="3959784"/>
                  <a:pt x="2702045" y="3959784"/>
                </a:cubicBezTo>
                <a:cubicBezTo>
                  <a:pt x="2689844" y="3959784"/>
                  <a:pt x="2678641" y="3970175"/>
                  <a:pt x="2666534" y="3968662"/>
                </a:cubicBezTo>
                <a:cubicBezTo>
                  <a:pt x="2653402" y="3967021"/>
                  <a:pt x="2642861" y="3956825"/>
                  <a:pt x="2631024" y="3950907"/>
                </a:cubicBezTo>
                <a:cubicBezTo>
                  <a:pt x="2622146" y="3953866"/>
                  <a:pt x="2611698" y="3953938"/>
                  <a:pt x="2604391" y="3959784"/>
                </a:cubicBezTo>
                <a:cubicBezTo>
                  <a:pt x="2547022" y="4005678"/>
                  <a:pt x="2626947" y="3972979"/>
                  <a:pt x="2560002" y="3995295"/>
                </a:cubicBezTo>
                <a:cubicBezTo>
                  <a:pt x="2530410" y="3992336"/>
                  <a:pt x="2500620" y="3990939"/>
                  <a:pt x="2471226" y="3986417"/>
                </a:cubicBezTo>
                <a:cubicBezTo>
                  <a:pt x="2461977" y="3984994"/>
                  <a:pt x="2453471" y="3980499"/>
                  <a:pt x="2444593" y="3977540"/>
                </a:cubicBezTo>
                <a:cubicBezTo>
                  <a:pt x="2421442" y="3969824"/>
                  <a:pt x="2397245" y="3965703"/>
                  <a:pt x="2373571" y="3959784"/>
                </a:cubicBezTo>
                <a:cubicBezTo>
                  <a:pt x="2355816" y="3962743"/>
                  <a:pt x="2336405" y="3960612"/>
                  <a:pt x="2320305" y="3968662"/>
                </a:cubicBezTo>
                <a:cubicBezTo>
                  <a:pt x="2310762" y="3973434"/>
                  <a:pt x="2308468" y="3986417"/>
                  <a:pt x="2302550" y="3995295"/>
                </a:cubicBezTo>
                <a:cubicBezTo>
                  <a:pt x="2297907" y="4002260"/>
                  <a:pt x="2290713" y="4007132"/>
                  <a:pt x="2284794" y="4013051"/>
                </a:cubicBezTo>
                <a:cubicBezTo>
                  <a:pt x="2224911" y="4072934"/>
                  <a:pt x="2255349" y="4058377"/>
                  <a:pt x="2204895" y="4075194"/>
                </a:cubicBezTo>
                <a:cubicBezTo>
                  <a:pt x="2198977" y="4066316"/>
                  <a:pt x="2197491" y="4051149"/>
                  <a:pt x="2187140" y="4048561"/>
                </a:cubicBezTo>
                <a:cubicBezTo>
                  <a:pt x="2179020" y="4046531"/>
                  <a:pt x="2174614" y="4059781"/>
                  <a:pt x="2169385" y="4066317"/>
                </a:cubicBezTo>
                <a:cubicBezTo>
                  <a:pt x="2162720" y="4074649"/>
                  <a:pt x="2157548" y="4084072"/>
                  <a:pt x="2151629" y="4092950"/>
                </a:cubicBezTo>
                <a:cubicBezTo>
                  <a:pt x="2142751" y="4089991"/>
                  <a:pt x="2133366" y="4088257"/>
                  <a:pt x="2124996" y="4084072"/>
                </a:cubicBezTo>
                <a:cubicBezTo>
                  <a:pt x="2095632" y="4069390"/>
                  <a:pt x="2077118" y="4045072"/>
                  <a:pt x="2053975" y="4021928"/>
                </a:cubicBezTo>
                <a:cubicBezTo>
                  <a:pt x="2038886" y="4006839"/>
                  <a:pt x="2018464" y="3998254"/>
                  <a:pt x="2000709" y="3986417"/>
                </a:cubicBezTo>
                <a:cubicBezTo>
                  <a:pt x="1925256" y="4011569"/>
                  <a:pt x="2017256" y="3976489"/>
                  <a:pt x="1956321" y="4013051"/>
                </a:cubicBezTo>
                <a:cubicBezTo>
                  <a:pt x="1948297" y="4017866"/>
                  <a:pt x="1938566" y="4018969"/>
                  <a:pt x="1929688" y="4021928"/>
                </a:cubicBezTo>
                <a:cubicBezTo>
                  <a:pt x="1917851" y="4016010"/>
                  <a:pt x="1904946" y="4011865"/>
                  <a:pt x="1894177" y="4004173"/>
                </a:cubicBezTo>
                <a:cubicBezTo>
                  <a:pt x="1883961" y="3996876"/>
                  <a:pt x="1878445" y="3983769"/>
                  <a:pt x="1867544" y="3977540"/>
                </a:cubicBezTo>
                <a:cubicBezTo>
                  <a:pt x="1856950" y="3971486"/>
                  <a:pt x="1843870" y="3971621"/>
                  <a:pt x="1832033" y="3968662"/>
                </a:cubicBezTo>
                <a:cubicBezTo>
                  <a:pt x="1819472" y="3972849"/>
                  <a:pt x="1781040" y="3986417"/>
                  <a:pt x="1769890" y="3986417"/>
                </a:cubicBezTo>
                <a:cubicBezTo>
                  <a:pt x="1760532" y="3986417"/>
                  <a:pt x="1752135" y="3980499"/>
                  <a:pt x="1743257" y="3977540"/>
                </a:cubicBezTo>
                <a:cubicBezTo>
                  <a:pt x="1734379" y="3980499"/>
                  <a:pt x="1725622" y="3983846"/>
                  <a:pt x="1716624" y="3986417"/>
                </a:cubicBezTo>
                <a:cubicBezTo>
                  <a:pt x="1703349" y="3990210"/>
                  <a:pt x="1668671" y="3997077"/>
                  <a:pt x="1654480" y="4004173"/>
                </a:cubicBezTo>
                <a:cubicBezTo>
                  <a:pt x="1644937" y="4008945"/>
                  <a:pt x="1638517" y="4021928"/>
                  <a:pt x="1627847" y="4021928"/>
                </a:cubicBezTo>
                <a:cubicBezTo>
                  <a:pt x="1617177" y="4021928"/>
                  <a:pt x="1610478" y="4009467"/>
                  <a:pt x="1601214" y="4004173"/>
                </a:cubicBezTo>
                <a:cubicBezTo>
                  <a:pt x="1589723" y="3997607"/>
                  <a:pt x="1577540" y="3992336"/>
                  <a:pt x="1565703" y="3986417"/>
                </a:cubicBezTo>
                <a:cubicBezTo>
                  <a:pt x="1485161" y="4006554"/>
                  <a:pt x="1581237" y="3976063"/>
                  <a:pt x="1485804" y="4039684"/>
                </a:cubicBezTo>
                <a:cubicBezTo>
                  <a:pt x="1475652" y="4046452"/>
                  <a:pt x="1462130" y="4045602"/>
                  <a:pt x="1450293" y="4048561"/>
                </a:cubicBezTo>
                <a:cubicBezTo>
                  <a:pt x="1432061" y="3993860"/>
                  <a:pt x="1452913" y="4052236"/>
                  <a:pt x="1423660" y="3986417"/>
                </a:cubicBezTo>
                <a:cubicBezTo>
                  <a:pt x="1417188" y="3971855"/>
                  <a:pt x="1416276" y="3954128"/>
                  <a:pt x="1405905" y="3942029"/>
                </a:cubicBezTo>
                <a:cubicBezTo>
                  <a:pt x="1397292" y="3931981"/>
                  <a:pt x="1382231" y="3930192"/>
                  <a:pt x="1370394" y="3924274"/>
                </a:cubicBezTo>
                <a:cubicBezTo>
                  <a:pt x="1361516" y="3927233"/>
                  <a:pt x="1352362" y="3929465"/>
                  <a:pt x="1343761" y="3933151"/>
                </a:cubicBezTo>
                <a:cubicBezTo>
                  <a:pt x="1331597" y="3938364"/>
                  <a:pt x="1320642" y="3946260"/>
                  <a:pt x="1308251" y="3950907"/>
                </a:cubicBezTo>
                <a:cubicBezTo>
                  <a:pt x="1255893" y="3970541"/>
                  <a:pt x="1287354" y="3945169"/>
                  <a:pt x="1254985" y="3977540"/>
                </a:cubicBezTo>
                <a:cubicBezTo>
                  <a:pt x="1243148" y="3980499"/>
                  <a:pt x="1231553" y="3988143"/>
                  <a:pt x="1219474" y="3986417"/>
                </a:cubicBezTo>
                <a:cubicBezTo>
                  <a:pt x="1187684" y="3981875"/>
                  <a:pt x="1189716" y="3956163"/>
                  <a:pt x="1183963" y="3933151"/>
                </a:cubicBezTo>
                <a:cubicBezTo>
                  <a:pt x="1154085" y="3943111"/>
                  <a:pt x="1152534" y="3942233"/>
                  <a:pt x="1121820" y="3959784"/>
                </a:cubicBezTo>
                <a:cubicBezTo>
                  <a:pt x="1073633" y="3987320"/>
                  <a:pt x="1117384" y="3970142"/>
                  <a:pt x="1068554" y="3986417"/>
                </a:cubicBezTo>
                <a:cubicBezTo>
                  <a:pt x="1062635" y="3980499"/>
                  <a:pt x="1057334" y="3973891"/>
                  <a:pt x="1050798" y="3968662"/>
                </a:cubicBezTo>
                <a:cubicBezTo>
                  <a:pt x="1042466" y="3961997"/>
                  <a:pt x="1031710" y="3958452"/>
                  <a:pt x="1024165" y="3950907"/>
                </a:cubicBezTo>
                <a:cubicBezTo>
                  <a:pt x="964977" y="3891719"/>
                  <a:pt x="1050803" y="3953870"/>
                  <a:pt x="979777" y="3906518"/>
                </a:cubicBezTo>
                <a:cubicBezTo>
                  <a:pt x="970899" y="3912437"/>
                  <a:pt x="960689" y="3916729"/>
                  <a:pt x="953144" y="3924274"/>
                </a:cubicBezTo>
                <a:cubicBezTo>
                  <a:pt x="945600" y="3931819"/>
                  <a:pt x="942333" y="3942806"/>
                  <a:pt x="935389" y="3950907"/>
                </a:cubicBezTo>
                <a:cubicBezTo>
                  <a:pt x="924495" y="3963617"/>
                  <a:pt x="911715" y="3974580"/>
                  <a:pt x="899878" y="3986417"/>
                </a:cubicBezTo>
                <a:cubicBezTo>
                  <a:pt x="884788" y="4001506"/>
                  <a:pt x="879456" y="4024595"/>
                  <a:pt x="864367" y="4039684"/>
                </a:cubicBezTo>
                <a:cubicBezTo>
                  <a:pt x="855009" y="4049042"/>
                  <a:pt x="840694" y="4051521"/>
                  <a:pt x="828857" y="4057439"/>
                </a:cubicBezTo>
                <a:cubicBezTo>
                  <a:pt x="819979" y="4054480"/>
                  <a:pt x="808070" y="4055868"/>
                  <a:pt x="802224" y="4048561"/>
                </a:cubicBezTo>
                <a:cubicBezTo>
                  <a:pt x="791236" y="4034827"/>
                  <a:pt x="802028" y="4001170"/>
                  <a:pt x="775591" y="3995295"/>
                </a:cubicBezTo>
                <a:cubicBezTo>
                  <a:pt x="729011" y="3984944"/>
                  <a:pt x="680896" y="3983458"/>
                  <a:pt x="633548" y="3977540"/>
                </a:cubicBezTo>
                <a:cubicBezTo>
                  <a:pt x="591342" y="4005676"/>
                  <a:pt x="617037" y="3998669"/>
                  <a:pt x="553649" y="3977540"/>
                </a:cubicBezTo>
                <a:cubicBezTo>
                  <a:pt x="530582" y="4000606"/>
                  <a:pt x="528198" y="4009870"/>
                  <a:pt x="482627" y="4004173"/>
                </a:cubicBezTo>
                <a:cubicBezTo>
                  <a:pt x="474322" y="4003135"/>
                  <a:pt x="470790" y="3992336"/>
                  <a:pt x="464872" y="3986417"/>
                </a:cubicBezTo>
                <a:cubicBezTo>
                  <a:pt x="455994" y="3989376"/>
                  <a:pt x="446263" y="3990480"/>
                  <a:pt x="438239" y="3995295"/>
                </a:cubicBezTo>
                <a:cubicBezTo>
                  <a:pt x="431062" y="3999601"/>
                  <a:pt x="428789" y="4012013"/>
                  <a:pt x="420484" y="4013051"/>
                </a:cubicBezTo>
                <a:cubicBezTo>
                  <a:pt x="402623" y="4015284"/>
                  <a:pt x="384973" y="4007132"/>
                  <a:pt x="367218" y="4004173"/>
                </a:cubicBezTo>
                <a:cubicBezTo>
                  <a:pt x="364259" y="4013051"/>
                  <a:pt x="364186" y="4023499"/>
                  <a:pt x="358340" y="4030806"/>
                </a:cubicBezTo>
                <a:cubicBezTo>
                  <a:pt x="351675" y="4039137"/>
                  <a:pt x="339252" y="4041016"/>
                  <a:pt x="331707" y="4048561"/>
                </a:cubicBezTo>
                <a:cubicBezTo>
                  <a:pt x="324162" y="4056106"/>
                  <a:pt x="319870" y="4066316"/>
                  <a:pt x="313952" y="4075194"/>
                </a:cubicBezTo>
                <a:cubicBezTo>
                  <a:pt x="267468" y="4090689"/>
                  <a:pt x="293936" y="4090689"/>
                  <a:pt x="242930" y="4039684"/>
                </a:cubicBezTo>
                <a:cubicBezTo>
                  <a:pt x="186718" y="4025630"/>
                  <a:pt x="214188" y="4020654"/>
                  <a:pt x="171909" y="4084072"/>
                </a:cubicBezTo>
                <a:cubicBezTo>
                  <a:pt x="152639" y="4087926"/>
                  <a:pt x="132997" y="4095672"/>
                  <a:pt x="113567" y="4099691"/>
                </a:cubicBezTo>
                <a:lnTo>
                  <a:pt x="98525" y="4100878"/>
                </a:lnTo>
                <a:lnTo>
                  <a:pt x="97825" y="4099828"/>
                </a:lnTo>
                <a:cubicBezTo>
                  <a:pt x="90607" y="4058925"/>
                  <a:pt x="91906" y="4016969"/>
                  <a:pt x="88947" y="3975540"/>
                </a:cubicBezTo>
                <a:cubicBezTo>
                  <a:pt x="91906" y="3963703"/>
                  <a:pt x="90733" y="3949958"/>
                  <a:pt x="97825" y="3940030"/>
                </a:cubicBezTo>
                <a:cubicBezTo>
                  <a:pt x="158286" y="3855386"/>
                  <a:pt x="117612" y="3960572"/>
                  <a:pt x="142213" y="3886764"/>
                </a:cubicBezTo>
                <a:cubicBezTo>
                  <a:pt x="142213" y="3886764"/>
                  <a:pt x="126320" y="3852121"/>
                  <a:pt x="124458" y="3833498"/>
                </a:cubicBezTo>
                <a:cubicBezTo>
                  <a:pt x="106080" y="3649715"/>
                  <a:pt x="103522" y="3680720"/>
                  <a:pt x="124458" y="3576045"/>
                </a:cubicBezTo>
                <a:cubicBezTo>
                  <a:pt x="130376" y="3567167"/>
                  <a:pt x="138467" y="3559402"/>
                  <a:pt x="142213" y="3549412"/>
                </a:cubicBezTo>
                <a:cubicBezTo>
                  <a:pt x="147511" y="3535284"/>
                  <a:pt x="147431" y="3519662"/>
                  <a:pt x="151091" y="3505024"/>
                </a:cubicBezTo>
                <a:cubicBezTo>
                  <a:pt x="153361" y="3495946"/>
                  <a:pt x="157398" y="3487389"/>
                  <a:pt x="159969" y="3478391"/>
                </a:cubicBezTo>
                <a:cubicBezTo>
                  <a:pt x="163321" y="3466659"/>
                  <a:pt x="165887" y="3454717"/>
                  <a:pt x="168846" y="3442880"/>
                </a:cubicBezTo>
                <a:cubicBezTo>
                  <a:pt x="157009" y="3439921"/>
                  <a:pt x="145068" y="3437354"/>
                  <a:pt x="133336" y="3434002"/>
                </a:cubicBezTo>
                <a:cubicBezTo>
                  <a:pt x="124338" y="3431431"/>
                  <a:pt x="110888" y="3433495"/>
                  <a:pt x="106703" y="3425125"/>
                </a:cubicBezTo>
                <a:cubicBezTo>
                  <a:pt x="97345" y="3406409"/>
                  <a:pt x="95743" y="3383802"/>
                  <a:pt x="97825" y="3362981"/>
                </a:cubicBezTo>
                <a:cubicBezTo>
                  <a:pt x="98887" y="3352364"/>
                  <a:pt x="109662" y="3345226"/>
                  <a:pt x="115580" y="3336348"/>
                </a:cubicBezTo>
                <a:cubicBezTo>
                  <a:pt x="112026" y="3315019"/>
                  <a:pt x="109351" y="3299857"/>
                  <a:pt x="107410" y="3289358"/>
                </a:cubicBezTo>
                <a:lnTo>
                  <a:pt x="104634" y="3275353"/>
                </a:lnTo>
                <a:lnTo>
                  <a:pt x="105814" y="3280193"/>
                </a:lnTo>
                <a:cubicBezTo>
                  <a:pt x="110408" y="3295995"/>
                  <a:pt x="119737" y="3314241"/>
                  <a:pt x="124458" y="3238694"/>
                </a:cubicBezTo>
                <a:cubicBezTo>
                  <a:pt x="126497" y="3206072"/>
                  <a:pt x="118539" y="3173591"/>
                  <a:pt x="115580" y="3141039"/>
                </a:cubicBezTo>
                <a:cubicBezTo>
                  <a:pt x="118836" y="3124760"/>
                  <a:pt x="124918" y="3074112"/>
                  <a:pt x="142213" y="3061140"/>
                </a:cubicBezTo>
                <a:cubicBezTo>
                  <a:pt x="157186" y="3049911"/>
                  <a:pt x="177724" y="3049303"/>
                  <a:pt x="195479" y="3043385"/>
                </a:cubicBezTo>
                <a:cubicBezTo>
                  <a:pt x="166877" y="3000481"/>
                  <a:pt x="156378" y="2993909"/>
                  <a:pt x="168846" y="2919098"/>
                </a:cubicBezTo>
                <a:cubicBezTo>
                  <a:pt x="170384" y="2909867"/>
                  <a:pt x="186601" y="2913179"/>
                  <a:pt x="195479" y="2910220"/>
                </a:cubicBezTo>
                <a:cubicBezTo>
                  <a:pt x="192520" y="2886546"/>
                  <a:pt x="186602" y="2863057"/>
                  <a:pt x="186602" y="2839199"/>
                </a:cubicBezTo>
                <a:cubicBezTo>
                  <a:pt x="186602" y="2829841"/>
                  <a:pt x="194156" y="2821829"/>
                  <a:pt x="195479" y="2812565"/>
                </a:cubicBezTo>
                <a:cubicBezTo>
                  <a:pt x="200101" y="2780208"/>
                  <a:pt x="201398" y="2747462"/>
                  <a:pt x="204357" y="2714911"/>
                </a:cubicBezTo>
                <a:cubicBezTo>
                  <a:pt x="207250" y="2703339"/>
                  <a:pt x="209563" y="2694764"/>
                  <a:pt x="211359" y="2688501"/>
                </a:cubicBezTo>
                <a:lnTo>
                  <a:pt x="215203" y="2676161"/>
                </a:lnTo>
                <a:lnTo>
                  <a:pt x="215344" y="2676046"/>
                </a:lnTo>
                <a:cubicBezTo>
                  <a:pt x="216776" y="2673170"/>
                  <a:pt x="216922" y="2671314"/>
                  <a:pt x="215264" y="2675963"/>
                </a:cubicBezTo>
                <a:lnTo>
                  <a:pt x="215203" y="2676161"/>
                </a:lnTo>
                <a:lnTo>
                  <a:pt x="207710" y="2682245"/>
                </a:lnTo>
                <a:cubicBezTo>
                  <a:pt x="204227" y="2681674"/>
                  <a:pt x="199976" y="2676636"/>
                  <a:pt x="195479" y="2661645"/>
                </a:cubicBezTo>
                <a:cubicBezTo>
                  <a:pt x="188623" y="2638793"/>
                  <a:pt x="189561" y="2614298"/>
                  <a:pt x="186602" y="2590624"/>
                </a:cubicBezTo>
                <a:cubicBezTo>
                  <a:pt x="174117" y="2553169"/>
                  <a:pt x="168846" y="2543162"/>
                  <a:pt x="168846" y="2492969"/>
                </a:cubicBezTo>
                <a:cubicBezTo>
                  <a:pt x="168846" y="2483611"/>
                  <a:pt x="175889" y="2475512"/>
                  <a:pt x="177724" y="2466336"/>
                </a:cubicBezTo>
                <a:cubicBezTo>
                  <a:pt x="181828" y="2445818"/>
                  <a:pt x="183643" y="2424907"/>
                  <a:pt x="186602" y="2404193"/>
                </a:cubicBezTo>
                <a:cubicBezTo>
                  <a:pt x="192520" y="2395315"/>
                  <a:pt x="199064" y="2386824"/>
                  <a:pt x="204357" y="2377560"/>
                </a:cubicBezTo>
                <a:cubicBezTo>
                  <a:pt x="210923" y="2366070"/>
                  <a:pt x="214420" y="2352818"/>
                  <a:pt x="222112" y="2342049"/>
                </a:cubicBezTo>
                <a:cubicBezTo>
                  <a:pt x="229409" y="2331833"/>
                  <a:pt x="246499" y="2327768"/>
                  <a:pt x="248745" y="2315416"/>
                </a:cubicBezTo>
                <a:cubicBezTo>
                  <a:pt x="253013" y="2291943"/>
                  <a:pt x="242827" y="2268069"/>
                  <a:pt x="239868" y="2244395"/>
                </a:cubicBezTo>
                <a:cubicBezTo>
                  <a:pt x="233949" y="2235517"/>
                  <a:pt x="228314" y="2226444"/>
                  <a:pt x="222112" y="2217762"/>
                </a:cubicBezTo>
                <a:cubicBezTo>
                  <a:pt x="213512" y="2205722"/>
                  <a:pt x="202820" y="2195098"/>
                  <a:pt x="195479" y="2182251"/>
                </a:cubicBezTo>
                <a:cubicBezTo>
                  <a:pt x="190836" y="2174126"/>
                  <a:pt x="187107" y="2164962"/>
                  <a:pt x="186602" y="2155618"/>
                </a:cubicBezTo>
                <a:cubicBezTo>
                  <a:pt x="170377" y="1855459"/>
                  <a:pt x="147158" y="1945478"/>
                  <a:pt x="195479" y="1800511"/>
                </a:cubicBezTo>
                <a:cubicBezTo>
                  <a:pt x="189561" y="1791633"/>
                  <a:pt x="186602" y="1779796"/>
                  <a:pt x="177724" y="1773878"/>
                </a:cubicBezTo>
                <a:cubicBezTo>
                  <a:pt x="167572" y="1767110"/>
                  <a:pt x="145719" y="1776687"/>
                  <a:pt x="142213" y="1765000"/>
                </a:cubicBezTo>
                <a:cubicBezTo>
                  <a:pt x="125968" y="1710849"/>
                  <a:pt x="130376" y="1652550"/>
                  <a:pt x="124458" y="1596325"/>
                </a:cubicBezTo>
                <a:cubicBezTo>
                  <a:pt x="121499" y="1587447"/>
                  <a:pt x="117850" y="1578771"/>
                  <a:pt x="115580" y="1569692"/>
                </a:cubicBezTo>
                <a:cubicBezTo>
                  <a:pt x="107241" y="1536335"/>
                  <a:pt x="110003" y="1527085"/>
                  <a:pt x="97825" y="1498670"/>
                </a:cubicBezTo>
                <a:cubicBezTo>
                  <a:pt x="94359" y="1490582"/>
                  <a:pt x="71192" y="1450406"/>
                  <a:pt x="71192" y="1436527"/>
                </a:cubicBezTo>
                <a:cubicBezTo>
                  <a:pt x="71192" y="1380110"/>
                  <a:pt x="77886" y="1393603"/>
                  <a:pt x="81233" y="1404467"/>
                </a:cubicBezTo>
                <a:lnTo>
                  <a:pt x="81654" y="1406058"/>
                </a:lnTo>
                <a:lnTo>
                  <a:pt x="82488" y="1409723"/>
                </a:lnTo>
                <a:cubicBezTo>
                  <a:pt x="83116" y="1412198"/>
                  <a:pt x="83220" y="1412242"/>
                  <a:pt x="82959" y="1410989"/>
                </a:cubicBezTo>
                <a:lnTo>
                  <a:pt x="81654" y="1406058"/>
                </a:lnTo>
                <a:lnTo>
                  <a:pt x="78880" y="1393870"/>
                </a:lnTo>
                <a:cubicBezTo>
                  <a:pt x="77049" y="1385399"/>
                  <a:pt x="74539" y="1373362"/>
                  <a:pt x="71192" y="1356628"/>
                </a:cubicBezTo>
                <a:cubicBezTo>
                  <a:pt x="74151" y="1347750"/>
                  <a:pt x="77499" y="1338993"/>
                  <a:pt x="80070" y="1329995"/>
                </a:cubicBezTo>
                <a:cubicBezTo>
                  <a:pt x="88425" y="1300753"/>
                  <a:pt x="91726" y="1280592"/>
                  <a:pt x="97825" y="1250096"/>
                </a:cubicBezTo>
                <a:cubicBezTo>
                  <a:pt x="87725" y="1229894"/>
                  <a:pt x="71192" y="1203248"/>
                  <a:pt x="71192" y="1179074"/>
                </a:cubicBezTo>
                <a:cubicBezTo>
                  <a:pt x="71192" y="1169716"/>
                  <a:pt x="80070" y="1161799"/>
                  <a:pt x="80070" y="1152441"/>
                </a:cubicBezTo>
                <a:cubicBezTo>
                  <a:pt x="80070" y="1122701"/>
                  <a:pt x="74151" y="1093257"/>
                  <a:pt x="71192" y="1063665"/>
                </a:cubicBezTo>
                <a:cubicBezTo>
                  <a:pt x="71192" y="1063665"/>
                  <a:pt x="81346" y="1027502"/>
                  <a:pt x="88947" y="1010399"/>
                </a:cubicBezTo>
                <a:cubicBezTo>
                  <a:pt x="122197" y="935586"/>
                  <a:pt x="94536" y="1044606"/>
                  <a:pt x="115580" y="939377"/>
                </a:cubicBezTo>
                <a:cubicBezTo>
                  <a:pt x="121499" y="933459"/>
                  <a:pt x="132740" y="929971"/>
                  <a:pt x="133336" y="921622"/>
                </a:cubicBezTo>
                <a:cubicBezTo>
                  <a:pt x="135875" y="886079"/>
                  <a:pt x="124458" y="850724"/>
                  <a:pt x="124458" y="815090"/>
                </a:cubicBezTo>
                <a:cubicBezTo>
                  <a:pt x="124458" y="749920"/>
                  <a:pt x="130377" y="684884"/>
                  <a:pt x="133336" y="619781"/>
                </a:cubicBezTo>
                <a:cubicBezTo>
                  <a:pt x="133336" y="619781"/>
                  <a:pt x="107555" y="597892"/>
                  <a:pt x="97825" y="584270"/>
                </a:cubicBezTo>
                <a:cubicBezTo>
                  <a:pt x="92386" y="576655"/>
                  <a:pt x="90672" y="566835"/>
                  <a:pt x="88947" y="557637"/>
                </a:cubicBezTo>
                <a:cubicBezTo>
                  <a:pt x="66634" y="438633"/>
                  <a:pt x="64436" y="476006"/>
                  <a:pt x="80070" y="397839"/>
                </a:cubicBezTo>
                <a:cubicBezTo>
                  <a:pt x="68233" y="394880"/>
                  <a:pt x="54488" y="396054"/>
                  <a:pt x="44559" y="388962"/>
                </a:cubicBezTo>
                <a:cubicBezTo>
                  <a:pt x="3556" y="359675"/>
                  <a:pt x="16466" y="318060"/>
                  <a:pt x="9048" y="273552"/>
                </a:cubicBezTo>
                <a:cubicBezTo>
                  <a:pt x="1697" y="229447"/>
                  <a:pt x="-10607" y="263086"/>
                  <a:pt x="17926" y="220286"/>
                </a:cubicBezTo>
                <a:cubicBezTo>
                  <a:pt x="26804" y="214368"/>
                  <a:pt x="36228" y="209196"/>
                  <a:pt x="44559" y="202531"/>
                </a:cubicBezTo>
                <a:cubicBezTo>
                  <a:pt x="61065" y="189326"/>
                  <a:pt x="74680" y="173685"/>
                  <a:pt x="71192" y="149265"/>
                </a:cubicBezTo>
                <a:cubicBezTo>
                  <a:pt x="69326" y="136199"/>
                  <a:pt x="44875" y="114070"/>
                  <a:pt x="35681" y="104876"/>
                </a:cubicBezTo>
                <a:cubicBezTo>
                  <a:pt x="38640" y="95998"/>
                  <a:pt x="38713" y="85550"/>
                  <a:pt x="44559" y="78243"/>
                </a:cubicBezTo>
                <a:cubicBezTo>
                  <a:pt x="69262" y="47364"/>
                  <a:pt x="90877" y="73612"/>
                  <a:pt x="44559" y="42732"/>
                </a:cubicBezTo>
                <a:lnTo>
                  <a:pt x="8687" y="30126"/>
                </a:lnTo>
                <a:lnTo>
                  <a:pt x="17924" y="27047"/>
                </a:lnTo>
                <a:cubicBezTo>
                  <a:pt x="23842" y="21128"/>
                  <a:pt x="28502" y="13597"/>
                  <a:pt x="35679" y="9291"/>
                </a:cubicBezTo>
                <a:cubicBezTo>
                  <a:pt x="44889" y="3765"/>
                  <a:pt x="54299" y="1075"/>
                  <a:pt x="63834" y="269"/>
                </a:cubicBezTo>
                <a:close/>
              </a:path>
            </a:pathLst>
          </a:custGeom>
          <a:gradFill flip="none" rotWithShape="1">
            <a:gsLst>
              <a:gs pos="0">
                <a:schemeClr val="accent2">
                  <a:lumMod val="0"/>
                  <a:lumOff val="100000"/>
                  <a:alpha val="39000"/>
                </a:schemeClr>
              </a:gs>
              <a:gs pos="35000">
                <a:srgbClr val="B24340">
                  <a:alpha val="30980"/>
                </a:srgbClr>
              </a:gs>
              <a:gs pos="100000">
                <a:srgbClr val="7F2F2D">
                  <a:alpha val="40784"/>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xmlns="" id="{66B96B46-18D5-2A49-AB51-310BE4A5D001}"/>
              </a:ext>
            </a:extLst>
          </p:cNvPr>
          <p:cNvSpPr txBox="1"/>
          <p:nvPr/>
        </p:nvSpPr>
        <p:spPr>
          <a:xfrm>
            <a:off x="3892489" y="1247207"/>
            <a:ext cx="7185773" cy="3539430"/>
          </a:xfrm>
          <a:prstGeom prst="rect">
            <a:avLst/>
          </a:prstGeom>
          <a:noFill/>
        </p:spPr>
        <p:txBody>
          <a:bodyPr wrap="square" rtlCol="0">
            <a:spAutoFit/>
          </a:bodyPr>
          <a:lstStyle/>
          <a:p>
            <a:pPr algn="ctr"/>
            <a:r>
              <a:rPr lang="en-US" sz="3200" dirty="0"/>
              <a:t>Later, James noticed that the records have grown too large that he couldn’t keep this diary forever. So when he wrote 5,000 transactions, he converted them to a one page spreadsheet. Mary a co-participant checked that all transactions were correct and validated the spreadsheet</a:t>
            </a:r>
            <a:endParaRPr lang="en-US" sz="3200" dirty="0">
              <a:solidFill>
                <a:prstClr val="black"/>
              </a:solidFill>
              <a:latin typeface="Segoe Print" panose="02000600000000000000" pitchFamily="2" charset="0"/>
            </a:endParaRPr>
          </a:p>
        </p:txBody>
      </p:sp>
      <p:sp>
        <p:nvSpPr>
          <p:cNvPr id="8" name="Slide Number Placeholder 7">
            <a:extLst>
              <a:ext uri="{FF2B5EF4-FFF2-40B4-BE49-F238E27FC236}">
                <a16:creationId xmlns:a16="http://schemas.microsoft.com/office/drawing/2014/main" xmlns="" id="{E7B06F0F-92C7-894B-8BDA-56702A0321BD}"/>
              </a:ext>
            </a:extLst>
          </p:cNvPr>
          <p:cNvSpPr>
            <a:spLocks noGrp="1"/>
          </p:cNvSpPr>
          <p:nvPr>
            <p:ph type="sldNum" sz="quarter" idx="12"/>
          </p:nvPr>
        </p:nvSpPr>
        <p:spPr>
          <a:xfrm>
            <a:off x="10661073" y="6644247"/>
            <a:ext cx="1530927" cy="365125"/>
          </a:xfrm>
        </p:spPr>
        <p:txBody>
          <a:bodyPr/>
          <a:lstStyle/>
          <a:p>
            <a:fld id="{A3F2E5FD-DC02-2141-A735-A14E6E825D39}" type="slidenum">
              <a:rPr lang="en-US" smtClean="0"/>
              <a:t>21</a:t>
            </a:fld>
            <a:endParaRPr lang="en-US"/>
          </a:p>
        </p:txBody>
      </p:sp>
    </p:spTree>
    <p:extLst>
      <p:ext uri="{BB962C8B-B14F-4D97-AF65-F5344CB8AC3E}">
        <p14:creationId xmlns:p14="http://schemas.microsoft.com/office/powerpoint/2010/main" val="2515316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998DF2-0BAC-6541-AC9C-831A478C86EC}"/>
              </a:ext>
            </a:extLst>
          </p:cNvPr>
          <p:cNvSpPr>
            <a:spLocks noGrp="1"/>
          </p:cNvSpPr>
          <p:nvPr>
            <p:ph type="title"/>
          </p:nvPr>
        </p:nvSpPr>
        <p:spPr>
          <a:xfrm>
            <a:off x="252919" y="1123837"/>
            <a:ext cx="2947482" cy="4601183"/>
          </a:xfrm>
        </p:spPr>
        <p:txBody>
          <a:bodyPr>
            <a:normAutofit/>
          </a:bodyPr>
          <a:lstStyle/>
          <a:p>
            <a:r>
              <a:rPr lang="en-US" sz="4400" dirty="0"/>
              <a:t>Explaining Blockchain Technology</a:t>
            </a:r>
            <a:endParaRPr lang="en-US" sz="3200" dirty="0"/>
          </a:p>
        </p:txBody>
      </p:sp>
      <p:sp>
        <p:nvSpPr>
          <p:cNvPr id="4" name="Freeform 3">
            <a:extLst>
              <a:ext uri="{FF2B5EF4-FFF2-40B4-BE49-F238E27FC236}">
                <a16:creationId xmlns:a16="http://schemas.microsoft.com/office/drawing/2014/main" xmlns="" id="{3E165F34-9F4D-2747-BE92-ABE8A9D80AC5}"/>
              </a:ext>
            </a:extLst>
          </p:cNvPr>
          <p:cNvSpPr/>
          <p:nvPr/>
        </p:nvSpPr>
        <p:spPr>
          <a:xfrm>
            <a:off x="4160429" y="0"/>
            <a:ext cx="7845061" cy="4100878"/>
          </a:xfrm>
          <a:custGeom>
            <a:avLst/>
            <a:gdLst>
              <a:gd name="connsiteX0" fmla="*/ 3361880 w 7845061"/>
              <a:gd name="connsiteY0" fmla="*/ 4000441 h 4100878"/>
              <a:gd name="connsiteX1" fmla="*/ 3365293 w 7845061"/>
              <a:gd name="connsiteY1" fmla="*/ 4002657 h 4100878"/>
              <a:gd name="connsiteX2" fmla="*/ 3365288 w 7845061"/>
              <a:gd name="connsiteY2" fmla="*/ 4002655 h 4100878"/>
              <a:gd name="connsiteX3" fmla="*/ 3361880 w 7845061"/>
              <a:gd name="connsiteY3" fmla="*/ 4000441 h 4100878"/>
              <a:gd name="connsiteX4" fmla="*/ 7700019 w 7845061"/>
              <a:gd name="connsiteY4" fmla="*/ 3731942 h 4100878"/>
              <a:gd name="connsiteX5" fmla="*/ 7698787 w 7845061"/>
              <a:gd name="connsiteY5" fmla="*/ 3736992 h 4100878"/>
              <a:gd name="connsiteX6" fmla="*/ 7699779 w 7845061"/>
              <a:gd name="connsiteY6" fmla="*/ 3731990 h 4100878"/>
              <a:gd name="connsiteX7" fmla="*/ 7700019 w 7845061"/>
              <a:gd name="connsiteY7" fmla="*/ 3731942 h 4100878"/>
              <a:gd name="connsiteX8" fmla="*/ 103403 w 7845061"/>
              <a:gd name="connsiteY8" fmla="*/ 3270303 h 4100878"/>
              <a:gd name="connsiteX9" fmla="*/ 103643 w 7845061"/>
              <a:gd name="connsiteY9" fmla="*/ 3270351 h 4100878"/>
              <a:gd name="connsiteX10" fmla="*/ 104634 w 7845061"/>
              <a:gd name="connsiteY10" fmla="*/ 3275353 h 4100878"/>
              <a:gd name="connsiteX11" fmla="*/ 3344473 w 7845061"/>
              <a:gd name="connsiteY11" fmla="*/ 99584 h 4100878"/>
              <a:gd name="connsiteX12" fmla="*/ 3341060 w 7845061"/>
              <a:gd name="connsiteY12" fmla="*/ 101801 h 4100878"/>
              <a:gd name="connsiteX13" fmla="*/ 3344468 w 7845061"/>
              <a:gd name="connsiteY13" fmla="*/ 99587 h 4100878"/>
              <a:gd name="connsiteX14" fmla="*/ 63834 w 7845061"/>
              <a:gd name="connsiteY14" fmla="*/ 269 h 4100878"/>
              <a:gd name="connsiteX15" fmla="*/ 151089 w 7845061"/>
              <a:gd name="connsiteY15" fmla="*/ 18169 h 4100878"/>
              <a:gd name="connsiteX16" fmla="*/ 222110 w 7845061"/>
              <a:gd name="connsiteY16" fmla="*/ 62557 h 4100878"/>
              <a:gd name="connsiteX17" fmla="*/ 293132 w 7845061"/>
              <a:gd name="connsiteY17" fmla="*/ 27047 h 4100878"/>
              <a:gd name="connsiteX18" fmla="*/ 310887 w 7845061"/>
              <a:gd name="connsiteY18" fmla="*/ 53680 h 4100878"/>
              <a:gd name="connsiteX19" fmla="*/ 337520 w 7845061"/>
              <a:gd name="connsiteY19" fmla="*/ 71435 h 4100878"/>
              <a:gd name="connsiteX20" fmla="*/ 346398 w 7845061"/>
              <a:gd name="connsiteY20" fmla="*/ 98068 h 4100878"/>
              <a:gd name="connsiteX21" fmla="*/ 399664 w 7845061"/>
              <a:gd name="connsiteY21" fmla="*/ 89190 h 4100878"/>
              <a:gd name="connsiteX22" fmla="*/ 417419 w 7845061"/>
              <a:gd name="connsiteY22" fmla="*/ 106946 h 4100878"/>
              <a:gd name="connsiteX23" fmla="*/ 444052 w 7845061"/>
              <a:gd name="connsiteY23" fmla="*/ 115824 h 4100878"/>
              <a:gd name="connsiteX24" fmla="*/ 461807 w 7845061"/>
              <a:gd name="connsiteY24" fmla="*/ 98068 h 4100878"/>
              <a:gd name="connsiteX25" fmla="*/ 532829 w 7845061"/>
              <a:gd name="connsiteY25" fmla="*/ 124701 h 4100878"/>
              <a:gd name="connsiteX26" fmla="*/ 612728 w 7845061"/>
              <a:gd name="connsiteY26" fmla="*/ 124701 h 4100878"/>
              <a:gd name="connsiteX27" fmla="*/ 754771 w 7845061"/>
              <a:gd name="connsiteY27" fmla="*/ 106946 h 4100878"/>
              <a:gd name="connsiteX28" fmla="*/ 781404 w 7845061"/>
              <a:gd name="connsiteY28" fmla="*/ 53680 h 4100878"/>
              <a:gd name="connsiteX29" fmla="*/ 808037 w 7845061"/>
              <a:gd name="connsiteY29" fmla="*/ 44802 h 4100878"/>
              <a:gd name="connsiteX30" fmla="*/ 843547 w 7845061"/>
              <a:gd name="connsiteY30" fmla="*/ 62557 h 4100878"/>
              <a:gd name="connsiteX31" fmla="*/ 879058 w 7845061"/>
              <a:gd name="connsiteY31" fmla="*/ 115824 h 4100878"/>
              <a:gd name="connsiteX32" fmla="*/ 914569 w 7845061"/>
              <a:gd name="connsiteY32" fmla="*/ 151334 h 4100878"/>
              <a:gd name="connsiteX33" fmla="*/ 932324 w 7845061"/>
              <a:gd name="connsiteY33" fmla="*/ 177967 h 4100878"/>
              <a:gd name="connsiteX34" fmla="*/ 958957 w 7845061"/>
              <a:gd name="connsiteY34" fmla="*/ 195723 h 4100878"/>
              <a:gd name="connsiteX35" fmla="*/ 1003345 w 7845061"/>
              <a:gd name="connsiteY35" fmla="*/ 151334 h 4100878"/>
              <a:gd name="connsiteX36" fmla="*/ 1029978 w 7845061"/>
              <a:gd name="connsiteY36" fmla="*/ 133579 h 4100878"/>
              <a:gd name="connsiteX37" fmla="*/ 1047734 w 7845061"/>
              <a:gd name="connsiteY37" fmla="*/ 115824 h 4100878"/>
              <a:gd name="connsiteX38" fmla="*/ 1101000 w 7845061"/>
              <a:gd name="connsiteY38" fmla="*/ 142457 h 4100878"/>
              <a:gd name="connsiteX39" fmla="*/ 1163143 w 7845061"/>
              <a:gd name="connsiteY39" fmla="*/ 169090 h 4100878"/>
              <a:gd name="connsiteX40" fmla="*/ 1198654 w 7845061"/>
              <a:gd name="connsiteY40" fmla="*/ 115824 h 4100878"/>
              <a:gd name="connsiteX41" fmla="*/ 1234165 w 7845061"/>
              <a:gd name="connsiteY41" fmla="*/ 124701 h 4100878"/>
              <a:gd name="connsiteX42" fmla="*/ 1287431 w 7845061"/>
              <a:gd name="connsiteY42" fmla="*/ 151334 h 4100878"/>
              <a:gd name="connsiteX43" fmla="*/ 1322941 w 7845061"/>
              <a:gd name="connsiteY43" fmla="*/ 169090 h 4100878"/>
              <a:gd name="connsiteX44" fmla="*/ 1349574 w 7845061"/>
              <a:gd name="connsiteY44" fmla="*/ 177967 h 4100878"/>
              <a:gd name="connsiteX45" fmla="*/ 1385085 w 7845061"/>
              <a:gd name="connsiteY45" fmla="*/ 160212 h 4100878"/>
              <a:gd name="connsiteX46" fmla="*/ 1402840 w 7845061"/>
              <a:gd name="connsiteY46" fmla="*/ 115824 h 4100878"/>
              <a:gd name="connsiteX47" fmla="*/ 1429473 w 7845061"/>
              <a:gd name="connsiteY47" fmla="*/ 53680 h 4100878"/>
              <a:gd name="connsiteX48" fmla="*/ 1464984 w 7845061"/>
              <a:gd name="connsiteY48" fmla="*/ 62557 h 4100878"/>
              <a:gd name="connsiteX49" fmla="*/ 1544883 w 7845061"/>
              <a:gd name="connsiteY49" fmla="*/ 115824 h 4100878"/>
              <a:gd name="connsiteX50" fmla="*/ 1580394 w 7845061"/>
              <a:gd name="connsiteY50" fmla="*/ 98068 h 4100878"/>
              <a:gd name="connsiteX51" fmla="*/ 1607027 w 7845061"/>
              <a:gd name="connsiteY51" fmla="*/ 80313 h 4100878"/>
              <a:gd name="connsiteX52" fmla="*/ 1633660 w 7845061"/>
              <a:gd name="connsiteY52" fmla="*/ 98068 h 4100878"/>
              <a:gd name="connsiteX53" fmla="*/ 1695804 w 7845061"/>
              <a:gd name="connsiteY53" fmla="*/ 115824 h 4100878"/>
              <a:gd name="connsiteX54" fmla="*/ 1722437 w 7845061"/>
              <a:gd name="connsiteY54" fmla="*/ 124701 h 4100878"/>
              <a:gd name="connsiteX55" fmla="*/ 1749070 w 7845061"/>
              <a:gd name="connsiteY55" fmla="*/ 115824 h 4100878"/>
              <a:gd name="connsiteX56" fmla="*/ 1811213 w 7845061"/>
              <a:gd name="connsiteY56" fmla="*/ 133579 h 4100878"/>
              <a:gd name="connsiteX57" fmla="*/ 1846724 w 7845061"/>
              <a:gd name="connsiteY57" fmla="*/ 124701 h 4100878"/>
              <a:gd name="connsiteX58" fmla="*/ 1873357 w 7845061"/>
              <a:gd name="connsiteY58" fmla="*/ 98068 h 4100878"/>
              <a:gd name="connsiteX59" fmla="*/ 1908868 w 7845061"/>
              <a:gd name="connsiteY59" fmla="*/ 80313 h 4100878"/>
              <a:gd name="connsiteX60" fmla="*/ 1935501 w 7845061"/>
              <a:gd name="connsiteY60" fmla="*/ 89190 h 4100878"/>
              <a:gd name="connsiteX61" fmla="*/ 1979889 w 7845061"/>
              <a:gd name="connsiteY61" fmla="*/ 115824 h 4100878"/>
              <a:gd name="connsiteX62" fmla="*/ 2033155 w 7845061"/>
              <a:gd name="connsiteY62" fmla="*/ 80313 h 4100878"/>
              <a:gd name="connsiteX63" fmla="*/ 2104176 w 7845061"/>
              <a:gd name="connsiteY63" fmla="*/ 18169 h 4100878"/>
              <a:gd name="connsiteX64" fmla="*/ 2130809 w 7845061"/>
              <a:gd name="connsiteY64" fmla="*/ 9291 h 4100878"/>
              <a:gd name="connsiteX65" fmla="*/ 2148565 w 7845061"/>
              <a:gd name="connsiteY65" fmla="*/ 35924 h 4100878"/>
              <a:gd name="connsiteX66" fmla="*/ 2166320 w 7845061"/>
              <a:gd name="connsiteY66" fmla="*/ 53680 h 4100878"/>
              <a:gd name="connsiteX67" fmla="*/ 2184075 w 7845061"/>
              <a:gd name="connsiteY67" fmla="*/ 27047 h 4100878"/>
              <a:gd name="connsiteX68" fmla="*/ 2263974 w 7845061"/>
              <a:gd name="connsiteY68" fmla="*/ 89190 h 4100878"/>
              <a:gd name="connsiteX69" fmla="*/ 2281730 w 7845061"/>
              <a:gd name="connsiteY69" fmla="*/ 106946 h 4100878"/>
              <a:gd name="connsiteX70" fmla="*/ 2299485 w 7845061"/>
              <a:gd name="connsiteY70" fmla="*/ 133579 h 4100878"/>
              <a:gd name="connsiteX71" fmla="*/ 2352751 w 7845061"/>
              <a:gd name="connsiteY71" fmla="*/ 142457 h 4100878"/>
              <a:gd name="connsiteX72" fmla="*/ 2423773 w 7845061"/>
              <a:gd name="connsiteY72" fmla="*/ 124701 h 4100878"/>
              <a:gd name="connsiteX73" fmla="*/ 2450406 w 7845061"/>
              <a:gd name="connsiteY73" fmla="*/ 115824 h 4100878"/>
              <a:gd name="connsiteX74" fmla="*/ 2539182 w 7845061"/>
              <a:gd name="connsiteY74" fmla="*/ 106946 h 4100878"/>
              <a:gd name="connsiteX75" fmla="*/ 2583571 w 7845061"/>
              <a:gd name="connsiteY75" fmla="*/ 142457 h 4100878"/>
              <a:gd name="connsiteX76" fmla="*/ 2610204 w 7845061"/>
              <a:gd name="connsiteY76" fmla="*/ 151334 h 4100878"/>
              <a:gd name="connsiteX77" fmla="*/ 2645714 w 7845061"/>
              <a:gd name="connsiteY77" fmla="*/ 133579 h 4100878"/>
              <a:gd name="connsiteX78" fmla="*/ 2681225 w 7845061"/>
              <a:gd name="connsiteY78" fmla="*/ 142457 h 4100878"/>
              <a:gd name="connsiteX79" fmla="*/ 2707858 w 7845061"/>
              <a:gd name="connsiteY79" fmla="*/ 133579 h 4100878"/>
              <a:gd name="connsiteX80" fmla="*/ 2770002 w 7845061"/>
              <a:gd name="connsiteY80" fmla="*/ 160212 h 4100878"/>
              <a:gd name="connsiteX81" fmla="*/ 2814390 w 7845061"/>
              <a:gd name="connsiteY81" fmla="*/ 133579 h 4100878"/>
              <a:gd name="connsiteX82" fmla="*/ 2841023 w 7845061"/>
              <a:gd name="connsiteY82" fmla="*/ 98068 h 4100878"/>
              <a:gd name="connsiteX83" fmla="*/ 2903167 w 7845061"/>
              <a:gd name="connsiteY83" fmla="*/ 133579 h 4100878"/>
              <a:gd name="connsiteX84" fmla="*/ 2929800 w 7845061"/>
              <a:gd name="connsiteY84" fmla="*/ 142457 h 4100878"/>
              <a:gd name="connsiteX85" fmla="*/ 2983066 w 7845061"/>
              <a:gd name="connsiteY85" fmla="*/ 106946 h 4100878"/>
              <a:gd name="connsiteX86" fmla="*/ 3036332 w 7845061"/>
              <a:gd name="connsiteY86" fmla="*/ 71435 h 4100878"/>
              <a:gd name="connsiteX87" fmla="*/ 3071842 w 7845061"/>
              <a:gd name="connsiteY87" fmla="*/ 53680 h 4100878"/>
              <a:gd name="connsiteX88" fmla="*/ 3098475 w 7845061"/>
              <a:gd name="connsiteY88" fmla="*/ 71435 h 4100878"/>
              <a:gd name="connsiteX89" fmla="*/ 3133986 w 7845061"/>
              <a:gd name="connsiteY89" fmla="*/ 124701 h 4100878"/>
              <a:gd name="connsiteX90" fmla="*/ 3160619 w 7845061"/>
              <a:gd name="connsiteY90" fmla="*/ 115824 h 4100878"/>
              <a:gd name="connsiteX91" fmla="*/ 3222763 w 7845061"/>
              <a:gd name="connsiteY91" fmla="*/ 186845 h 4100878"/>
              <a:gd name="connsiteX92" fmla="*/ 3249396 w 7845061"/>
              <a:gd name="connsiteY92" fmla="*/ 177967 h 4100878"/>
              <a:gd name="connsiteX93" fmla="*/ 3302662 w 7845061"/>
              <a:gd name="connsiteY93" fmla="*/ 133579 h 4100878"/>
              <a:gd name="connsiteX94" fmla="*/ 3329295 w 7845061"/>
              <a:gd name="connsiteY94" fmla="*/ 115824 h 4100878"/>
              <a:gd name="connsiteX95" fmla="*/ 3351387 w 7845061"/>
              <a:gd name="connsiteY95" fmla="*/ 96614 h 4100878"/>
              <a:gd name="connsiteX96" fmla="*/ 3344473 w 7845061"/>
              <a:gd name="connsiteY96" fmla="*/ 99584 h 4100878"/>
              <a:gd name="connsiteX97" fmla="*/ 3350835 w 7845061"/>
              <a:gd name="connsiteY97" fmla="*/ 95454 h 4100878"/>
              <a:gd name="connsiteX98" fmla="*/ 3373683 w 7845061"/>
              <a:gd name="connsiteY98" fmla="*/ 80313 h 4100878"/>
              <a:gd name="connsiteX99" fmla="*/ 3409194 w 7845061"/>
              <a:gd name="connsiteY99" fmla="*/ 98068 h 4100878"/>
              <a:gd name="connsiteX100" fmla="*/ 3426949 w 7845061"/>
              <a:gd name="connsiteY100" fmla="*/ 124701 h 4100878"/>
              <a:gd name="connsiteX101" fmla="*/ 3489093 w 7845061"/>
              <a:gd name="connsiteY101" fmla="*/ 133579 h 4100878"/>
              <a:gd name="connsiteX102" fmla="*/ 3515726 w 7845061"/>
              <a:gd name="connsiteY102" fmla="*/ 151334 h 4100878"/>
              <a:gd name="connsiteX103" fmla="*/ 3542359 w 7845061"/>
              <a:gd name="connsiteY103" fmla="*/ 177967 h 4100878"/>
              <a:gd name="connsiteX104" fmla="*/ 3568992 w 7845061"/>
              <a:gd name="connsiteY104" fmla="*/ 169090 h 4100878"/>
              <a:gd name="connsiteX105" fmla="*/ 3640013 w 7845061"/>
              <a:gd name="connsiteY105" fmla="*/ 115824 h 4100878"/>
              <a:gd name="connsiteX106" fmla="*/ 3719912 w 7845061"/>
              <a:gd name="connsiteY106" fmla="*/ 186845 h 4100878"/>
              <a:gd name="connsiteX107" fmla="*/ 3844200 w 7845061"/>
              <a:gd name="connsiteY107" fmla="*/ 177967 h 4100878"/>
              <a:gd name="connsiteX108" fmla="*/ 3897466 w 7845061"/>
              <a:gd name="connsiteY108" fmla="*/ 115824 h 4100878"/>
              <a:gd name="connsiteX109" fmla="*/ 3932976 w 7845061"/>
              <a:gd name="connsiteY109" fmla="*/ 106946 h 4100878"/>
              <a:gd name="connsiteX110" fmla="*/ 3959609 w 7845061"/>
              <a:gd name="connsiteY110" fmla="*/ 98068 h 4100878"/>
              <a:gd name="connsiteX111" fmla="*/ 4003998 w 7845061"/>
              <a:gd name="connsiteY111" fmla="*/ 124701 h 4100878"/>
              <a:gd name="connsiteX112" fmla="*/ 4048386 w 7845061"/>
              <a:gd name="connsiteY112" fmla="*/ 142457 h 4100878"/>
              <a:gd name="connsiteX113" fmla="*/ 4092774 w 7845061"/>
              <a:gd name="connsiteY113" fmla="*/ 133579 h 4100878"/>
              <a:gd name="connsiteX114" fmla="*/ 4128285 w 7845061"/>
              <a:gd name="connsiteY114" fmla="*/ 98068 h 4100878"/>
              <a:gd name="connsiteX115" fmla="*/ 4172673 w 7845061"/>
              <a:gd name="connsiteY115" fmla="*/ 160212 h 4100878"/>
              <a:gd name="connsiteX116" fmla="*/ 4199306 w 7845061"/>
              <a:gd name="connsiteY116" fmla="*/ 151334 h 4100878"/>
              <a:gd name="connsiteX117" fmla="*/ 4252573 w 7845061"/>
              <a:gd name="connsiteY117" fmla="*/ 133579 h 4100878"/>
              <a:gd name="connsiteX118" fmla="*/ 4332472 w 7845061"/>
              <a:gd name="connsiteY118" fmla="*/ 115824 h 4100878"/>
              <a:gd name="connsiteX119" fmla="*/ 4367982 w 7845061"/>
              <a:gd name="connsiteY119" fmla="*/ 98068 h 4100878"/>
              <a:gd name="connsiteX120" fmla="*/ 4412371 w 7845061"/>
              <a:gd name="connsiteY120" fmla="*/ 151334 h 4100878"/>
              <a:gd name="connsiteX121" fmla="*/ 4430126 w 7845061"/>
              <a:gd name="connsiteY121" fmla="*/ 169090 h 4100878"/>
              <a:gd name="connsiteX122" fmla="*/ 4518903 w 7845061"/>
              <a:gd name="connsiteY122" fmla="*/ 133579 h 4100878"/>
              <a:gd name="connsiteX123" fmla="*/ 4545536 w 7845061"/>
              <a:gd name="connsiteY123" fmla="*/ 124701 h 4100878"/>
              <a:gd name="connsiteX124" fmla="*/ 4581046 w 7845061"/>
              <a:gd name="connsiteY124" fmla="*/ 133579 h 4100878"/>
              <a:gd name="connsiteX125" fmla="*/ 4714211 w 7845061"/>
              <a:gd name="connsiteY125" fmla="*/ 106946 h 4100878"/>
              <a:gd name="connsiteX126" fmla="*/ 4758600 w 7845061"/>
              <a:gd name="connsiteY126" fmla="*/ 80313 h 4100878"/>
              <a:gd name="connsiteX127" fmla="*/ 4776355 w 7845061"/>
              <a:gd name="connsiteY127" fmla="*/ 62557 h 4100878"/>
              <a:gd name="connsiteX128" fmla="*/ 4811866 w 7845061"/>
              <a:gd name="connsiteY128" fmla="*/ 53680 h 4100878"/>
              <a:gd name="connsiteX129" fmla="*/ 4874009 w 7845061"/>
              <a:gd name="connsiteY129" fmla="*/ 106946 h 4100878"/>
              <a:gd name="connsiteX130" fmla="*/ 4936153 w 7845061"/>
              <a:gd name="connsiteY130" fmla="*/ 124701 h 4100878"/>
              <a:gd name="connsiteX131" fmla="*/ 5016052 w 7845061"/>
              <a:gd name="connsiteY131" fmla="*/ 89190 h 4100878"/>
              <a:gd name="connsiteX132" fmla="*/ 5078196 w 7845061"/>
              <a:gd name="connsiteY132" fmla="*/ 53680 h 4100878"/>
              <a:gd name="connsiteX133" fmla="*/ 5104829 w 7845061"/>
              <a:gd name="connsiteY133" fmla="*/ 44802 h 4100878"/>
              <a:gd name="connsiteX134" fmla="*/ 5140339 w 7845061"/>
              <a:gd name="connsiteY134" fmla="*/ 98068 h 4100878"/>
              <a:gd name="connsiteX135" fmla="*/ 5175850 w 7845061"/>
              <a:gd name="connsiteY135" fmla="*/ 169090 h 4100878"/>
              <a:gd name="connsiteX136" fmla="*/ 5202483 w 7845061"/>
              <a:gd name="connsiteY136" fmla="*/ 213478 h 4100878"/>
              <a:gd name="connsiteX137" fmla="*/ 5246872 w 7845061"/>
              <a:gd name="connsiteY137" fmla="*/ 222356 h 4100878"/>
              <a:gd name="connsiteX138" fmla="*/ 5317893 w 7845061"/>
              <a:gd name="connsiteY138" fmla="*/ 186845 h 4100878"/>
              <a:gd name="connsiteX139" fmla="*/ 5353404 w 7845061"/>
              <a:gd name="connsiteY139" fmla="*/ 195723 h 4100878"/>
              <a:gd name="connsiteX140" fmla="*/ 5406670 w 7845061"/>
              <a:gd name="connsiteY140" fmla="*/ 195723 h 4100878"/>
              <a:gd name="connsiteX141" fmla="*/ 5424425 w 7845061"/>
              <a:gd name="connsiteY141" fmla="*/ 231233 h 4100878"/>
              <a:gd name="connsiteX142" fmla="*/ 5451058 w 7845061"/>
              <a:gd name="connsiteY142" fmla="*/ 213478 h 4100878"/>
              <a:gd name="connsiteX143" fmla="*/ 5477691 w 7845061"/>
              <a:gd name="connsiteY143" fmla="*/ 204600 h 4100878"/>
              <a:gd name="connsiteX144" fmla="*/ 5504324 w 7845061"/>
              <a:gd name="connsiteY144" fmla="*/ 186845 h 4100878"/>
              <a:gd name="connsiteX145" fmla="*/ 5557590 w 7845061"/>
              <a:gd name="connsiteY145" fmla="*/ 160212 h 4100878"/>
              <a:gd name="connsiteX146" fmla="*/ 5593101 w 7845061"/>
              <a:gd name="connsiteY146" fmla="*/ 169090 h 4100878"/>
              <a:gd name="connsiteX147" fmla="*/ 5655244 w 7845061"/>
              <a:gd name="connsiteY147" fmla="*/ 213478 h 4100878"/>
              <a:gd name="connsiteX148" fmla="*/ 5690755 w 7845061"/>
              <a:gd name="connsiteY148" fmla="*/ 222356 h 4100878"/>
              <a:gd name="connsiteX149" fmla="*/ 5744021 w 7845061"/>
              <a:gd name="connsiteY149" fmla="*/ 186845 h 4100878"/>
              <a:gd name="connsiteX150" fmla="*/ 5752899 w 7845061"/>
              <a:gd name="connsiteY150" fmla="*/ 160212 h 4100878"/>
              <a:gd name="connsiteX151" fmla="*/ 5815042 w 7845061"/>
              <a:gd name="connsiteY151" fmla="*/ 169090 h 4100878"/>
              <a:gd name="connsiteX152" fmla="*/ 5894941 w 7845061"/>
              <a:gd name="connsiteY152" fmla="*/ 204600 h 4100878"/>
              <a:gd name="connsiteX153" fmla="*/ 5965963 w 7845061"/>
              <a:gd name="connsiteY153" fmla="*/ 169090 h 4100878"/>
              <a:gd name="connsiteX154" fmla="*/ 6028106 w 7845061"/>
              <a:gd name="connsiteY154" fmla="*/ 204600 h 4100878"/>
              <a:gd name="connsiteX155" fmla="*/ 6072495 w 7845061"/>
              <a:gd name="connsiteY155" fmla="*/ 195723 h 4100878"/>
              <a:gd name="connsiteX156" fmla="*/ 6094207 w 7845061"/>
              <a:gd name="connsiteY156" fmla="*/ 174136 h 4100878"/>
              <a:gd name="connsiteX157" fmla="*/ 6102653 w 7845061"/>
              <a:gd name="connsiteY157" fmla="*/ 165894 h 4100878"/>
              <a:gd name="connsiteX158" fmla="*/ 6104439 w 7845061"/>
              <a:gd name="connsiteY158" fmla="*/ 164230 h 4100878"/>
              <a:gd name="connsiteX159" fmla="*/ 6103566 w 7845061"/>
              <a:gd name="connsiteY159" fmla="*/ 165003 h 4100878"/>
              <a:gd name="connsiteX160" fmla="*/ 6102653 w 7845061"/>
              <a:gd name="connsiteY160" fmla="*/ 165894 h 4100878"/>
              <a:gd name="connsiteX161" fmla="*/ 6100693 w 7845061"/>
              <a:gd name="connsiteY161" fmla="*/ 167721 h 4100878"/>
              <a:gd name="connsiteX162" fmla="*/ 6116883 w 7845061"/>
              <a:gd name="connsiteY162" fmla="*/ 142457 h 4100878"/>
              <a:gd name="connsiteX163" fmla="*/ 6161272 w 7845061"/>
              <a:gd name="connsiteY163" fmla="*/ 89190 h 4100878"/>
              <a:gd name="connsiteX164" fmla="*/ 6205660 w 7845061"/>
              <a:gd name="connsiteY164" fmla="*/ 106946 h 4100878"/>
              <a:gd name="connsiteX165" fmla="*/ 6232293 w 7845061"/>
              <a:gd name="connsiteY165" fmla="*/ 115824 h 4100878"/>
              <a:gd name="connsiteX166" fmla="*/ 6276681 w 7845061"/>
              <a:gd name="connsiteY166" fmla="*/ 98068 h 4100878"/>
              <a:gd name="connsiteX167" fmla="*/ 6312192 w 7845061"/>
              <a:gd name="connsiteY167" fmla="*/ 44802 h 4100878"/>
              <a:gd name="connsiteX168" fmla="*/ 6329947 w 7845061"/>
              <a:gd name="connsiteY168" fmla="*/ 18169 h 4100878"/>
              <a:gd name="connsiteX169" fmla="*/ 6374336 w 7845061"/>
              <a:gd name="connsiteY169" fmla="*/ 62557 h 4100878"/>
              <a:gd name="connsiteX170" fmla="*/ 6454235 w 7845061"/>
              <a:gd name="connsiteY170" fmla="*/ 124701 h 4100878"/>
              <a:gd name="connsiteX171" fmla="*/ 6463112 w 7845061"/>
              <a:gd name="connsiteY171" fmla="*/ 151334 h 4100878"/>
              <a:gd name="connsiteX172" fmla="*/ 6507501 w 7845061"/>
              <a:gd name="connsiteY172" fmla="*/ 186845 h 4100878"/>
              <a:gd name="connsiteX173" fmla="*/ 6543011 w 7845061"/>
              <a:gd name="connsiteY173" fmla="*/ 195723 h 4100878"/>
              <a:gd name="connsiteX174" fmla="*/ 6569644 w 7845061"/>
              <a:gd name="connsiteY174" fmla="*/ 151334 h 4100878"/>
              <a:gd name="connsiteX175" fmla="*/ 6605155 w 7845061"/>
              <a:gd name="connsiteY175" fmla="*/ 133579 h 4100878"/>
              <a:gd name="connsiteX176" fmla="*/ 6631788 w 7845061"/>
              <a:gd name="connsiteY176" fmla="*/ 98068 h 4100878"/>
              <a:gd name="connsiteX177" fmla="*/ 6658421 w 7845061"/>
              <a:gd name="connsiteY177" fmla="*/ 106946 h 4100878"/>
              <a:gd name="connsiteX178" fmla="*/ 6685054 w 7845061"/>
              <a:gd name="connsiteY178" fmla="*/ 142457 h 4100878"/>
              <a:gd name="connsiteX179" fmla="*/ 6702809 w 7845061"/>
              <a:gd name="connsiteY179" fmla="*/ 169090 h 4100878"/>
              <a:gd name="connsiteX180" fmla="*/ 6747198 w 7845061"/>
              <a:gd name="connsiteY180" fmla="*/ 177967 h 4100878"/>
              <a:gd name="connsiteX181" fmla="*/ 6782708 w 7845061"/>
              <a:gd name="connsiteY181" fmla="*/ 204600 h 4100878"/>
              <a:gd name="connsiteX182" fmla="*/ 6800464 w 7845061"/>
              <a:gd name="connsiteY182" fmla="*/ 222356 h 4100878"/>
              <a:gd name="connsiteX183" fmla="*/ 6827097 w 7845061"/>
              <a:gd name="connsiteY183" fmla="*/ 231233 h 4100878"/>
              <a:gd name="connsiteX184" fmla="*/ 6844852 w 7845061"/>
              <a:gd name="connsiteY184" fmla="*/ 248989 h 4100878"/>
              <a:gd name="connsiteX185" fmla="*/ 6880363 w 7845061"/>
              <a:gd name="connsiteY185" fmla="*/ 204600 h 4100878"/>
              <a:gd name="connsiteX186" fmla="*/ 6906996 w 7845061"/>
              <a:gd name="connsiteY186" fmla="*/ 213478 h 4100878"/>
              <a:gd name="connsiteX187" fmla="*/ 6960262 w 7845061"/>
              <a:gd name="connsiteY187" fmla="*/ 204600 h 4100878"/>
              <a:gd name="connsiteX188" fmla="*/ 7004650 w 7845061"/>
              <a:gd name="connsiteY188" fmla="*/ 195723 h 4100878"/>
              <a:gd name="connsiteX189" fmla="*/ 7049039 w 7845061"/>
              <a:gd name="connsiteY189" fmla="*/ 160212 h 4100878"/>
              <a:gd name="connsiteX190" fmla="*/ 7075672 w 7845061"/>
              <a:gd name="connsiteY190" fmla="*/ 142457 h 4100878"/>
              <a:gd name="connsiteX191" fmla="*/ 7093427 w 7845061"/>
              <a:gd name="connsiteY191" fmla="*/ 169090 h 4100878"/>
              <a:gd name="connsiteX192" fmla="*/ 7111182 w 7845061"/>
              <a:gd name="connsiteY192" fmla="*/ 204600 h 4100878"/>
              <a:gd name="connsiteX193" fmla="*/ 7137815 w 7845061"/>
              <a:gd name="connsiteY193" fmla="*/ 213478 h 4100878"/>
              <a:gd name="connsiteX194" fmla="*/ 7173326 w 7845061"/>
              <a:gd name="connsiteY194" fmla="*/ 160212 h 4100878"/>
              <a:gd name="connsiteX195" fmla="*/ 7199959 w 7845061"/>
              <a:gd name="connsiteY195" fmla="*/ 177967 h 4100878"/>
              <a:gd name="connsiteX196" fmla="*/ 7253225 w 7845061"/>
              <a:gd name="connsiteY196" fmla="*/ 151334 h 4100878"/>
              <a:gd name="connsiteX197" fmla="*/ 7270980 w 7845061"/>
              <a:gd name="connsiteY197" fmla="*/ 177967 h 4100878"/>
              <a:gd name="connsiteX198" fmla="*/ 7297613 w 7845061"/>
              <a:gd name="connsiteY198" fmla="*/ 195723 h 4100878"/>
              <a:gd name="connsiteX199" fmla="*/ 7315369 w 7845061"/>
              <a:gd name="connsiteY199" fmla="*/ 177967 h 4100878"/>
              <a:gd name="connsiteX200" fmla="*/ 7333124 w 7845061"/>
              <a:gd name="connsiteY200" fmla="*/ 151334 h 4100878"/>
              <a:gd name="connsiteX201" fmla="*/ 7359757 w 7845061"/>
              <a:gd name="connsiteY201" fmla="*/ 142457 h 4100878"/>
              <a:gd name="connsiteX202" fmla="*/ 7386390 w 7845061"/>
              <a:gd name="connsiteY202" fmla="*/ 169090 h 4100878"/>
              <a:gd name="connsiteX203" fmla="*/ 7439656 w 7845061"/>
              <a:gd name="connsiteY203" fmla="*/ 151334 h 4100878"/>
              <a:gd name="connsiteX204" fmla="*/ 7475167 w 7845061"/>
              <a:gd name="connsiteY204" fmla="*/ 169090 h 4100878"/>
              <a:gd name="connsiteX205" fmla="*/ 7510677 w 7845061"/>
              <a:gd name="connsiteY205" fmla="*/ 195723 h 4100878"/>
              <a:gd name="connsiteX206" fmla="*/ 7581699 w 7845061"/>
              <a:gd name="connsiteY206" fmla="*/ 177967 h 4100878"/>
              <a:gd name="connsiteX207" fmla="*/ 7634965 w 7845061"/>
              <a:gd name="connsiteY207" fmla="*/ 142457 h 4100878"/>
              <a:gd name="connsiteX208" fmla="*/ 7652720 w 7845061"/>
              <a:gd name="connsiteY208" fmla="*/ 124701 h 4100878"/>
              <a:gd name="connsiteX209" fmla="*/ 7714864 w 7845061"/>
              <a:gd name="connsiteY209" fmla="*/ 80313 h 4100878"/>
              <a:gd name="connsiteX210" fmla="*/ 7750374 w 7845061"/>
              <a:gd name="connsiteY210" fmla="*/ 89190 h 4100878"/>
              <a:gd name="connsiteX211" fmla="*/ 7794763 w 7845061"/>
              <a:gd name="connsiteY211" fmla="*/ 124701 h 4100878"/>
              <a:gd name="connsiteX212" fmla="*/ 7845061 w 7845061"/>
              <a:gd name="connsiteY212" fmla="*/ 128587 h 4100878"/>
              <a:gd name="connsiteX213" fmla="*/ 7845061 w 7845061"/>
              <a:gd name="connsiteY213" fmla="*/ 224680 h 4100878"/>
              <a:gd name="connsiteX214" fmla="*/ 7838378 w 7845061"/>
              <a:gd name="connsiteY214" fmla="*/ 236028 h 4100878"/>
              <a:gd name="connsiteX215" fmla="*/ 7838761 w 7845061"/>
              <a:gd name="connsiteY215" fmla="*/ 442228 h 4100878"/>
              <a:gd name="connsiteX216" fmla="*/ 7829883 w 7845061"/>
              <a:gd name="connsiteY216" fmla="*/ 468861 h 4100878"/>
              <a:gd name="connsiteX217" fmla="*/ 7758862 w 7845061"/>
              <a:gd name="connsiteY217" fmla="*/ 504371 h 4100878"/>
              <a:gd name="connsiteX218" fmla="*/ 7758862 w 7845061"/>
              <a:gd name="connsiteY218" fmla="*/ 539882 h 4100878"/>
              <a:gd name="connsiteX219" fmla="*/ 7767740 w 7845061"/>
              <a:gd name="connsiteY219" fmla="*/ 566515 h 4100878"/>
              <a:gd name="connsiteX220" fmla="*/ 7732229 w 7845061"/>
              <a:gd name="connsiteY220" fmla="*/ 610904 h 4100878"/>
              <a:gd name="connsiteX221" fmla="*/ 7758862 w 7845061"/>
              <a:gd name="connsiteY221" fmla="*/ 664170 h 4100878"/>
              <a:gd name="connsiteX222" fmla="*/ 7785495 w 7845061"/>
              <a:gd name="connsiteY222" fmla="*/ 681925 h 4100878"/>
              <a:gd name="connsiteX223" fmla="*/ 7794373 w 7845061"/>
              <a:gd name="connsiteY223" fmla="*/ 735191 h 4100878"/>
              <a:gd name="connsiteX224" fmla="*/ 7758862 w 7845061"/>
              <a:gd name="connsiteY224" fmla="*/ 850601 h 4100878"/>
              <a:gd name="connsiteX225" fmla="*/ 7723351 w 7845061"/>
              <a:gd name="connsiteY225" fmla="*/ 859478 h 4100878"/>
              <a:gd name="connsiteX226" fmla="*/ 7714474 w 7845061"/>
              <a:gd name="connsiteY226" fmla="*/ 1019276 h 4100878"/>
              <a:gd name="connsiteX227" fmla="*/ 7705596 w 7845061"/>
              <a:gd name="connsiteY227" fmla="*/ 1045909 h 4100878"/>
              <a:gd name="connsiteX228" fmla="*/ 7670085 w 7845061"/>
              <a:gd name="connsiteY228" fmla="*/ 1081420 h 4100878"/>
              <a:gd name="connsiteX229" fmla="*/ 7678963 w 7845061"/>
              <a:gd name="connsiteY229" fmla="*/ 1276729 h 4100878"/>
              <a:gd name="connsiteX230" fmla="*/ 7670085 w 7845061"/>
              <a:gd name="connsiteY230" fmla="*/ 1383261 h 4100878"/>
              <a:gd name="connsiteX231" fmla="*/ 7687841 w 7845061"/>
              <a:gd name="connsiteY231" fmla="*/ 1401016 h 4100878"/>
              <a:gd name="connsiteX232" fmla="*/ 7714474 w 7845061"/>
              <a:gd name="connsiteY232" fmla="*/ 1472038 h 4100878"/>
              <a:gd name="connsiteX233" fmla="*/ 7732229 w 7845061"/>
              <a:gd name="connsiteY233" fmla="*/ 1525304 h 4100878"/>
              <a:gd name="connsiteX234" fmla="*/ 7723351 w 7845061"/>
              <a:gd name="connsiteY234" fmla="*/ 1614080 h 4100878"/>
              <a:gd name="connsiteX235" fmla="*/ 7732229 w 7845061"/>
              <a:gd name="connsiteY235" fmla="*/ 1640713 h 4100878"/>
              <a:gd name="connsiteX236" fmla="*/ 7705596 w 7845061"/>
              <a:gd name="connsiteY236" fmla="*/ 1711735 h 4100878"/>
              <a:gd name="connsiteX237" fmla="*/ 7723351 w 7845061"/>
              <a:gd name="connsiteY237" fmla="*/ 1791634 h 4100878"/>
              <a:gd name="connsiteX238" fmla="*/ 7732229 w 7845061"/>
              <a:gd name="connsiteY238" fmla="*/ 1818267 h 4100878"/>
              <a:gd name="connsiteX239" fmla="*/ 7724541 w 7845061"/>
              <a:gd name="connsiteY239" fmla="*/ 1855509 h 4100878"/>
              <a:gd name="connsiteX240" fmla="*/ 7721768 w 7845061"/>
              <a:gd name="connsiteY240" fmla="*/ 1867695 h 4100878"/>
              <a:gd name="connsiteX241" fmla="*/ 7720462 w 7845061"/>
              <a:gd name="connsiteY241" fmla="*/ 1872628 h 4100878"/>
              <a:gd name="connsiteX242" fmla="*/ 7720933 w 7845061"/>
              <a:gd name="connsiteY242" fmla="*/ 1871362 h 4100878"/>
              <a:gd name="connsiteX243" fmla="*/ 7721768 w 7845061"/>
              <a:gd name="connsiteY243" fmla="*/ 1867695 h 4100878"/>
              <a:gd name="connsiteX244" fmla="*/ 7722188 w 7845061"/>
              <a:gd name="connsiteY244" fmla="*/ 1866106 h 4100878"/>
              <a:gd name="connsiteX245" fmla="*/ 7732229 w 7845061"/>
              <a:gd name="connsiteY245" fmla="*/ 1898166 h 4100878"/>
              <a:gd name="connsiteX246" fmla="*/ 7705596 w 7845061"/>
              <a:gd name="connsiteY246" fmla="*/ 1960309 h 4100878"/>
              <a:gd name="connsiteX247" fmla="*/ 7687841 w 7845061"/>
              <a:gd name="connsiteY247" fmla="*/ 2031331 h 4100878"/>
              <a:gd name="connsiteX248" fmla="*/ 7678963 w 7845061"/>
              <a:gd name="connsiteY248" fmla="*/ 2057964 h 4100878"/>
              <a:gd name="connsiteX249" fmla="*/ 7661208 w 7845061"/>
              <a:gd name="connsiteY249" fmla="*/ 2226639 h 4100878"/>
              <a:gd name="connsiteX250" fmla="*/ 7625697 w 7845061"/>
              <a:gd name="connsiteY250" fmla="*/ 2235517 h 4100878"/>
              <a:gd name="connsiteX251" fmla="*/ 7607942 w 7845061"/>
              <a:gd name="connsiteY251" fmla="*/ 2262150 h 4100878"/>
              <a:gd name="connsiteX252" fmla="*/ 7616819 w 7845061"/>
              <a:gd name="connsiteY252" fmla="*/ 2617257 h 4100878"/>
              <a:gd name="connsiteX253" fmla="*/ 7607942 w 7845061"/>
              <a:gd name="connsiteY253" fmla="*/ 2643890 h 4100878"/>
              <a:gd name="connsiteX254" fmla="*/ 7581309 w 7845061"/>
              <a:gd name="connsiteY254" fmla="*/ 2679401 h 4100878"/>
              <a:gd name="connsiteX255" fmla="*/ 7563553 w 7845061"/>
              <a:gd name="connsiteY255" fmla="*/ 2706034 h 4100878"/>
              <a:gd name="connsiteX256" fmla="*/ 7554676 w 7845061"/>
              <a:gd name="connsiteY256" fmla="*/ 2777055 h 4100878"/>
              <a:gd name="connsiteX257" fmla="*/ 7581309 w 7845061"/>
              <a:gd name="connsiteY257" fmla="*/ 2803688 h 4100878"/>
              <a:gd name="connsiteX258" fmla="*/ 7599064 w 7845061"/>
              <a:gd name="connsiteY258" fmla="*/ 2839199 h 4100878"/>
              <a:gd name="connsiteX259" fmla="*/ 7616819 w 7845061"/>
              <a:gd name="connsiteY259" fmla="*/ 2865832 h 4100878"/>
              <a:gd name="connsiteX260" fmla="*/ 7625697 w 7845061"/>
              <a:gd name="connsiteY260" fmla="*/ 2927975 h 4100878"/>
              <a:gd name="connsiteX261" fmla="*/ 7634575 w 7845061"/>
              <a:gd name="connsiteY261" fmla="*/ 2954608 h 4100878"/>
              <a:gd name="connsiteX262" fmla="*/ 7616819 w 7845061"/>
              <a:gd name="connsiteY262" fmla="*/ 3052263 h 4100878"/>
              <a:gd name="connsiteX263" fmla="*/ 7607942 w 7845061"/>
              <a:gd name="connsiteY263" fmla="*/ 3123284 h 4100878"/>
              <a:gd name="connsiteX264" fmla="*/ 7595711 w 7845061"/>
              <a:gd name="connsiteY264" fmla="*/ 3143884 h 4100878"/>
              <a:gd name="connsiteX265" fmla="*/ 7588219 w 7845061"/>
              <a:gd name="connsiteY265" fmla="*/ 3137800 h 4100878"/>
              <a:gd name="connsiteX266" fmla="*/ 7588157 w 7845061"/>
              <a:gd name="connsiteY266" fmla="*/ 3137602 h 4100878"/>
              <a:gd name="connsiteX267" fmla="*/ 7588078 w 7845061"/>
              <a:gd name="connsiteY267" fmla="*/ 3137685 h 4100878"/>
              <a:gd name="connsiteX268" fmla="*/ 7588219 w 7845061"/>
              <a:gd name="connsiteY268" fmla="*/ 3137800 h 4100878"/>
              <a:gd name="connsiteX269" fmla="*/ 7592063 w 7845061"/>
              <a:gd name="connsiteY269" fmla="*/ 3150140 h 4100878"/>
              <a:gd name="connsiteX270" fmla="*/ 7599064 w 7845061"/>
              <a:gd name="connsiteY270" fmla="*/ 3176550 h 4100878"/>
              <a:gd name="connsiteX271" fmla="*/ 7607942 w 7845061"/>
              <a:gd name="connsiteY271" fmla="*/ 3274204 h 4100878"/>
              <a:gd name="connsiteX272" fmla="*/ 7616819 w 7845061"/>
              <a:gd name="connsiteY272" fmla="*/ 3300838 h 4100878"/>
              <a:gd name="connsiteX273" fmla="*/ 7607942 w 7845061"/>
              <a:gd name="connsiteY273" fmla="*/ 3371859 h 4100878"/>
              <a:gd name="connsiteX274" fmla="*/ 7634575 w 7845061"/>
              <a:gd name="connsiteY274" fmla="*/ 3380737 h 4100878"/>
              <a:gd name="connsiteX275" fmla="*/ 7607942 w 7845061"/>
              <a:gd name="connsiteY275" fmla="*/ 3505024 h 4100878"/>
              <a:gd name="connsiteX276" fmla="*/ 7661208 w 7845061"/>
              <a:gd name="connsiteY276" fmla="*/ 3522779 h 4100878"/>
              <a:gd name="connsiteX277" fmla="*/ 7687841 w 7845061"/>
              <a:gd name="connsiteY277" fmla="*/ 3602678 h 4100878"/>
              <a:gd name="connsiteX278" fmla="*/ 7678963 w 7845061"/>
              <a:gd name="connsiteY278" fmla="*/ 3700333 h 4100878"/>
              <a:gd name="connsiteX279" fmla="*/ 7697607 w 7845061"/>
              <a:gd name="connsiteY279" fmla="*/ 3741832 h 4100878"/>
              <a:gd name="connsiteX280" fmla="*/ 7698787 w 7845061"/>
              <a:gd name="connsiteY280" fmla="*/ 3736992 h 4100878"/>
              <a:gd name="connsiteX281" fmla="*/ 7696012 w 7845061"/>
              <a:gd name="connsiteY281" fmla="*/ 3750997 h 4100878"/>
              <a:gd name="connsiteX282" fmla="*/ 7687841 w 7845061"/>
              <a:gd name="connsiteY282" fmla="*/ 3797987 h 4100878"/>
              <a:gd name="connsiteX283" fmla="*/ 7705596 w 7845061"/>
              <a:gd name="connsiteY283" fmla="*/ 3824620 h 4100878"/>
              <a:gd name="connsiteX284" fmla="*/ 7696718 w 7845061"/>
              <a:gd name="connsiteY284" fmla="*/ 3886764 h 4100878"/>
              <a:gd name="connsiteX285" fmla="*/ 7670085 w 7845061"/>
              <a:gd name="connsiteY285" fmla="*/ 3895641 h 4100878"/>
              <a:gd name="connsiteX286" fmla="*/ 7634575 w 7845061"/>
              <a:gd name="connsiteY286" fmla="*/ 3904519 h 4100878"/>
              <a:gd name="connsiteX287" fmla="*/ 7643452 w 7845061"/>
              <a:gd name="connsiteY287" fmla="*/ 3940030 h 4100878"/>
              <a:gd name="connsiteX288" fmla="*/ 7648756 w 7845061"/>
              <a:gd name="connsiteY288" fmla="*/ 3955942 h 4100878"/>
              <a:gd name="connsiteX289" fmla="*/ 7637830 w 7845061"/>
              <a:gd name="connsiteY289" fmla="*/ 3949969 h 4100878"/>
              <a:gd name="connsiteX290" fmla="*/ 7602519 w 7845061"/>
              <a:gd name="connsiteY290" fmla="*/ 3924274 h 4100878"/>
              <a:gd name="connsiteX291" fmla="*/ 7531497 w 7845061"/>
              <a:gd name="connsiteY291" fmla="*/ 3906518 h 4100878"/>
              <a:gd name="connsiteX292" fmla="*/ 7495987 w 7845061"/>
              <a:gd name="connsiteY292" fmla="*/ 3933151 h 4100878"/>
              <a:gd name="connsiteX293" fmla="*/ 7460476 w 7845061"/>
              <a:gd name="connsiteY293" fmla="*/ 3950907 h 4100878"/>
              <a:gd name="connsiteX294" fmla="*/ 7407210 w 7845061"/>
              <a:gd name="connsiteY294" fmla="*/ 3933151 h 4100878"/>
              <a:gd name="connsiteX295" fmla="*/ 7380577 w 7845061"/>
              <a:gd name="connsiteY295" fmla="*/ 3959784 h 4100878"/>
              <a:gd name="connsiteX296" fmla="*/ 7353944 w 7845061"/>
              <a:gd name="connsiteY296" fmla="*/ 3950907 h 4100878"/>
              <a:gd name="connsiteX297" fmla="*/ 7336189 w 7845061"/>
              <a:gd name="connsiteY297" fmla="*/ 3924274 h 4100878"/>
              <a:gd name="connsiteX298" fmla="*/ 7318433 w 7845061"/>
              <a:gd name="connsiteY298" fmla="*/ 3906518 h 4100878"/>
              <a:gd name="connsiteX299" fmla="*/ 7291800 w 7845061"/>
              <a:gd name="connsiteY299" fmla="*/ 3924274 h 4100878"/>
              <a:gd name="connsiteX300" fmla="*/ 7274045 w 7845061"/>
              <a:gd name="connsiteY300" fmla="*/ 3950907 h 4100878"/>
              <a:gd name="connsiteX301" fmla="*/ 7220779 w 7845061"/>
              <a:gd name="connsiteY301" fmla="*/ 3924274 h 4100878"/>
              <a:gd name="connsiteX302" fmla="*/ 7194146 w 7845061"/>
              <a:gd name="connsiteY302" fmla="*/ 3942029 h 4100878"/>
              <a:gd name="connsiteX303" fmla="*/ 7158635 w 7845061"/>
              <a:gd name="connsiteY303" fmla="*/ 3888763 h 4100878"/>
              <a:gd name="connsiteX304" fmla="*/ 7132002 w 7845061"/>
              <a:gd name="connsiteY304" fmla="*/ 3897641 h 4100878"/>
              <a:gd name="connsiteX305" fmla="*/ 7114247 w 7845061"/>
              <a:gd name="connsiteY305" fmla="*/ 3933151 h 4100878"/>
              <a:gd name="connsiteX306" fmla="*/ 7096492 w 7845061"/>
              <a:gd name="connsiteY306" fmla="*/ 3959784 h 4100878"/>
              <a:gd name="connsiteX307" fmla="*/ 7069859 w 7845061"/>
              <a:gd name="connsiteY307" fmla="*/ 3942029 h 4100878"/>
              <a:gd name="connsiteX308" fmla="*/ 7025470 w 7845061"/>
              <a:gd name="connsiteY308" fmla="*/ 3906518 h 4100878"/>
              <a:gd name="connsiteX309" fmla="*/ 6981082 w 7845061"/>
              <a:gd name="connsiteY309" fmla="*/ 3897641 h 4100878"/>
              <a:gd name="connsiteX310" fmla="*/ 6927816 w 7845061"/>
              <a:gd name="connsiteY310" fmla="*/ 3888763 h 4100878"/>
              <a:gd name="connsiteX311" fmla="*/ 6901183 w 7845061"/>
              <a:gd name="connsiteY311" fmla="*/ 3897641 h 4100878"/>
              <a:gd name="connsiteX312" fmla="*/ 6865672 w 7845061"/>
              <a:gd name="connsiteY312" fmla="*/ 3853252 h 4100878"/>
              <a:gd name="connsiteX313" fmla="*/ 6847917 w 7845061"/>
              <a:gd name="connsiteY313" fmla="*/ 3871008 h 4100878"/>
              <a:gd name="connsiteX314" fmla="*/ 6821284 w 7845061"/>
              <a:gd name="connsiteY314" fmla="*/ 3879885 h 4100878"/>
              <a:gd name="connsiteX315" fmla="*/ 6803528 w 7845061"/>
              <a:gd name="connsiteY315" fmla="*/ 3897641 h 4100878"/>
              <a:gd name="connsiteX316" fmla="*/ 6768018 w 7845061"/>
              <a:gd name="connsiteY316" fmla="*/ 3924274 h 4100878"/>
              <a:gd name="connsiteX317" fmla="*/ 6723629 w 7845061"/>
              <a:gd name="connsiteY317" fmla="*/ 3933151 h 4100878"/>
              <a:gd name="connsiteX318" fmla="*/ 6705874 w 7845061"/>
              <a:gd name="connsiteY318" fmla="*/ 3959784 h 4100878"/>
              <a:gd name="connsiteX319" fmla="*/ 6679241 w 7845061"/>
              <a:gd name="connsiteY319" fmla="*/ 3995295 h 4100878"/>
              <a:gd name="connsiteX320" fmla="*/ 6652608 w 7845061"/>
              <a:gd name="connsiteY320" fmla="*/ 4004173 h 4100878"/>
              <a:gd name="connsiteX321" fmla="*/ 6625975 w 7845061"/>
              <a:gd name="connsiteY321" fmla="*/ 3968662 h 4100878"/>
              <a:gd name="connsiteX322" fmla="*/ 6590464 w 7845061"/>
              <a:gd name="connsiteY322" fmla="*/ 3950907 h 4100878"/>
              <a:gd name="connsiteX323" fmla="*/ 6563831 w 7845061"/>
              <a:gd name="connsiteY323" fmla="*/ 3906518 h 4100878"/>
              <a:gd name="connsiteX324" fmla="*/ 6528321 w 7845061"/>
              <a:gd name="connsiteY324" fmla="*/ 3915396 h 4100878"/>
              <a:gd name="connsiteX325" fmla="*/ 6483932 w 7845061"/>
              <a:gd name="connsiteY325" fmla="*/ 3950907 h 4100878"/>
              <a:gd name="connsiteX326" fmla="*/ 6475055 w 7845061"/>
              <a:gd name="connsiteY326" fmla="*/ 3977540 h 4100878"/>
              <a:gd name="connsiteX327" fmla="*/ 6395156 w 7845061"/>
              <a:gd name="connsiteY327" fmla="*/ 4039684 h 4100878"/>
              <a:gd name="connsiteX328" fmla="*/ 6350767 w 7845061"/>
              <a:gd name="connsiteY328" fmla="*/ 4084072 h 4100878"/>
              <a:gd name="connsiteX329" fmla="*/ 6333012 w 7845061"/>
              <a:gd name="connsiteY329" fmla="*/ 4057439 h 4100878"/>
              <a:gd name="connsiteX330" fmla="*/ 6297501 w 7845061"/>
              <a:gd name="connsiteY330" fmla="*/ 4004173 h 4100878"/>
              <a:gd name="connsiteX331" fmla="*/ 6253113 w 7845061"/>
              <a:gd name="connsiteY331" fmla="*/ 3986417 h 4100878"/>
              <a:gd name="connsiteX332" fmla="*/ 6226480 w 7845061"/>
              <a:gd name="connsiteY332" fmla="*/ 3995295 h 4100878"/>
              <a:gd name="connsiteX333" fmla="*/ 6182092 w 7845061"/>
              <a:gd name="connsiteY333" fmla="*/ 4013051 h 4100878"/>
              <a:gd name="connsiteX334" fmla="*/ 6137703 w 7845061"/>
              <a:gd name="connsiteY334" fmla="*/ 3959784 h 4100878"/>
              <a:gd name="connsiteX335" fmla="*/ 6121513 w 7845061"/>
              <a:gd name="connsiteY335" fmla="*/ 3934520 h 4100878"/>
              <a:gd name="connsiteX336" fmla="*/ 6123474 w 7845061"/>
              <a:gd name="connsiteY336" fmla="*/ 3936348 h 4100878"/>
              <a:gd name="connsiteX337" fmla="*/ 6124386 w 7845061"/>
              <a:gd name="connsiteY337" fmla="*/ 3937238 h 4100878"/>
              <a:gd name="connsiteX338" fmla="*/ 6125259 w 7845061"/>
              <a:gd name="connsiteY338" fmla="*/ 3938012 h 4100878"/>
              <a:gd name="connsiteX339" fmla="*/ 6123474 w 7845061"/>
              <a:gd name="connsiteY339" fmla="*/ 3936348 h 4100878"/>
              <a:gd name="connsiteX340" fmla="*/ 6115027 w 7845061"/>
              <a:gd name="connsiteY340" fmla="*/ 3928105 h 4100878"/>
              <a:gd name="connsiteX341" fmla="*/ 6093315 w 7845061"/>
              <a:gd name="connsiteY341" fmla="*/ 3906518 h 4100878"/>
              <a:gd name="connsiteX342" fmla="*/ 6048926 w 7845061"/>
              <a:gd name="connsiteY342" fmla="*/ 3897641 h 4100878"/>
              <a:gd name="connsiteX343" fmla="*/ 5986783 w 7845061"/>
              <a:gd name="connsiteY343" fmla="*/ 3933151 h 4100878"/>
              <a:gd name="connsiteX344" fmla="*/ 5915761 w 7845061"/>
              <a:gd name="connsiteY344" fmla="*/ 3897641 h 4100878"/>
              <a:gd name="connsiteX345" fmla="*/ 5835862 w 7845061"/>
              <a:gd name="connsiteY345" fmla="*/ 3933151 h 4100878"/>
              <a:gd name="connsiteX346" fmla="*/ 5773719 w 7845061"/>
              <a:gd name="connsiteY346" fmla="*/ 3942029 h 4100878"/>
              <a:gd name="connsiteX347" fmla="*/ 5764841 w 7845061"/>
              <a:gd name="connsiteY347" fmla="*/ 3915396 h 4100878"/>
              <a:gd name="connsiteX348" fmla="*/ 5711575 w 7845061"/>
              <a:gd name="connsiteY348" fmla="*/ 3879885 h 4100878"/>
              <a:gd name="connsiteX349" fmla="*/ 5676064 w 7845061"/>
              <a:gd name="connsiteY349" fmla="*/ 3888763 h 4100878"/>
              <a:gd name="connsiteX350" fmla="*/ 5613921 w 7845061"/>
              <a:gd name="connsiteY350" fmla="*/ 3933151 h 4100878"/>
              <a:gd name="connsiteX351" fmla="*/ 5578410 w 7845061"/>
              <a:gd name="connsiteY351" fmla="*/ 3942029 h 4100878"/>
              <a:gd name="connsiteX352" fmla="*/ 5525144 w 7845061"/>
              <a:gd name="connsiteY352" fmla="*/ 3915396 h 4100878"/>
              <a:gd name="connsiteX353" fmla="*/ 5498511 w 7845061"/>
              <a:gd name="connsiteY353" fmla="*/ 3897641 h 4100878"/>
              <a:gd name="connsiteX354" fmla="*/ 5471878 w 7845061"/>
              <a:gd name="connsiteY354" fmla="*/ 3888763 h 4100878"/>
              <a:gd name="connsiteX355" fmla="*/ 5445245 w 7845061"/>
              <a:gd name="connsiteY355" fmla="*/ 3871008 h 4100878"/>
              <a:gd name="connsiteX356" fmla="*/ 5427490 w 7845061"/>
              <a:gd name="connsiteY356" fmla="*/ 3906518 h 4100878"/>
              <a:gd name="connsiteX357" fmla="*/ 5374224 w 7845061"/>
              <a:gd name="connsiteY357" fmla="*/ 3906518 h 4100878"/>
              <a:gd name="connsiteX358" fmla="*/ 5338713 w 7845061"/>
              <a:gd name="connsiteY358" fmla="*/ 3915396 h 4100878"/>
              <a:gd name="connsiteX359" fmla="*/ 5267692 w 7845061"/>
              <a:gd name="connsiteY359" fmla="*/ 3879885 h 4100878"/>
              <a:gd name="connsiteX360" fmla="*/ 5223303 w 7845061"/>
              <a:gd name="connsiteY360" fmla="*/ 3888763 h 4100878"/>
              <a:gd name="connsiteX361" fmla="*/ 5196670 w 7845061"/>
              <a:gd name="connsiteY361" fmla="*/ 3933151 h 4100878"/>
              <a:gd name="connsiteX362" fmla="*/ 5161159 w 7845061"/>
              <a:gd name="connsiteY362" fmla="*/ 4004173 h 4100878"/>
              <a:gd name="connsiteX363" fmla="*/ 5125649 w 7845061"/>
              <a:gd name="connsiteY363" fmla="*/ 4057439 h 4100878"/>
              <a:gd name="connsiteX364" fmla="*/ 5099016 w 7845061"/>
              <a:gd name="connsiteY364" fmla="*/ 4048561 h 4100878"/>
              <a:gd name="connsiteX365" fmla="*/ 5036872 w 7845061"/>
              <a:gd name="connsiteY365" fmla="*/ 4013051 h 4100878"/>
              <a:gd name="connsiteX366" fmla="*/ 4956973 w 7845061"/>
              <a:gd name="connsiteY366" fmla="*/ 3977540 h 4100878"/>
              <a:gd name="connsiteX367" fmla="*/ 4894829 w 7845061"/>
              <a:gd name="connsiteY367" fmla="*/ 3995295 h 4100878"/>
              <a:gd name="connsiteX368" fmla="*/ 4832686 w 7845061"/>
              <a:gd name="connsiteY368" fmla="*/ 4048561 h 4100878"/>
              <a:gd name="connsiteX369" fmla="*/ 4797175 w 7845061"/>
              <a:gd name="connsiteY369" fmla="*/ 4039684 h 4100878"/>
              <a:gd name="connsiteX370" fmla="*/ 4779420 w 7845061"/>
              <a:gd name="connsiteY370" fmla="*/ 4021928 h 4100878"/>
              <a:gd name="connsiteX371" fmla="*/ 4735031 w 7845061"/>
              <a:gd name="connsiteY371" fmla="*/ 3995295 h 4100878"/>
              <a:gd name="connsiteX372" fmla="*/ 4601866 w 7845061"/>
              <a:gd name="connsiteY372" fmla="*/ 3968662 h 4100878"/>
              <a:gd name="connsiteX373" fmla="*/ 4566356 w 7845061"/>
              <a:gd name="connsiteY373" fmla="*/ 3977540 h 4100878"/>
              <a:gd name="connsiteX374" fmla="*/ 4539723 w 7845061"/>
              <a:gd name="connsiteY374" fmla="*/ 3968662 h 4100878"/>
              <a:gd name="connsiteX375" fmla="*/ 4450946 w 7845061"/>
              <a:gd name="connsiteY375" fmla="*/ 3933151 h 4100878"/>
              <a:gd name="connsiteX376" fmla="*/ 4433191 w 7845061"/>
              <a:gd name="connsiteY376" fmla="*/ 3950907 h 4100878"/>
              <a:gd name="connsiteX377" fmla="*/ 4388802 w 7845061"/>
              <a:gd name="connsiteY377" fmla="*/ 4004173 h 4100878"/>
              <a:gd name="connsiteX378" fmla="*/ 4353292 w 7845061"/>
              <a:gd name="connsiteY378" fmla="*/ 3986417 h 4100878"/>
              <a:gd name="connsiteX379" fmla="*/ 4273393 w 7845061"/>
              <a:gd name="connsiteY379" fmla="*/ 3968662 h 4100878"/>
              <a:gd name="connsiteX380" fmla="*/ 4220126 w 7845061"/>
              <a:gd name="connsiteY380" fmla="*/ 3950907 h 4100878"/>
              <a:gd name="connsiteX381" fmla="*/ 4193493 w 7845061"/>
              <a:gd name="connsiteY381" fmla="*/ 3942029 h 4100878"/>
              <a:gd name="connsiteX382" fmla="*/ 4149105 w 7845061"/>
              <a:gd name="connsiteY382" fmla="*/ 4004173 h 4100878"/>
              <a:gd name="connsiteX383" fmla="*/ 4113594 w 7845061"/>
              <a:gd name="connsiteY383" fmla="*/ 3968662 h 4100878"/>
              <a:gd name="connsiteX384" fmla="*/ 4069206 w 7845061"/>
              <a:gd name="connsiteY384" fmla="*/ 3959784 h 4100878"/>
              <a:gd name="connsiteX385" fmla="*/ 4024818 w 7845061"/>
              <a:gd name="connsiteY385" fmla="*/ 3977540 h 4100878"/>
              <a:gd name="connsiteX386" fmla="*/ 3980429 w 7845061"/>
              <a:gd name="connsiteY386" fmla="*/ 4004173 h 4100878"/>
              <a:gd name="connsiteX387" fmla="*/ 3953796 w 7845061"/>
              <a:gd name="connsiteY387" fmla="*/ 3995295 h 4100878"/>
              <a:gd name="connsiteX388" fmla="*/ 3918286 w 7845061"/>
              <a:gd name="connsiteY388" fmla="*/ 3986417 h 4100878"/>
              <a:gd name="connsiteX389" fmla="*/ 3865020 w 7845061"/>
              <a:gd name="connsiteY389" fmla="*/ 3924274 h 4100878"/>
              <a:gd name="connsiteX390" fmla="*/ 3740732 w 7845061"/>
              <a:gd name="connsiteY390" fmla="*/ 3915396 h 4100878"/>
              <a:gd name="connsiteX391" fmla="*/ 3660833 w 7845061"/>
              <a:gd name="connsiteY391" fmla="*/ 3986417 h 4100878"/>
              <a:gd name="connsiteX392" fmla="*/ 3589812 w 7845061"/>
              <a:gd name="connsiteY392" fmla="*/ 3933151 h 4100878"/>
              <a:gd name="connsiteX393" fmla="*/ 3563179 w 7845061"/>
              <a:gd name="connsiteY393" fmla="*/ 3924274 h 4100878"/>
              <a:gd name="connsiteX394" fmla="*/ 3536546 w 7845061"/>
              <a:gd name="connsiteY394" fmla="*/ 3950907 h 4100878"/>
              <a:gd name="connsiteX395" fmla="*/ 3509913 w 7845061"/>
              <a:gd name="connsiteY395" fmla="*/ 3968662 h 4100878"/>
              <a:gd name="connsiteX396" fmla="*/ 3447769 w 7845061"/>
              <a:gd name="connsiteY396" fmla="*/ 3977540 h 4100878"/>
              <a:gd name="connsiteX397" fmla="*/ 3430014 w 7845061"/>
              <a:gd name="connsiteY397" fmla="*/ 4004173 h 4100878"/>
              <a:gd name="connsiteX398" fmla="*/ 3394503 w 7845061"/>
              <a:gd name="connsiteY398" fmla="*/ 4021928 h 4100878"/>
              <a:gd name="connsiteX399" fmla="*/ 3371655 w 7845061"/>
              <a:gd name="connsiteY399" fmla="*/ 4006788 h 4100878"/>
              <a:gd name="connsiteX400" fmla="*/ 3365293 w 7845061"/>
              <a:gd name="connsiteY400" fmla="*/ 4002657 h 4100878"/>
              <a:gd name="connsiteX401" fmla="*/ 3372207 w 7845061"/>
              <a:gd name="connsiteY401" fmla="*/ 4005628 h 4100878"/>
              <a:gd name="connsiteX402" fmla="*/ 3350115 w 7845061"/>
              <a:gd name="connsiteY402" fmla="*/ 3986417 h 4100878"/>
              <a:gd name="connsiteX403" fmla="*/ 3323482 w 7845061"/>
              <a:gd name="connsiteY403" fmla="*/ 3968662 h 4100878"/>
              <a:gd name="connsiteX404" fmla="*/ 3270216 w 7845061"/>
              <a:gd name="connsiteY404" fmla="*/ 3924274 h 4100878"/>
              <a:gd name="connsiteX405" fmla="*/ 3243583 w 7845061"/>
              <a:gd name="connsiteY405" fmla="*/ 3915396 h 4100878"/>
              <a:gd name="connsiteX406" fmla="*/ 3181439 w 7845061"/>
              <a:gd name="connsiteY406" fmla="*/ 3986417 h 4100878"/>
              <a:gd name="connsiteX407" fmla="*/ 3154806 w 7845061"/>
              <a:gd name="connsiteY407" fmla="*/ 3977540 h 4100878"/>
              <a:gd name="connsiteX408" fmla="*/ 3119295 w 7845061"/>
              <a:gd name="connsiteY408" fmla="*/ 4030806 h 4100878"/>
              <a:gd name="connsiteX409" fmla="*/ 3092662 w 7845061"/>
              <a:gd name="connsiteY409" fmla="*/ 4048561 h 4100878"/>
              <a:gd name="connsiteX410" fmla="*/ 3057152 w 7845061"/>
              <a:gd name="connsiteY410" fmla="*/ 4030806 h 4100878"/>
              <a:gd name="connsiteX411" fmla="*/ 3003886 w 7845061"/>
              <a:gd name="connsiteY411" fmla="*/ 3995295 h 4100878"/>
              <a:gd name="connsiteX412" fmla="*/ 2950620 w 7845061"/>
              <a:gd name="connsiteY412" fmla="*/ 3959784 h 4100878"/>
              <a:gd name="connsiteX413" fmla="*/ 2923987 w 7845061"/>
              <a:gd name="connsiteY413" fmla="*/ 3968662 h 4100878"/>
              <a:gd name="connsiteX414" fmla="*/ 2861843 w 7845061"/>
              <a:gd name="connsiteY414" fmla="*/ 4004173 h 4100878"/>
              <a:gd name="connsiteX415" fmla="*/ 2835210 w 7845061"/>
              <a:gd name="connsiteY415" fmla="*/ 3968662 h 4100878"/>
              <a:gd name="connsiteX416" fmla="*/ 2790822 w 7845061"/>
              <a:gd name="connsiteY416" fmla="*/ 3942029 h 4100878"/>
              <a:gd name="connsiteX417" fmla="*/ 2728678 w 7845061"/>
              <a:gd name="connsiteY417" fmla="*/ 3968662 h 4100878"/>
              <a:gd name="connsiteX418" fmla="*/ 2702045 w 7845061"/>
              <a:gd name="connsiteY418" fmla="*/ 3959784 h 4100878"/>
              <a:gd name="connsiteX419" fmla="*/ 2666534 w 7845061"/>
              <a:gd name="connsiteY419" fmla="*/ 3968662 h 4100878"/>
              <a:gd name="connsiteX420" fmla="*/ 2631024 w 7845061"/>
              <a:gd name="connsiteY420" fmla="*/ 3950907 h 4100878"/>
              <a:gd name="connsiteX421" fmla="*/ 2604391 w 7845061"/>
              <a:gd name="connsiteY421" fmla="*/ 3959784 h 4100878"/>
              <a:gd name="connsiteX422" fmla="*/ 2560002 w 7845061"/>
              <a:gd name="connsiteY422" fmla="*/ 3995295 h 4100878"/>
              <a:gd name="connsiteX423" fmla="*/ 2471226 w 7845061"/>
              <a:gd name="connsiteY423" fmla="*/ 3986417 h 4100878"/>
              <a:gd name="connsiteX424" fmla="*/ 2444593 w 7845061"/>
              <a:gd name="connsiteY424" fmla="*/ 3977540 h 4100878"/>
              <a:gd name="connsiteX425" fmla="*/ 2373571 w 7845061"/>
              <a:gd name="connsiteY425" fmla="*/ 3959784 h 4100878"/>
              <a:gd name="connsiteX426" fmla="*/ 2320305 w 7845061"/>
              <a:gd name="connsiteY426" fmla="*/ 3968662 h 4100878"/>
              <a:gd name="connsiteX427" fmla="*/ 2302550 w 7845061"/>
              <a:gd name="connsiteY427" fmla="*/ 3995295 h 4100878"/>
              <a:gd name="connsiteX428" fmla="*/ 2284794 w 7845061"/>
              <a:gd name="connsiteY428" fmla="*/ 4013051 h 4100878"/>
              <a:gd name="connsiteX429" fmla="*/ 2204895 w 7845061"/>
              <a:gd name="connsiteY429" fmla="*/ 4075194 h 4100878"/>
              <a:gd name="connsiteX430" fmla="*/ 2187140 w 7845061"/>
              <a:gd name="connsiteY430" fmla="*/ 4048561 h 4100878"/>
              <a:gd name="connsiteX431" fmla="*/ 2169385 w 7845061"/>
              <a:gd name="connsiteY431" fmla="*/ 4066317 h 4100878"/>
              <a:gd name="connsiteX432" fmla="*/ 2151629 w 7845061"/>
              <a:gd name="connsiteY432" fmla="*/ 4092950 h 4100878"/>
              <a:gd name="connsiteX433" fmla="*/ 2124996 w 7845061"/>
              <a:gd name="connsiteY433" fmla="*/ 4084072 h 4100878"/>
              <a:gd name="connsiteX434" fmla="*/ 2053975 w 7845061"/>
              <a:gd name="connsiteY434" fmla="*/ 4021928 h 4100878"/>
              <a:gd name="connsiteX435" fmla="*/ 2000709 w 7845061"/>
              <a:gd name="connsiteY435" fmla="*/ 3986417 h 4100878"/>
              <a:gd name="connsiteX436" fmla="*/ 1956321 w 7845061"/>
              <a:gd name="connsiteY436" fmla="*/ 4013051 h 4100878"/>
              <a:gd name="connsiteX437" fmla="*/ 1929688 w 7845061"/>
              <a:gd name="connsiteY437" fmla="*/ 4021928 h 4100878"/>
              <a:gd name="connsiteX438" fmla="*/ 1894177 w 7845061"/>
              <a:gd name="connsiteY438" fmla="*/ 4004173 h 4100878"/>
              <a:gd name="connsiteX439" fmla="*/ 1867544 w 7845061"/>
              <a:gd name="connsiteY439" fmla="*/ 3977540 h 4100878"/>
              <a:gd name="connsiteX440" fmla="*/ 1832033 w 7845061"/>
              <a:gd name="connsiteY440" fmla="*/ 3968662 h 4100878"/>
              <a:gd name="connsiteX441" fmla="*/ 1769890 w 7845061"/>
              <a:gd name="connsiteY441" fmla="*/ 3986417 h 4100878"/>
              <a:gd name="connsiteX442" fmla="*/ 1743257 w 7845061"/>
              <a:gd name="connsiteY442" fmla="*/ 3977540 h 4100878"/>
              <a:gd name="connsiteX443" fmla="*/ 1716624 w 7845061"/>
              <a:gd name="connsiteY443" fmla="*/ 3986417 h 4100878"/>
              <a:gd name="connsiteX444" fmla="*/ 1654480 w 7845061"/>
              <a:gd name="connsiteY444" fmla="*/ 4004173 h 4100878"/>
              <a:gd name="connsiteX445" fmla="*/ 1627847 w 7845061"/>
              <a:gd name="connsiteY445" fmla="*/ 4021928 h 4100878"/>
              <a:gd name="connsiteX446" fmla="*/ 1601214 w 7845061"/>
              <a:gd name="connsiteY446" fmla="*/ 4004173 h 4100878"/>
              <a:gd name="connsiteX447" fmla="*/ 1565703 w 7845061"/>
              <a:gd name="connsiteY447" fmla="*/ 3986417 h 4100878"/>
              <a:gd name="connsiteX448" fmla="*/ 1485804 w 7845061"/>
              <a:gd name="connsiteY448" fmla="*/ 4039684 h 4100878"/>
              <a:gd name="connsiteX449" fmla="*/ 1450293 w 7845061"/>
              <a:gd name="connsiteY449" fmla="*/ 4048561 h 4100878"/>
              <a:gd name="connsiteX450" fmla="*/ 1423660 w 7845061"/>
              <a:gd name="connsiteY450" fmla="*/ 3986417 h 4100878"/>
              <a:gd name="connsiteX451" fmla="*/ 1405905 w 7845061"/>
              <a:gd name="connsiteY451" fmla="*/ 3942029 h 4100878"/>
              <a:gd name="connsiteX452" fmla="*/ 1370394 w 7845061"/>
              <a:gd name="connsiteY452" fmla="*/ 3924274 h 4100878"/>
              <a:gd name="connsiteX453" fmla="*/ 1343761 w 7845061"/>
              <a:gd name="connsiteY453" fmla="*/ 3933151 h 4100878"/>
              <a:gd name="connsiteX454" fmla="*/ 1308251 w 7845061"/>
              <a:gd name="connsiteY454" fmla="*/ 3950907 h 4100878"/>
              <a:gd name="connsiteX455" fmla="*/ 1254985 w 7845061"/>
              <a:gd name="connsiteY455" fmla="*/ 3977540 h 4100878"/>
              <a:gd name="connsiteX456" fmla="*/ 1219474 w 7845061"/>
              <a:gd name="connsiteY456" fmla="*/ 3986417 h 4100878"/>
              <a:gd name="connsiteX457" fmla="*/ 1183963 w 7845061"/>
              <a:gd name="connsiteY457" fmla="*/ 3933151 h 4100878"/>
              <a:gd name="connsiteX458" fmla="*/ 1121820 w 7845061"/>
              <a:gd name="connsiteY458" fmla="*/ 3959784 h 4100878"/>
              <a:gd name="connsiteX459" fmla="*/ 1068554 w 7845061"/>
              <a:gd name="connsiteY459" fmla="*/ 3986417 h 4100878"/>
              <a:gd name="connsiteX460" fmla="*/ 1050798 w 7845061"/>
              <a:gd name="connsiteY460" fmla="*/ 3968662 h 4100878"/>
              <a:gd name="connsiteX461" fmla="*/ 1024165 w 7845061"/>
              <a:gd name="connsiteY461" fmla="*/ 3950907 h 4100878"/>
              <a:gd name="connsiteX462" fmla="*/ 979777 w 7845061"/>
              <a:gd name="connsiteY462" fmla="*/ 3906518 h 4100878"/>
              <a:gd name="connsiteX463" fmla="*/ 953144 w 7845061"/>
              <a:gd name="connsiteY463" fmla="*/ 3924274 h 4100878"/>
              <a:gd name="connsiteX464" fmla="*/ 935389 w 7845061"/>
              <a:gd name="connsiteY464" fmla="*/ 3950907 h 4100878"/>
              <a:gd name="connsiteX465" fmla="*/ 899878 w 7845061"/>
              <a:gd name="connsiteY465" fmla="*/ 3986417 h 4100878"/>
              <a:gd name="connsiteX466" fmla="*/ 864367 w 7845061"/>
              <a:gd name="connsiteY466" fmla="*/ 4039684 h 4100878"/>
              <a:gd name="connsiteX467" fmla="*/ 828857 w 7845061"/>
              <a:gd name="connsiteY467" fmla="*/ 4057439 h 4100878"/>
              <a:gd name="connsiteX468" fmla="*/ 802224 w 7845061"/>
              <a:gd name="connsiteY468" fmla="*/ 4048561 h 4100878"/>
              <a:gd name="connsiteX469" fmla="*/ 775591 w 7845061"/>
              <a:gd name="connsiteY469" fmla="*/ 3995295 h 4100878"/>
              <a:gd name="connsiteX470" fmla="*/ 633548 w 7845061"/>
              <a:gd name="connsiteY470" fmla="*/ 3977540 h 4100878"/>
              <a:gd name="connsiteX471" fmla="*/ 553649 w 7845061"/>
              <a:gd name="connsiteY471" fmla="*/ 3977540 h 4100878"/>
              <a:gd name="connsiteX472" fmla="*/ 482627 w 7845061"/>
              <a:gd name="connsiteY472" fmla="*/ 4004173 h 4100878"/>
              <a:gd name="connsiteX473" fmla="*/ 464872 w 7845061"/>
              <a:gd name="connsiteY473" fmla="*/ 3986417 h 4100878"/>
              <a:gd name="connsiteX474" fmla="*/ 438239 w 7845061"/>
              <a:gd name="connsiteY474" fmla="*/ 3995295 h 4100878"/>
              <a:gd name="connsiteX475" fmla="*/ 420484 w 7845061"/>
              <a:gd name="connsiteY475" fmla="*/ 4013051 h 4100878"/>
              <a:gd name="connsiteX476" fmla="*/ 367218 w 7845061"/>
              <a:gd name="connsiteY476" fmla="*/ 4004173 h 4100878"/>
              <a:gd name="connsiteX477" fmla="*/ 358340 w 7845061"/>
              <a:gd name="connsiteY477" fmla="*/ 4030806 h 4100878"/>
              <a:gd name="connsiteX478" fmla="*/ 331707 w 7845061"/>
              <a:gd name="connsiteY478" fmla="*/ 4048561 h 4100878"/>
              <a:gd name="connsiteX479" fmla="*/ 313952 w 7845061"/>
              <a:gd name="connsiteY479" fmla="*/ 4075194 h 4100878"/>
              <a:gd name="connsiteX480" fmla="*/ 242930 w 7845061"/>
              <a:gd name="connsiteY480" fmla="*/ 4039684 h 4100878"/>
              <a:gd name="connsiteX481" fmla="*/ 171909 w 7845061"/>
              <a:gd name="connsiteY481" fmla="*/ 4084072 h 4100878"/>
              <a:gd name="connsiteX482" fmla="*/ 113567 w 7845061"/>
              <a:gd name="connsiteY482" fmla="*/ 4099691 h 4100878"/>
              <a:gd name="connsiteX483" fmla="*/ 98525 w 7845061"/>
              <a:gd name="connsiteY483" fmla="*/ 4100878 h 4100878"/>
              <a:gd name="connsiteX484" fmla="*/ 97825 w 7845061"/>
              <a:gd name="connsiteY484" fmla="*/ 4099828 h 4100878"/>
              <a:gd name="connsiteX485" fmla="*/ 88947 w 7845061"/>
              <a:gd name="connsiteY485" fmla="*/ 3975540 h 4100878"/>
              <a:gd name="connsiteX486" fmla="*/ 97825 w 7845061"/>
              <a:gd name="connsiteY486" fmla="*/ 3940030 h 4100878"/>
              <a:gd name="connsiteX487" fmla="*/ 142213 w 7845061"/>
              <a:gd name="connsiteY487" fmla="*/ 3886764 h 4100878"/>
              <a:gd name="connsiteX488" fmla="*/ 124458 w 7845061"/>
              <a:gd name="connsiteY488" fmla="*/ 3833498 h 4100878"/>
              <a:gd name="connsiteX489" fmla="*/ 124458 w 7845061"/>
              <a:gd name="connsiteY489" fmla="*/ 3576045 h 4100878"/>
              <a:gd name="connsiteX490" fmla="*/ 142213 w 7845061"/>
              <a:gd name="connsiteY490" fmla="*/ 3549412 h 4100878"/>
              <a:gd name="connsiteX491" fmla="*/ 151091 w 7845061"/>
              <a:gd name="connsiteY491" fmla="*/ 3505024 h 4100878"/>
              <a:gd name="connsiteX492" fmla="*/ 159969 w 7845061"/>
              <a:gd name="connsiteY492" fmla="*/ 3478391 h 4100878"/>
              <a:gd name="connsiteX493" fmla="*/ 168846 w 7845061"/>
              <a:gd name="connsiteY493" fmla="*/ 3442880 h 4100878"/>
              <a:gd name="connsiteX494" fmla="*/ 133336 w 7845061"/>
              <a:gd name="connsiteY494" fmla="*/ 3434002 h 4100878"/>
              <a:gd name="connsiteX495" fmla="*/ 106703 w 7845061"/>
              <a:gd name="connsiteY495" fmla="*/ 3425125 h 4100878"/>
              <a:gd name="connsiteX496" fmla="*/ 97825 w 7845061"/>
              <a:gd name="connsiteY496" fmla="*/ 3362981 h 4100878"/>
              <a:gd name="connsiteX497" fmla="*/ 115580 w 7845061"/>
              <a:gd name="connsiteY497" fmla="*/ 3336348 h 4100878"/>
              <a:gd name="connsiteX498" fmla="*/ 107410 w 7845061"/>
              <a:gd name="connsiteY498" fmla="*/ 3289358 h 4100878"/>
              <a:gd name="connsiteX499" fmla="*/ 104634 w 7845061"/>
              <a:gd name="connsiteY499" fmla="*/ 3275353 h 4100878"/>
              <a:gd name="connsiteX500" fmla="*/ 105814 w 7845061"/>
              <a:gd name="connsiteY500" fmla="*/ 3280193 h 4100878"/>
              <a:gd name="connsiteX501" fmla="*/ 124458 w 7845061"/>
              <a:gd name="connsiteY501" fmla="*/ 3238694 h 4100878"/>
              <a:gd name="connsiteX502" fmla="*/ 115580 w 7845061"/>
              <a:gd name="connsiteY502" fmla="*/ 3141039 h 4100878"/>
              <a:gd name="connsiteX503" fmla="*/ 142213 w 7845061"/>
              <a:gd name="connsiteY503" fmla="*/ 3061140 h 4100878"/>
              <a:gd name="connsiteX504" fmla="*/ 195479 w 7845061"/>
              <a:gd name="connsiteY504" fmla="*/ 3043385 h 4100878"/>
              <a:gd name="connsiteX505" fmla="*/ 168846 w 7845061"/>
              <a:gd name="connsiteY505" fmla="*/ 2919098 h 4100878"/>
              <a:gd name="connsiteX506" fmla="*/ 195479 w 7845061"/>
              <a:gd name="connsiteY506" fmla="*/ 2910220 h 4100878"/>
              <a:gd name="connsiteX507" fmla="*/ 186602 w 7845061"/>
              <a:gd name="connsiteY507" fmla="*/ 2839199 h 4100878"/>
              <a:gd name="connsiteX508" fmla="*/ 195479 w 7845061"/>
              <a:gd name="connsiteY508" fmla="*/ 2812565 h 4100878"/>
              <a:gd name="connsiteX509" fmla="*/ 204357 w 7845061"/>
              <a:gd name="connsiteY509" fmla="*/ 2714911 h 4100878"/>
              <a:gd name="connsiteX510" fmla="*/ 211359 w 7845061"/>
              <a:gd name="connsiteY510" fmla="*/ 2688501 h 4100878"/>
              <a:gd name="connsiteX511" fmla="*/ 215203 w 7845061"/>
              <a:gd name="connsiteY511" fmla="*/ 2676161 h 4100878"/>
              <a:gd name="connsiteX512" fmla="*/ 215344 w 7845061"/>
              <a:gd name="connsiteY512" fmla="*/ 2676046 h 4100878"/>
              <a:gd name="connsiteX513" fmla="*/ 215264 w 7845061"/>
              <a:gd name="connsiteY513" fmla="*/ 2675963 h 4100878"/>
              <a:gd name="connsiteX514" fmla="*/ 215203 w 7845061"/>
              <a:gd name="connsiteY514" fmla="*/ 2676161 h 4100878"/>
              <a:gd name="connsiteX515" fmla="*/ 207710 w 7845061"/>
              <a:gd name="connsiteY515" fmla="*/ 2682245 h 4100878"/>
              <a:gd name="connsiteX516" fmla="*/ 195479 w 7845061"/>
              <a:gd name="connsiteY516" fmla="*/ 2661645 h 4100878"/>
              <a:gd name="connsiteX517" fmla="*/ 186602 w 7845061"/>
              <a:gd name="connsiteY517" fmla="*/ 2590624 h 4100878"/>
              <a:gd name="connsiteX518" fmla="*/ 168846 w 7845061"/>
              <a:gd name="connsiteY518" fmla="*/ 2492969 h 4100878"/>
              <a:gd name="connsiteX519" fmla="*/ 177724 w 7845061"/>
              <a:gd name="connsiteY519" fmla="*/ 2466336 h 4100878"/>
              <a:gd name="connsiteX520" fmla="*/ 186602 w 7845061"/>
              <a:gd name="connsiteY520" fmla="*/ 2404193 h 4100878"/>
              <a:gd name="connsiteX521" fmla="*/ 204357 w 7845061"/>
              <a:gd name="connsiteY521" fmla="*/ 2377560 h 4100878"/>
              <a:gd name="connsiteX522" fmla="*/ 222112 w 7845061"/>
              <a:gd name="connsiteY522" fmla="*/ 2342049 h 4100878"/>
              <a:gd name="connsiteX523" fmla="*/ 248745 w 7845061"/>
              <a:gd name="connsiteY523" fmla="*/ 2315416 h 4100878"/>
              <a:gd name="connsiteX524" fmla="*/ 239868 w 7845061"/>
              <a:gd name="connsiteY524" fmla="*/ 2244395 h 4100878"/>
              <a:gd name="connsiteX525" fmla="*/ 222112 w 7845061"/>
              <a:gd name="connsiteY525" fmla="*/ 2217762 h 4100878"/>
              <a:gd name="connsiteX526" fmla="*/ 195479 w 7845061"/>
              <a:gd name="connsiteY526" fmla="*/ 2182251 h 4100878"/>
              <a:gd name="connsiteX527" fmla="*/ 186602 w 7845061"/>
              <a:gd name="connsiteY527" fmla="*/ 2155618 h 4100878"/>
              <a:gd name="connsiteX528" fmla="*/ 195479 w 7845061"/>
              <a:gd name="connsiteY528" fmla="*/ 1800511 h 4100878"/>
              <a:gd name="connsiteX529" fmla="*/ 177724 w 7845061"/>
              <a:gd name="connsiteY529" fmla="*/ 1773878 h 4100878"/>
              <a:gd name="connsiteX530" fmla="*/ 142213 w 7845061"/>
              <a:gd name="connsiteY530" fmla="*/ 1765000 h 4100878"/>
              <a:gd name="connsiteX531" fmla="*/ 124458 w 7845061"/>
              <a:gd name="connsiteY531" fmla="*/ 1596325 h 4100878"/>
              <a:gd name="connsiteX532" fmla="*/ 115580 w 7845061"/>
              <a:gd name="connsiteY532" fmla="*/ 1569692 h 4100878"/>
              <a:gd name="connsiteX533" fmla="*/ 97825 w 7845061"/>
              <a:gd name="connsiteY533" fmla="*/ 1498670 h 4100878"/>
              <a:gd name="connsiteX534" fmla="*/ 71192 w 7845061"/>
              <a:gd name="connsiteY534" fmla="*/ 1436527 h 4100878"/>
              <a:gd name="connsiteX535" fmla="*/ 81233 w 7845061"/>
              <a:gd name="connsiteY535" fmla="*/ 1404467 h 4100878"/>
              <a:gd name="connsiteX536" fmla="*/ 81654 w 7845061"/>
              <a:gd name="connsiteY536" fmla="*/ 1406058 h 4100878"/>
              <a:gd name="connsiteX537" fmla="*/ 82488 w 7845061"/>
              <a:gd name="connsiteY537" fmla="*/ 1409723 h 4100878"/>
              <a:gd name="connsiteX538" fmla="*/ 82959 w 7845061"/>
              <a:gd name="connsiteY538" fmla="*/ 1410989 h 4100878"/>
              <a:gd name="connsiteX539" fmla="*/ 81654 w 7845061"/>
              <a:gd name="connsiteY539" fmla="*/ 1406058 h 4100878"/>
              <a:gd name="connsiteX540" fmla="*/ 78880 w 7845061"/>
              <a:gd name="connsiteY540" fmla="*/ 1393870 h 4100878"/>
              <a:gd name="connsiteX541" fmla="*/ 71192 w 7845061"/>
              <a:gd name="connsiteY541" fmla="*/ 1356628 h 4100878"/>
              <a:gd name="connsiteX542" fmla="*/ 80070 w 7845061"/>
              <a:gd name="connsiteY542" fmla="*/ 1329995 h 4100878"/>
              <a:gd name="connsiteX543" fmla="*/ 97825 w 7845061"/>
              <a:gd name="connsiteY543" fmla="*/ 1250096 h 4100878"/>
              <a:gd name="connsiteX544" fmla="*/ 71192 w 7845061"/>
              <a:gd name="connsiteY544" fmla="*/ 1179074 h 4100878"/>
              <a:gd name="connsiteX545" fmla="*/ 80070 w 7845061"/>
              <a:gd name="connsiteY545" fmla="*/ 1152441 h 4100878"/>
              <a:gd name="connsiteX546" fmla="*/ 71192 w 7845061"/>
              <a:gd name="connsiteY546" fmla="*/ 1063665 h 4100878"/>
              <a:gd name="connsiteX547" fmla="*/ 88947 w 7845061"/>
              <a:gd name="connsiteY547" fmla="*/ 1010399 h 4100878"/>
              <a:gd name="connsiteX548" fmla="*/ 115580 w 7845061"/>
              <a:gd name="connsiteY548" fmla="*/ 939377 h 4100878"/>
              <a:gd name="connsiteX549" fmla="*/ 133336 w 7845061"/>
              <a:gd name="connsiteY549" fmla="*/ 921622 h 4100878"/>
              <a:gd name="connsiteX550" fmla="*/ 124458 w 7845061"/>
              <a:gd name="connsiteY550" fmla="*/ 815090 h 4100878"/>
              <a:gd name="connsiteX551" fmla="*/ 133336 w 7845061"/>
              <a:gd name="connsiteY551" fmla="*/ 619781 h 4100878"/>
              <a:gd name="connsiteX552" fmla="*/ 97825 w 7845061"/>
              <a:gd name="connsiteY552" fmla="*/ 584270 h 4100878"/>
              <a:gd name="connsiteX553" fmla="*/ 88947 w 7845061"/>
              <a:gd name="connsiteY553" fmla="*/ 557637 h 4100878"/>
              <a:gd name="connsiteX554" fmla="*/ 80070 w 7845061"/>
              <a:gd name="connsiteY554" fmla="*/ 397839 h 4100878"/>
              <a:gd name="connsiteX555" fmla="*/ 44559 w 7845061"/>
              <a:gd name="connsiteY555" fmla="*/ 388962 h 4100878"/>
              <a:gd name="connsiteX556" fmla="*/ 9048 w 7845061"/>
              <a:gd name="connsiteY556" fmla="*/ 273552 h 4100878"/>
              <a:gd name="connsiteX557" fmla="*/ 17926 w 7845061"/>
              <a:gd name="connsiteY557" fmla="*/ 220286 h 4100878"/>
              <a:gd name="connsiteX558" fmla="*/ 44559 w 7845061"/>
              <a:gd name="connsiteY558" fmla="*/ 202531 h 4100878"/>
              <a:gd name="connsiteX559" fmla="*/ 71192 w 7845061"/>
              <a:gd name="connsiteY559" fmla="*/ 149265 h 4100878"/>
              <a:gd name="connsiteX560" fmla="*/ 35681 w 7845061"/>
              <a:gd name="connsiteY560" fmla="*/ 104876 h 4100878"/>
              <a:gd name="connsiteX561" fmla="*/ 44559 w 7845061"/>
              <a:gd name="connsiteY561" fmla="*/ 78243 h 4100878"/>
              <a:gd name="connsiteX562" fmla="*/ 44559 w 7845061"/>
              <a:gd name="connsiteY562" fmla="*/ 42732 h 4100878"/>
              <a:gd name="connsiteX563" fmla="*/ 8687 w 7845061"/>
              <a:gd name="connsiteY563" fmla="*/ 30126 h 4100878"/>
              <a:gd name="connsiteX564" fmla="*/ 17924 w 7845061"/>
              <a:gd name="connsiteY564" fmla="*/ 27047 h 4100878"/>
              <a:gd name="connsiteX565" fmla="*/ 35679 w 7845061"/>
              <a:gd name="connsiteY565" fmla="*/ 9291 h 4100878"/>
              <a:gd name="connsiteX566" fmla="*/ 63834 w 7845061"/>
              <a:gd name="connsiteY566" fmla="*/ 269 h 41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7845061" h="4100878">
                <a:moveTo>
                  <a:pt x="3361880" y="4000441"/>
                </a:moveTo>
                <a:lnTo>
                  <a:pt x="3365293" y="4002657"/>
                </a:lnTo>
                <a:lnTo>
                  <a:pt x="3365288" y="4002655"/>
                </a:lnTo>
                <a:cubicBezTo>
                  <a:pt x="3361760" y="4000516"/>
                  <a:pt x="3358817" y="3998503"/>
                  <a:pt x="3361880" y="4000441"/>
                </a:cubicBezTo>
                <a:close/>
                <a:moveTo>
                  <a:pt x="7700019" y="3731942"/>
                </a:moveTo>
                <a:lnTo>
                  <a:pt x="7698787" y="3736992"/>
                </a:lnTo>
                <a:lnTo>
                  <a:pt x="7699779" y="3731990"/>
                </a:lnTo>
                <a:cubicBezTo>
                  <a:pt x="7700398" y="3729315"/>
                  <a:pt x="7700429" y="3729800"/>
                  <a:pt x="7700019" y="3731942"/>
                </a:cubicBezTo>
                <a:close/>
                <a:moveTo>
                  <a:pt x="103403" y="3270303"/>
                </a:moveTo>
                <a:cubicBezTo>
                  <a:pt x="102992" y="3268161"/>
                  <a:pt x="103023" y="3267676"/>
                  <a:pt x="103643" y="3270351"/>
                </a:cubicBezTo>
                <a:lnTo>
                  <a:pt x="104634" y="3275353"/>
                </a:lnTo>
                <a:close/>
                <a:moveTo>
                  <a:pt x="3344473" y="99584"/>
                </a:moveTo>
                <a:lnTo>
                  <a:pt x="3341060" y="101801"/>
                </a:lnTo>
                <a:cubicBezTo>
                  <a:pt x="3337997" y="103738"/>
                  <a:pt x="3340940" y="101726"/>
                  <a:pt x="3344468" y="99587"/>
                </a:cubicBezTo>
                <a:close/>
                <a:moveTo>
                  <a:pt x="63834" y="269"/>
                </a:moveTo>
                <a:cubicBezTo>
                  <a:pt x="92441" y="-2149"/>
                  <a:pt x="122184" y="12388"/>
                  <a:pt x="151089" y="18169"/>
                </a:cubicBezTo>
                <a:cubicBezTo>
                  <a:pt x="193368" y="81587"/>
                  <a:pt x="165898" y="76611"/>
                  <a:pt x="222110" y="62557"/>
                </a:cubicBezTo>
                <a:cubicBezTo>
                  <a:pt x="273116" y="11552"/>
                  <a:pt x="246648" y="11552"/>
                  <a:pt x="293132" y="27047"/>
                </a:cubicBezTo>
                <a:cubicBezTo>
                  <a:pt x="299050" y="35925"/>
                  <a:pt x="303342" y="46135"/>
                  <a:pt x="310887" y="53680"/>
                </a:cubicBezTo>
                <a:cubicBezTo>
                  <a:pt x="318432" y="61225"/>
                  <a:pt x="330855" y="63104"/>
                  <a:pt x="337520" y="71435"/>
                </a:cubicBezTo>
                <a:cubicBezTo>
                  <a:pt x="343366" y="78742"/>
                  <a:pt x="343439" y="89190"/>
                  <a:pt x="346398" y="98068"/>
                </a:cubicBezTo>
                <a:cubicBezTo>
                  <a:pt x="364153" y="95109"/>
                  <a:pt x="381803" y="86957"/>
                  <a:pt x="399664" y="89190"/>
                </a:cubicBezTo>
                <a:cubicBezTo>
                  <a:pt x="407969" y="90228"/>
                  <a:pt x="410242" y="102640"/>
                  <a:pt x="417419" y="106946"/>
                </a:cubicBezTo>
                <a:cubicBezTo>
                  <a:pt x="425443" y="111761"/>
                  <a:pt x="435174" y="112865"/>
                  <a:pt x="444052" y="115824"/>
                </a:cubicBezTo>
                <a:cubicBezTo>
                  <a:pt x="449970" y="109905"/>
                  <a:pt x="453502" y="99106"/>
                  <a:pt x="461807" y="98068"/>
                </a:cubicBezTo>
                <a:cubicBezTo>
                  <a:pt x="507378" y="92371"/>
                  <a:pt x="509762" y="101635"/>
                  <a:pt x="532829" y="124701"/>
                </a:cubicBezTo>
                <a:cubicBezTo>
                  <a:pt x="596217" y="103572"/>
                  <a:pt x="570522" y="96565"/>
                  <a:pt x="612728" y="124701"/>
                </a:cubicBezTo>
                <a:cubicBezTo>
                  <a:pt x="660076" y="118783"/>
                  <a:pt x="708191" y="117297"/>
                  <a:pt x="754771" y="106946"/>
                </a:cubicBezTo>
                <a:cubicBezTo>
                  <a:pt x="781208" y="101071"/>
                  <a:pt x="770416" y="67414"/>
                  <a:pt x="781404" y="53680"/>
                </a:cubicBezTo>
                <a:cubicBezTo>
                  <a:pt x="787250" y="46373"/>
                  <a:pt x="799159" y="47761"/>
                  <a:pt x="808037" y="44802"/>
                </a:cubicBezTo>
                <a:cubicBezTo>
                  <a:pt x="819874" y="50720"/>
                  <a:pt x="834189" y="53199"/>
                  <a:pt x="843547" y="62557"/>
                </a:cubicBezTo>
                <a:cubicBezTo>
                  <a:pt x="858636" y="77646"/>
                  <a:pt x="863968" y="100735"/>
                  <a:pt x="879058" y="115824"/>
                </a:cubicBezTo>
                <a:cubicBezTo>
                  <a:pt x="890895" y="127661"/>
                  <a:pt x="903675" y="138624"/>
                  <a:pt x="914569" y="151334"/>
                </a:cubicBezTo>
                <a:cubicBezTo>
                  <a:pt x="921513" y="159435"/>
                  <a:pt x="924780" y="170422"/>
                  <a:pt x="932324" y="177967"/>
                </a:cubicBezTo>
                <a:cubicBezTo>
                  <a:pt x="939869" y="185512"/>
                  <a:pt x="950079" y="189804"/>
                  <a:pt x="958957" y="195723"/>
                </a:cubicBezTo>
                <a:cubicBezTo>
                  <a:pt x="1029983" y="148371"/>
                  <a:pt x="944157" y="210522"/>
                  <a:pt x="1003345" y="151334"/>
                </a:cubicBezTo>
                <a:cubicBezTo>
                  <a:pt x="1010890" y="143789"/>
                  <a:pt x="1021646" y="140244"/>
                  <a:pt x="1029978" y="133579"/>
                </a:cubicBezTo>
                <a:cubicBezTo>
                  <a:pt x="1036514" y="128350"/>
                  <a:pt x="1041815" y="121742"/>
                  <a:pt x="1047734" y="115824"/>
                </a:cubicBezTo>
                <a:cubicBezTo>
                  <a:pt x="1096564" y="132099"/>
                  <a:pt x="1052813" y="114921"/>
                  <a:pt x="1101000" y="142457"/>
                </a:cubicBezTo>
                <a:cubicBezTo>
                  <a:pt x="1131714" y="160008"/>
                  <a:pt x="1133265" y="159130"/>
                  <a:pt x="1163143" y="169090"/>
                </a:cubicBezTo>
                <a:cubicBezTo>
                  <a:pt x="1168896" y="146078"/>
                  <a:pt x="1166864" y="120366"/>
                  <a:pt x="1198654" y="115824"/>
                </a:cubicBezTo>
                <a:cubicBezTo>
                  <a:pt x="1210733" y="114098"/>
                  <a:pt x="1222328" y="121742"/>
                  <a:pt x="1234165" y="124701"/>
                </a:cubicBezTo>
                <a:cubicBezTo>
                  <a:pt x="1266534" y="157072"/>
                  <a:pt x="1235073" y="131700"/>
                  <a:pt x="1287431" y="151334"/>
                </a:cubicBezTo>
                <a:cubicBezTo>
                  <a:pt x="1299822" y="155981"/>
                  <a:pt x="1310777" y="163877"/>
                  <a:pt x="1322941" y="169090"/>
                </a:cubicBezTo>
                <a:cubicBezTo>
                  <a:pt x="1331542" y="172776"/>
                  <a:pt x="1340696" y="175008"/>
                  <a:pt x="1349574" y="177967"/>
                </a:cubicBezTo>
                <a:cubicBezTo>
                  <a:pt x="1361411" y="172049"/>
                  <a:pt x="1376472" y="170260"/>
                  <a:pt x="1385085" y="160212"/>
                </a:cubicBezTo>
                <a:cubicBezTo>
                  <a:pt x="1395456" y="148113"/>
                  <a:pt x="1396368" y="130386"/>
                  <a:pt x="1402840" y="115824"/>
                </a:cubicBezTo>
                <a:cubicBezTo>
                  <a:pt x="1432093" y="50005"/>
                  <a:pt x="1411241" y="108381"/>
                  <a:pt x="1429473" y="53680"/>
                </a:cubicBezTo>
                <a:cubicBezTo>
                  <a:pt x="1441310" y="56639"/>
                  <a:pt x="1454832" y="55789"/>
                  <a:pt x="1464984" y="62557"/>
                </a:cubicBezTo>
                <a:cubicBezTo>
                  <a:pt x="1560417" y="126178"/>
                  <a:pt x="1464341" y="95687"/>
                  <a:pt x="1544883" y="115824"/>
                </a:cubicBezTo>
                <a:cubicBezTo>
                  <a:pt x="1556720" y="109905"/>
                  <a:pt x="1568903" y="104634"/>
                  <a:pt x="1580394" y="98068"/>
                </a:cubicBezTo>
                <a:cubicBezTo>
                  <a:pt x="1589658" y="92774"/>
                  <a:pt x="1596357" y="80313"/>
                  <a:pt x="1607027" y="80313"/>
                </a:cubicBezTo>
                <a:cubicBezTo>
                  <a:pt x="1617697" y="80313"/>
                  <a:pt x="1624117" y="93296"/>
                  <a:pt x="1633660" y="98068"/>
                </a:cubicBezTo>
                <a:cubicBezTo>
                  <a:pt x="1647851" y="105164"/>
                  <a:pt x="1682529" y="112031"/>
                  <a:pt x="1695804" y="115824"/>
                </a:cubicBezTo>
                <a:cubicBezTo>
                  <a:pt x="1704802" y="118395"/>
                  <a:pt x="1713559" y="121742"/>
                  <a:pt x="1722437" y="124701"/>
                </a:cubicBezTo>
                <a:cubicBezTo>
                  <a:pt x="1731315" y="121742"/>
                  <a:pt x="1739712" y="115824"/>
                  <a:pt x="1749070" y="115824"/>
                </a:cubicBezTo>
                <a:cubicBezTo>
                  <a:pt x="1760220" y="115824"/>
                  <a:pt x="1798652" y="129392"/>
                  <a:pt x="1811213" y="133579"/>
                </a:cubicBezTo>
                <a:cubicBezTo>
                  <a:pt x="1823050" y="130620"/>
                  <a:pt x="1836130" y="130755"/>
                  <a:pt x="1846724" y="124701"/>
                </a:cubicBezTo>
                <a:cubicBezTo>
                  <a:pt x="1857625" y="118472"/>
                  <a:pt x="1863141" y="105365"/>
                  <a:pt x="1873357" y="98068"/>
                </a:cubicBezTo>
                <a:cubicBezTo>
                  <a:pt x="1884126" y="90376"/>
                  <a:pt x="1897031" y="86231"/>
                  <a:pt x="1908868" y="80313"/>
                </a:cubicBezTo>
                <a:cubicBezTo>
                  <a:pt x="1917746" y="83272"/>
                  <a:pt x="1927477" y="84375"/>
                  <a:pt x="1935501" y="89190"/>
                </a:cubicBezTo>
                <a:cubicBezTo>
                  <a:pt x="1996436" y="125752"/>
                  <a:pt x="1904436" y="90672"/>
                  <a:pt x="1979889" y="115824"/>
                </a:cubicBezTo>
                <a:cubicBezTo>
                  <a:pt x="1997644" y="103987"/>
                  <a:pt x="2018066" y="95402"/>
                  <a:pt x="2033155" y="80313"/>
                </a:cubicBezTo>
                <a:cubicBezTo>
                  <a:pt x="2056298" y="57169"/>
                  <a:pt x="2074812" y="32851"/>
                  <a:pt x="2104176" y="18169"/>
                </a:cubicBezTo>
                <a:cubicBezTo>
                  <a:pt x="2112546" y="13984"/>
                  <a:pt x="2121931" y="12250"/>
                  <a:pt x="2130809" y="9291"/>
                </a:cubicBezTo>
                <a:cubicBezTo>
                  <a:pt x="2136728" y="18169"/>
                  <a:pt x="2141900" y="27592"/>
                  <a:pt x="2148565" y="35924"/>
                </a:cubicBezTo>
                <a:cubicBezTo>
                  <a:pt x="2153794" y="42460"/>
                  <a:pt x="2158200" y="55710"/>
                  <a:pt x="2166320" y="53680"/>
                </a:cubicBezTo>
                <a:cubicBezTo>
                  <a:pt x="2176671" y="51092"/>
                  <a:pt x="2178157" y="35925"/>
                  <a:pt x="2184075" y="27047"/>
                </a:cubicBezTo>
                <a:cubicBezTo>
                  <a:pt x="2234529" y="43864"/>
                  <a:pt x="2204091" y="29307"/>
                  <a:pt x="2263974" y="89190"/>
                </a:cubicBezTo>
                <a:cubicBezTo>
                  <a:pt x="2269893" y="95109"/>
                  <a:pt x="2277087" y="99981"/>
                  <a:pt x="2281730" y="106946"/>
                </a:cubicBezTo>
                <a:cubicBezTo>
                  <a:pt x="2287648" y="115824"/>
                  <a:pt x="2289942" y="128807"/>
                  <a:pt x="2299485" y="133579"/>
                </a:cubicBezTo>
                <a:cubicBezTo>
                  <a:pt x="2315585" y="141629"/>
                  <a:pt x="2334996" y="139498"/>
                  <a:pt x="2352751" y="142457"/>
                </a:cubicBezTo>
                <a:cubicBezTo>
                  <a:pt x="2376425" y="136538"/>
                  <a:pt x="2400622" y="132417"/>
                  <a:pt x="2423773" y="124701"/>
                </a:cubicBezTo>
                <a:cubicBezTo>
                  <a:pt x="2432651" y="121742"/>
                  <a:pt x="2441157" y="117247"/>
                  <a:pt x="2450406" y="115824"/>
                </a:cubicBezTo>
                <a:cubicBezTo>
                  <a:pt x="2479800" y="111302"/>
                  <a:pt x="2509590" y="109905"/>
                  <a:pt x="2539182" y="106946"/>
                </a:cubicBezTo>
                <a:cubicBezTo>
                  <a:pt x="2606127" y="129262"/>
                  <a:pt x="2526202" y="96563"/>
                  <a:pt x="2583571" y="142457"/>
                </a:cubicBezTo>
                <a:cubicBezTo>
                  <a:pt x="2590878" y="148303"/>
                  <a:pt x="2601326" y="148375"/>
                  <a:pt x="2610204" y="151334"/>
                </a:cubicBezTo>
                <a:cubicBezTo>
                  <a:pt x="2622041" y="145416"/>
                  <a:pt x="2632582" y="135220"/>
                  <a:pt x="2645714" y="133579"/>
                </a:cubicBezTo>
                <a:cubicBezTo>
                  <a:pt x="2657821" y="132066"/>
                  <a:pt x="2669024" y="142457"/>
                  <a:pt x="2681225" y="142457"/>
                </a:cubicBezTo>
                <a:cubicBezTo>
                  <a:pt x="2690583" y="142457"/>
                  <a:pt x="2698980" y="136538"/>
                  <a:pt x="2707858" y="133579"/>
                </a:cubicBezTo>
                <a:cubicBezTo>
                  <a:pt x="2723337" y="143898"/>
                  <a:pt x="2748505" y="164989"/>
                  <a:pt x="2770002" y="160212"/>
                </a:cubicBezTo>
                <a:cubicBezTo>
                  <a:pt x="2786846" y="156469"/>
                  <a:pt x="2799594" y="142457"/>
                  <a:pt x="2814390" y="133579"/>
                </a:cubicBezTo>
                <a:cubicBezTo>
                  <a:pt x="2823268" y="121742"/>
                  <a:pt x="2826669" y="101657"/>
                  <a:pt x="2841023" y="98068"/>
                </a:cubicBezTo>
                <a:cubicBezTo>
                  <a:pt x="2879297" y="88500"/>
                  <a:pt x="2881435" y="120540"/>
                  <a:pt x="2903167" y="133579"/>
                </a:cubicBezTo>
                <a:cubicBezTo>
                  <a:pt x="2911191" y="138394"/>
                  <a:pt x="2920922" y="139498"/>
                  <a:pt x="2929800" y="142457"/>
                </a:cubicBezTo>
                <a:cubicBezTo>
                  <a:pt x="2964349" y="90633"/>
                  <a:pt x="2925739" y="135610"/>
                  <a:pt x="2983066" y="106946"/>
                </a:cubicBezTo>
                <a:cubicBezTo>
                  <a:pt x="3002152" y="97403"/>
                  <a:pt x="3017246" y="80978"/>
                  <a:pt x="3036332" y="71435"/>
                </a:cubicBezTo>
                <a:lnTo>
                  <a:pt x="3071842" y="53680"/>
                </a:lnTo>
                <a:cubicBezTo>
                  <a:pt x="3080720" y="59598"/>
                  <a:pt x="3091449" y="63405"/>
                  <a:pt x="3098475" y="71435"/>
                </a:cubicBezTo>
                <a:cubicBezTo>
                  <a:pt x="3112527" y="87494"/>
                  <a:pt x="3133986" y="124701"/>
                  <a:pt x="3133986" y="124701"/>
                </a:cubicBezTo>
                <a:cubicBezTo>
                  <a:pt x="3142864" y="121742"/>
                  <a:pt x="3151621" y="113253"/>
                  <a:pt x="3160619" y="115824"/>
                </a:cubicBezTo>
                <a:cubicBezTo>
                  <a:pt x="3193354" y="125177"/>
                  <a:pt x="3207852" y="161994"/>
                  <a:pt x="3222763" y="186845"/>
                </a:cubicBezTo>
                <a:cubicBezTo>
                  <a:pt x="3231641" y="183886"/>
                  <a:pt x="3241271" y="182610"/>
                  <a:pt x="3249396" y="177967"/>
                </a:cubicBezTo>
                <a:cubicBezTo>
                  <a:pt x="3302271" y="147752"/>
                  <a:pt x="3268408" y="160981"/>
                  <a:pt x="3302662" y="133579"/>
                </a:cubicBezTo>
                <a:cubicBezTo>
                  <a:pt x="3310994" y="126914"/>
                  <a:pt x="3320964" y="122489"/>
                  <a:pt x="3329295" y="115824"/>
                </a:cubicBezTo>
                <a:cubicBezTo>
                  <a:pt x="3345107" y="103174"/>
                  <a:pt x="3350665" y="98045"/>
                  <a:pt x="3351387" y="96614"/>
                </a:cubicBezTo>
                <a:lnTo>
                  <a:pt x="3344473" y="99584"/>
                </a:lnTo>
                <a:lnTo>
                  <a:pt x="3350835" y="95454"/>
                </a:lnTo>
                <a:cubicBezTo>
                  <a:pt x="3356046" y="92032"/>
                  <a:pt x="3363437" y="87144"/>
                  <a:pt x="3373683" y="80313"/>
                </a:cubicBezTo>
                <a:cubicBezTo>
                  <a:pt x="3385520" y="86231"/>
                  <a:pt x="3399027" y="89596"/>
                  <a:pt x="3409194" y="98068"/>
                </a:cubicBezTo>
                <a:cubicBezTo>
                  <a:pt x="3417391" y="104898"/>
                  <a:pt x="3417199" y="120368"/>
                  <a:pt x="3426949" y="124701"/>
                </a:cubicBezTo>
                <a:cubicBezTo>
                  <a:pt x="3446070" y="133200"/>
                  <a:pt x="3468378" y="130620"/>
                  <a:pt x="3489093" y="133579"/>
                </a:cubicBezTo>
                <a:cubicBezTo>
                  <a:pt x="3497971" y="139497"/>
                  <a:pt x="3507529" y="144504"/>
                  <a:pt x="3515726" y="151334"/>
                </a:cubicBezTo>
                <a:cubicBezTo>
                  <a:pt x="3525371" y="159371"/>
                  <a:pt x="3530448" y="173997"/>
                  <a:pt x="3542359" y="177967"/>
                </a:cubicBezTo>
                <a:lnTo>
                  <a:pt x="3568992" y="169090"/>
                </a:lnTo>
                <a:cubicBezTo>
                  <a:pt x="3619997" y="118084"/>
                  <a:pt x="3593529" y="131318"/>
                  <a:pt x="3640013" y="115824"/>
                </a:cubicBezTo>
                <a:cubicBezTo>
                  <a:pt x="3700824" y="176635"/>
                  <a:pt x="3672386" y="155162"/>
                  <a:pt x="3719912" y="186845"/>
                </a:cubicBezTo>
                <a:cubicBezTo>
                  <a:pt x="3761341" y="183886"/>
                  <a:pt x="3803769" y="187480"/>
                  <a:pt x="3844200" y="177967"/>
                </a:cubicBezTo>
                <a:cubicBezTo>
                  <a:pt x="3859540" y="174358"/>
                  <a:pt x="3888939" y="121915"/>
                  <a:pt x="3897466" y="115824"/>
                </a:cubicBezTo>
                <a:cubicBezTo>
                  <a:pt x="3907394" y="108732"/>
                  <a:pt x="3921244" y="110298"/>
                  <a:pt x="3932976" y="106946"/>
                </a:cubicBezTo>
                <a:cubicBezTo>
                  <a:pt x="3941974" y="104375"/>
                  <a:pt x="3950731" y="101027"/>
                  <a:pt x="3959609" y="98068"/>
                </a:cubicBezTo>
                <a:cubicBezTo>
                  <a:pt x="4043228" y="125942"/>
                  <a:pt x="3935757" y="85706"/>
                  <a:pt x="4003998" y="124701"/>
                </a:cubicBezTo>
                <a:cubicBezTo>
                  <a:pt x="4017834" y="132607"/>
                  <a:pt x="4033590" y="136538"/>
                  <a:pt x="4048386" y="142457"/>
                </a:cubicBezTo>
                <a:cubicBezTo>
                  <a:pt x="4063182" y="139498"/>
                  <a:pt x="4079584" y="140907"/>
                  <a:pt x="4092774" y="133579"/>
                </a:cubicBezTo>
                <a:cubicBezTo>
                  <a:pt x="4107407" y="125449"/>
                  <a:pt x="4128285" y="98068"/>
                  <a:pt x="4128285" y="98068"/>
                </a:cubicBezTo>
                <a:cubicBezTo>
                  <a:pt x="4134396" y="107235"/>
                  <a:pt x="4167167" y="157459"/>
                  <a:pt x="4172673" y="160212"/>
                </a:cubicBezTo>
                <a:cubicBezTo>
                  <a:pt x="4181043" y="164397"/>
                  <a:pt x="4190428" y="154293"/>
                  <a:pt x="4199306" y="151334"/>
                </a:cubicBezTo>
                <a:cubicBezTo>
                  <a:pt x="4246110" y="166936"/>
                  <a:pt x="4208239" y="163135"/>
                  <a:pt x="4252573" y="133579"/>
                </a:cubicBezTo>
                <a:cubicBezTo>
                  <a:pt x="4267145" y="123865"/>
                  <a:pt x="4326022" y="116899"/>
                  <a:pt x="4332472" y="115824"/>
                </a:cubicBezTo>
                <a:cubicBezTo>
                  <a:pt x="4344309" y="109905"/>
                  <a:pt x="4354748" y="98068"/>
                  <a:pt x="4367982" y="98068"/>
                </a:cubicBezTo>
                <a:cubicBezTo>
                  <a:pt x="4394948" y="98068"/>
                  <a:pt x="4403088" y="137409"/>
                  <a:pt x="4412371" y="151334"/>
                </a:cubicBezTo>
                <a:cubicBezTo>
                  <a:pt x="4417014" y="158298"/>
                  <a:pt x="4424208" y="163171"/>
                  <a:pt x="4430126" y="169090"/>
                </a:cubicBezTo>
                <a:cubicBezTo>
                  <a:pt x="4482379" y="142963"/>
                  <a:pt x="4453079" y="155520"/>
                  <a:pt x="4518903" y="133579"/>
                </a:cubicBezTo>
                <a:lnTo>
                  <a:pt x="4545536" y="124701"/>
                </a:lnTo>
                <a:cubicBezTo>
                  <a:pt x="4557373" y="127660"/>
                  <a:pt x="4568912" y="134856"/>
                  <a:pt x="4581046" y="133579"/>
                </a:cubicBezTo>
                <a:cubicBezTo>
                  <a:pt x="4626065" y="128840"/>
                  <a:pt x="4714211" y="106946"/>
                  <a:pt x="4714211" y="106946"/>
                </a:cubicBezTo>
                <a:cubicBezTo>
                  <a:pt x="4729007" y="98068"/>
                  <a:pt x="4744559" y="90342"/>
                  <a:pt x="4758600" y="80313"/>
                </a:cubicBezTo>
                <a:cubicBezTo>
                  <a:pt x="4765411" y="75448"/>
                  <a:pt x="4768869" y="66300"/>
                  <a:pt x="4776355" y="62557"/>
                </a:cubicBezTo>
                <a:cubicBezTo>
                  <a:pt x="4787268" y="57100"/>
                  <a:pt x="4800029" y="56639"/>
                  <a:pt x="4811866" y="53680"/>
                </a:cubicBezTo>
                <a:cubicBezTo>
                  <a:pt x="4884800" y="71913"/>
                  <a:pt x="4811846" y="44782"/>
                  <a:pt x="4874009" y="106946"/>
                </a:cubicBezTo>
                <a:cubicBezTo>
                  <a:pt x="4878256" y="111193"/>
                  <a:pt x="4935844" y="124624"/>
                  <a:pt x="4936153" y="124701"/>
                </a:cubicBezTo>
                <a:cubicBezTo>
                  <a:pt x="4987392" y="90542"/>
                  <a:pt x="4936819" y="120884"/>
                  <a:pt x="5016052" y="89190"/>
                </a:cubicBezTo>
                <a:cubicBezTo>
                  <a:pt x="5093875" y="58060"/>
                  <a:pt x="5014132" y="85712"/>
                  <a:pt x="5078196" y="53680"/>
                </a:cubicBezTo>
                <a:cubicBezTo>
                  <a:pt x="5086566" y="49495"/>
                  <a:pt x="5095951" y="47761"/>
                  <a:pt x="5104829" y="44802"/>
                </a:cubicBezTo>
                <a:cubicBezTo>
                  <a:pt x="5116666" y="62557"/>
                  <a:pt x="5129752" y="79540"/>
                  <a:pt x="5140339" y="98068"/>
                </a:cubicBezTo>
                <a:cubicBezTo>
                  <a:pt x="5153471" y="121049"/>
                  <a:pt x="5162232" y="146394"/>
                  <a:pt x="5175850" y="169090"/>
                </a:cubicBezTo>
                <a:lnTo>
                  <a:pt x="5202483" y="213478"/>
                </a:lnTo>
                <a:cubicBezTo>
                  <a:pt x="5255160" y="160804"/>
                  <a:pt x="5175256" y="228867"/>
                  <a:pt x="5246872" y="222356"/>
                </a:cubicBezTo>
                <a:cubicBezTo>
                  <a:pt x="5273231" y="219960"/>
                  <a:pt x="5317893" y="186845"/>
                  <a:pt x="5317893" y="186845"/>
                </a:cubicBezTo>
                <a:cubicBezTo>
                  <a:pt x="5329730" y="189804"/>
                  <a:pt x="5341203" y="195723"/>
                  <a:pt x="5353404" y="195723"/>
                </a:cubicBezTo>
                <a:cubicBezTo>
                  <a:pt x="5424425" y="195723"/>
                  <a:pt x="5335649" y="172048"/>
                  <a:pt x="5406670" y="195723"/>
                </a:cubicBezTo>
                <a:cubicBezTo>
                  <a:pt x="5412588" y="207560"/>
                  <a:pt x="5412138" y="226318"/>
                  <a:pt x="5424425" y="231233"/>
                </a:cubicBezTo>
                <a:cubicBezTo>
                  <a:pt x="5434331" y="235196"/>
                  <a:pt x="5441515" y="218250"/>
                  <a:pt x="5451058" y="213478"/>
                </a:cubicBezTo>
                <a:cubicBezTo>
                  <a:pt x="5459428" y="209293"/>
                  <a:pt x="5469321" y="208785"/>
                  <a:pt x="5477691" y="204600"/>
                </a:cubicBezTo>
                <a:cubicBezTo>
                  <a:pt x="5487234" y="199828"/>
                  <a:pt x="5494781" y="191617"/>
                  <a:pt x="5504324" y="186845"/>
                </a:cubicBezTo>
                <a:cubicBezTo>
                  <a:pt x="5577834" y="150090"/>
                  <a:pt x="5481264" y="211095"/>
                  <a:pt x="5557590" y="160212"/>
                </a:cubicBezTo>
                <a:cubicBezTo>
                  <a:pt x="5569427" y="163171"/>
                  <a:pt x="5581886" y="164284"/>
                  <a:pt x="5593101" y="169090"/>
                </a:cubicBezTo>
                <a:cubicBezTo>
                  <a:pt x="5613409" y="177794"/>
                  <a:pt x="5637041" y="204376"/>
                  <a:pt x="5655244" y="213478"/>
                </a:cubicBezTo>
                <a:cubicBezTo>
                  <a:pt x="5666157" y="218935"/>
                  <a:pt x="5678918" y="219397"/>
                  <a:pt x="5690755" y="222356"/>
                </a:cubicBezTo>
                <a:cubicBezTo>
                  <a:pt x="5718677" y="213048"/>
                  <a:pt x="5725021" y="215345"/>
                  <a:pt x="5744021" y="186845"/>
                </a:cubicBezTo>
                <a:cubicBezTo>
                  <a:pt x="5749212" y="179059"/>
                  <a:pt x="5749940" y="169090"/>
                  <a:pt x="5752899" y="160212"/>
                </a:cubicBezTo>
                <a:cubicBezTo>
                  <a:pt x="5773613" y="163171"/>
                  <a:pt x="5795070" y="162849"/>
                  <a:pt x="5815042" y="169090"/>
                </a:cubicBezTo>
                <a:cubicBezTo>
                  <a:pt x="5842860" y="177783"/>
                  <a:pt x="5866089" y="200478"/>
                  <a:pt x="5894941" y="204600"/>
                </a:cubicBezTo>
                <a:cubicBezTo>
                  <a:pt x="5912827" y="207155"/>
                  <a:pt x="5950447" y="179434"/>
                  <a:pt x="5965963" y="169090"/>
                </a:cubicBezTo>
                <a:cubicBezTo>
                  <a:pt x="5978180" y="177235"/>
                  <a:pt x="6014591" y="203098"/>
                  <a:pt x="6028106" y="204600"/>
                </a:cubicBezTo>
                <a:cubicBezTo>
                  <a:pt x="6043103" y="206266"/>
                  <a:pt x="6057699" y="198682"/>
                  <a:pt x="6072495" y="195723"/>
                </a:cubicBezTo>
                <a:cubicBezTo>
                  <a:pt x="6082221" y="185997"/>
                  <a:pt x="6089244" y="179029"/>
                  <a:pt x="6094207" y="174136"/>
                </a:cubicBezTo>
                <a:lnTo>
                  <a:pt x="6102653" y="165894"/>
                </a:lnTo>
                <a:lnTo>
                  <a:pt x="6104439" y="164230"/>
                </a:lnTo>
                <a:cubicBezTo>
                  <a:pt x="6105132" y="163549"/>
                  <a:pt x="6105056" y="163580"/>
                  <a:pt x="6103566" y="165003"/>
                </a:cubicBezTo>
                <a:lnTo>
                  <a:pt x="6102653" y="165894"/>
                </a:lnTo>
                <a:lnTo>
                  <a:pt x="6100693" y="167721"/>
                </a:lnTo>
                <a:cubicBezTo>
                  <a:pt x="6094339" y="173401"/>
                  <a:pt x="6085984" y="179537"/>
                  <a:pt x="6116883" y="142457"/>
                </a:cubicBezTo>
                <a:cubicBezTo>
                  <a:pt x="6173848" y="74099"/>
                  <a:pt x="6117186" y="155319"/>
                  <a:pt x="6161272" y="89190"/>
                </a:cubicBezTo>
                <a:cubicBezTo>
                  <a:pt x="6176068" y="95109"/>
                  <a:pt x="6190739" y="101350"/>
                  <a:pt x="6205660" y="106946"/>
                </a:cubicBezTo>
                <a:cubicBezTo>
                  <a:pt x="6214422" y="110232"/>
                  <a:pt x="6223007" y="116985"/>
                  <a:pt x="6232293" y="115824"/>
                </a:cubicBezTo>
                <a:cubicBezTo>
                  <a:pt x="6248106" y="113847"/>
                  <a:pt x="6261885" y="103987"/>
                  <a:pt x="6276681" y="98068"/>
                </a:cubicBezTo>
                <a:lnTo>
                  <a:pt x="6312192" y="44802"/>
                </a:lnTo>
                <a:lnTo>
                  <a:pt x="6329947" y="18169"/>
                </a:lnTo>
                <a:cubicBezTo>
                  <a:pt x="6410772" y="58580"/>
                  <a:pt x="6335149" y="10308"/>
                  <a:pt x="6374336" y="62557"/>
                </a:cubicBezTo>
                <a:cubicBezTo>
                  <a:pt x="6406585" y="105556"/>
                  <a:pt x="6413604" y="104386"/>
                  <a:pt x="6454235" y="124701"/>
                </a:cubicBezTo>
                <a:cubicBezTo>
                  <a:pt x="6457194" y="133579"/>
                  <a:pt x="6458297" y="143310"/>
                  <a:pt x="6463112" y="151334"/>
                </a:cubicBezTo>
                <a:cubicBezTo>
                  <a:pt x="6469721" y="162349"/>
                  <a:pt x="6497730" y="182657"/>
                  <a:pt x="6507501" y="186845"/>
                </a:cubicBezTo>
                <a:cubicBezTo>
                  <a:pt x="6518715" y="191651"/>
                  <a:pt x="6531174" y="192764"/>
                  <a:pt x="6543011" y="195723"/>
                </a:cubicBezTo>
                <a:cubicBezTo>
                  <a:pt x="6551889" y="180927"/>
                  <a:pt x="6557443" y="163535"/>
                  <a:pt x="6569644" y="151334"/>
                </a:cubicBezTo>
                <a:cubicBezTo>
                  <a:pt x="6579002" y="141976"/>
                  <a:pt x="6595107" y="142192"/>
                  <a:pt x="6605155" y="133579"/>
                </a:cubicBezTo>
                <a:cubicBezTo>
                  <a:pt x="6616389" y="123950"/>
                  <a:pt x="6622910" y="109905"/>
                  <a:pt x="6631788" y="98068"/>
                </a:cubicBezTo>
                <a:cubicBezTo>
                  <a:pt x="6640666" y="101027"/>
                  <a:pt x="6651232" y="100955"/>
                  <a:pt x="6658421" y="106946"/>
                </a:cubicBezTo>
                <a:cubicBezTo>
                  <a:pt x="6669788" y="116418"/>
                  <a:pt x="6676454" y="130417"/>
                  <a:pt x="6685054" y="142457"/>
                </a:cubicBezTo>
                <a:cubicBezTo>
                  <a:pt x="6691256" y="151139"/>
                  <a:pt x="6693545" y="163797"/>
                  <a:pt x="6702809" y="169090"/>
                </a:cubicBezTo>
                <a:cubicBezTo>
                  <a:pt x="6715910" y="176576"/>
                  <a:pt x="6732402" y="175008"/>
                  <a:pt x="6747198" y="177967"/>
                </a:cubicBezTo>
                <a:cubicBezTo>
                  <a:pt x="6759035" y="186845"/>
                  <a:pt x="6771342" y="195128"/>
                  <a:pt x="6782708" y="204600"/>
                </a:cubicBezTo>
                <a:cubicBezTo>
                  <a:pt x="6789138" y="209959"/>
                  <a:pt x="6793287" y="218050"/>
                  <a:pt x="6800464" y="222356"/>
                </a:cubicBezTo>
                <a:cubicBezTo>
                  <a:pt x="6808488" y="227171"/>
                  <a:pt x="6818219" y="228274"/>
                  <a:pt x="6827097" y="231233"/>
                </a:cubicBezTo>
                <a:cubicBezTo>
                  <a:pt x="6833015" y="237152"/>
                  <a:pt x="6836482" y="248989"/>
                  <a:pt x="6844852" y="248989"/>
                </a:cubicBezTo>
                <a:cubicBezTo>
                  <a:pt x="6853284" y="248989"/>
                  <a:pt x="6879466" y="205945"/>
                  <a:pt x="6880363" y="204600"/>
                </a:cubicBezTo>
                <a:cubicBezTo>
                  <a:pt x="6889241" y="207559"/>
                  <a:pt x="6897765" y="215016"/>
                  <a:pt x="6906996" y="213478"/>
                </a:cubicBezTo>
                <a:cubicBezTo>
                  <a:pt x="6975837" y="202005"/>
                  <a:pt x="6893317" y="182287"/>
                  <a:pt x="6960262" y="204600"/>
                </a:cubicBezTo>
                <a:cubicBezTo>
                  <a:pt x="6975058" y="201641"/>
                  <a:pt x="6991154" y="202471"/>
                  <a:pt x="7004650" y="195723"/>
                </a:cubicBezTo>
                <a:cubicBezTo>
                  <a:pt x="7021598" y="187249"/>
                  <a:pt x="7033880" y="171581"/>
                  <a:pt x="7049039" y="160212"/>
                </a:cubicBezTo>
                <a:cubicBezTo>
                  <a:pt x="7057575" y="153810"/>
                  <a:pt x="7066794" y="148375"/>
                  <a:pt x="7075672" y="142457"/>
                </a:cubicBezTo>
                <a:cubicBezTo>
                  <a:pt x="7081590" y="151335"/>
                  <a:pt x="7088133" y="159826"/>
                  <a:pt x="7093427" y="169090"/>
                </a:cubicBezTo>
                <a:cubicBezTo>
                  <a:pt x="7099993" y="180580"/>
                  <a:pt x="7101824" y="195242"/>
                  <a:pt x="7111182" y="204600"/>
                </a:cubicBezTo>
                <a:cubicBezTo>
                  <a:pt x="7117799" y="211217"/>
                  <a:pt x="7128937" y="210519"/>
                  <a:pt x="7137815" y="213478"/>
                </a:cubicBezTo>
                <a:cubicBezTo>
                  <a:pt x="7143374" y="196802"/>
                  <a:pt x="7149856" y="164124"/>
                  <a:pt x="7173326" y="160212"/>
                </a:cubicBezTo>
                <a:cubicBezTo>
                  <a:pt x="7183850" y="158458"/>
                  <a:pt x="7191081" y="172049"/>
                  <a:pt x="7199959" y="177967"/>
                </a:cubicBezTo>
                <a:cubicBezTo>
                  <a:pt x="7205567" y="174229"/>
                  <a:pt x="7241740" y="146740"/>
                  <a:pt x="7253225" y="151334"/>
                </a:cubicBezTo>
                <a:cubicBezTo>
                  <a:pt x="7263131" y="155297"/>
                  <a:pt x="7263436" y="170422"/>
                  <a:pt x="7270980" y="177967"/>
                </a:cubicBezTo>
                <a:cubicBezTo>
                  <a:pt x="7278525" y="185512"/>
                  <a:pt x="7288735" y="189804"/>
                  <a:pt x="7297613" y="195723"/>
                </a:cubicBezTo>
                <a:cubicBezTo>
                  <a:pt x="7303532" y="189804"/>
                  <a:pt x="7310140" y="184503"/>
                  <a:pt x="7315369" y="177967"/>
                </a:cubicBezTo>
                <a:cubicBezTo>
                  <a:pt x="7322034" y="169635"/>
                  <a:pt x="7324792" y="157999"/>
                  <a:pt x="7333124" y="151334"/>
                </a:cubicBezTo>
                <a:cubicBezTo>
                  <a:pt x="7340431" y="145488"/>
                  <a:pt x="7350879" y="145416"/>
                  <a:pt x="7359757" y="142457"/>
                </a:cubicBezTo>
                <a:cubicBezTo>
                  <a:pt x="7368635" y="151335"/>
                  <a:pt x="7373912" y="167704"/>
                  <a:pt x="7386390" y="169090"/>
                </a:cubicBezTo>
                <a:cubicBezTo>
                  <a:pt x="7404991" y="171157"/>
                  <a:pt x="7439656" y="151334"/>
                  <a:pt x="7439656" y="151334"/>
                </a:cubicBezTo>
                <a:cubicBezTo>
                  <a:pt x="7451493" y="157253"/>
                  <a:pt x="7463944" y="162076"/>
                  <a:pt x="7475167" y="169090"/>
                </a:cubicBezTo>
                <a:cubicBezTo>
                  <a:pt x="7487714" y="176932"/>
                  <a:pt x="7495932" y="194494"/>
                  <a:pt x="7510677" y="195723"/>
                </a:cubicBezTo>
                <a:cubicBezTo>
                  <a:pt x="7534995" y="197749"/>
                  <a:pt x="7558025" y="183886"/>
                  <a:pt x="7581699" y="177967"/>
                </a:cubicBezTo>
                <a:cubicBezTo>
                  <a:pt x="7649428" y="110238"/>
                  <a:pt x="7570722" y="181003"/>
                  <a:pt x="7634965" y="142457"/>
                </a:cubicBezTo>
                <a:cubicBezTo>
                  <a:pt x="7642142" y="138151"/>
                  <a:pt x="7646290" y="130059"/>
                  <a:pt x="7652720" y="124701"/>
                </a:cubicBezTo>
                <a:cubicBezTo>
                  <a:pt x="7674741" y="106349"/>
                  <a:pt x="7691802" y="95687"/>
                  <a:pt x="7714864" y="80313"/>
                </a:cubicBezTo>
                <a:cubicBezTo>
                  <a:pt x="7726701" y="83272"/>
                  <a:pt x="7739461" y="83734"/>
                  <a:pt x="7750374" y="89190"/>
                </a:cubicBezTo>
                <a:cubicBezTo>
                  <a:pt x="7772439" y="100222"/>
                  <a:pt x="7765290" y="120491"/>
                  <a:pt x="7794763" y="124701"/>
                </a:cubicBezTo>
                <a:lnTo>
                  <a:pt x="7845061" y="128587"/>
                </a:lnTo>
                <a:lnTo>
                  <a:pt x="7845061" y="224680"/>
                </a:lnTo>
                <a:lnTo>
                  <a:pt x="7838378" y="236028"/>
                </a:lnTo>
                <a:cubicBezTo>
                  <a:pt x="7826549" y="261202"/>
                  <a:pt x="7851880" y="258564"/>
                  <a:pt x="7838761" y="442228"/>
                </a:cubicBezTo>
                <a:cubicBezTo>
                  <a:pt x="7838094" y="451562"/>
                  <a:pt x="7836500" y="462244"/>
                  <a:pt x="7829883" y="468861"/>
                </a:cubicBezTo>
                <a:cubicBezTo>
                  <a:pt x="7808917" y="489827"/>
                  <a:pt x="7784811" y="495722"/>
                  <a:pt x="7758862" y="504371"/>
                </a:cubicBezTo>
                <a:cubicBezTo>
                  <a:pt x="7712544" y="535251"/>
                  <a:pt x="7734159" y="509003"/>
                  <a:pt x="7758862" y="539882"/>
                </a:cubicBezTo>
                <a:cubicBezTo>
                  <a:pt x="7764708" y="547189"/>
                  <a:pt x="7764781" y="557637"/>
                  <a:pt x="7767740" y="566515"/>
                </a:cubicBezTo>
                <a:cubicBezTo>
                  <a:pt x="7758546" y="575709"/>
                  <a:pt x="7734095" y="597838"/>
                  <a:pt x="7732229" y="610904"/>
                </a:cubicBezTo>
                <a:cubicBezTo>
                  <a:pt x="7728741" y="635324"/>
                  <a:pt x="7742356" y="650965"/>
                  <a:pt x="7758862" y="664170"/>
                </a:cubicBezTo>
                <a:cubicBezTo>
                  <a:pt x="7767193" y="670835"/>
                  <a:pt x="7776617" y="676007"/>
                  <a:pt x="7785495" y="681925"/>
                </a:cubicBezTo>
                <a:cubicBezTo>
                  <a:pt x="7814028" y="724725"/>
                  <a:pt x="7801724" y="691086"/>
                  <a:pt x="7794373" y="735191"/>
                </a:cubicBezTo>
                <a:cubicBezTo>
                  <a:pt x="7786955" y="779699"/>
                  <a:pt x="7799865" y="821314"/>
                  <a:pt x="7758862" y="850601"/>
                </a:cubicBezTo>
                <a:cubicBezTo>
                  <a:pt x="7748933" y="857693"/>
                  <a:pt x="7735188" y="856519"/>
                  <a:pt x="7723351" y="859478"/>
                </a:cubicBezTo>
                <a:cubicBezTo>
                  <a:pt x="7738985" y="937645"/>
                  <a:pt x="7736787" y="900272"/>
                  <a:pt x="7714474" y="1019276"/>
                </a:cubicBezTo>
                <a:cubicBezTo>
                  <a:pt x="7712749" y="1028474"/>
                  <a:pt x="7711035" y="1038294"/>
                  <a:pt x="7705596" y="1045909"/>
                </a:cubicBezTo>
                <a:cubicBezTo>
                  <a:pt x="7695866" y="1059531"/>
                  <a:pt x="7670085" y="1081420"/>
                  <a:pt x="7670085" y="1081420"/>
                </a:cubicBezTo>
                <a:cubicBezTo>
                  <a:pt x="7673044" y="1146523"/>
                  <a:pt x="7678963" y="1211559"/>
                  <a:pt x="7678963" y="1276729"/>
                </a:cubicBezTo>
                <a:cubicBezTo>
                  <a:pt x="7678963" y="1312363"/>
                  <a:pt x="7667546" y="1347718"/>
                  <a:pt x="7670085" y="1383261"/>
                </a:cubicBezTo>
                <a:cubicBezTo>
                  <a:pt x="7670681" y="1391610"/>
                  <a:pt x="7681922" y="1395098"/>
                  <a:pt x="7687841" y="1401016"/>
                </a:cubicBezTo>
                <a:cubicBezTo>
                  <a:pt x="7708885" y="1506245"/>
                  <a:pt x="7681224" y="1397225"/>
                  <a:pt x="7714474" y="1472038"/>
                </a:cubicBezTo>
                <a:cubicBezTo>
                  <a:pt x="7722075" y="1489141"/>
                  <a:pt x="7732229" y="1525304"/>
                  <a:pt x="7732229" y="1525304"/>
                </a:cubicBezTo>
                <a:cubicBezTo>
                  <a:pt x="7729270" y="1554896"/>
                  <a:pt x="7723351" y="1584340"/>
                  <a:pt x="7723351" y="1614080"/>
                </a:cubicBezTo>
                <a:cubicBezTo>
                  <a:pt x="7723351" y="1623438"/>
                  <a:pt x="7732229" y="1631355"/>
                  <a:pt x="7732229" y="1640713"/>
                </a:cubicBezTo>
                <a:cubicBezTo>
                  <a:pt x="7732229" y="1664887"/>
                  <a:pt x="7715696" y="1691533"/>
                  <a:pt x="7705596" y="1711735"/>
                </a:cubicBezTo>
                <a:cubicBezTo>
                  <a:pt x="7711695" y="1742231"/>
                  <a:pt x="7714996" y="1762392"/>
                  <a:pt x="7723351" y="1791634"/>
                </a:cubicBezTo>
                <a:cubicBezTo>
                  <a:pt x="7725922" y="1800632"/>
                  <a:pt x="7729270" y="1809389"/>
                  <a:pt x="7732229" y="1818267"/>
                </a:cubicBezTo>
                <a:cubicBezTo>
                  <a:pt x="7728882" y="1835001"/>
                  <a:pt x="7726372" y="1847037"/>
                  <a:pt x="7724541" y="1855509"/>
                </a:cubicBezTo>
                <a:lnTo>
                  <a:pt x="7721768" y="1867695"/>
                </a:lnTo>
                <a:lnTo>
                  <a:pt x="7720462" y="1872628"/>
                </a:lnTo>
                <a:cubicBezTo>
                  <a:pt x="7720201" y="1873881"/>
                  <a:pt x="7720305" y="1873837"/>
                  <a:pt x="7720933" y="1871362"/>
                </a:cubicBezTo>
                <a:lnTo>
                  <a:pt x="7721768" y="1867695"/>
                </a:lnTo>
                <a:lnTo>
                  <a:pt x="7722188" y="1866106"/>
                </a:lnTo>
                <a:cubicBezTo>
                  <a:pt x="7725535" y="1855242"/>
                  <a:pt x="7732229" y="1841749"/>
                  <a:pt x="7732229" y="1898166"/>
                </a:cubicBezTo>
                <a:cubicBezTo>
                  <a:pt x="7732229" y="1912045"/>
                  <a:pt x="7709062" y="1952221"/>
                  <a:pt x="7705596" y="1960309"/>
                </a:cubicBezTo>
                <a:cubicBezTo>
                  <a:pt x="7693418" y="1988724"/>
                  <a:pt x="7696180" y="1997974"/>
                  <a:pt x="7687841" y="2031331"/>
                </a:cubicBezTo>
                <a:cubicBezTo>
                  <a:pt x="7685571" y="2040410"/>
                  <a:pt x="7681922" y="2049086"/>
                  <a:pt x="7678963" y="2057964"/>
                </a:cubicBezTo>
                <a:cubicBezTo>
                  <a:pt x="7673045" y="2114189"/>
                  <a:pt x="7677453" y="2172488"/>
                  <a:pt x="7661208" y="2226639"/>
                </a:cubicBezTo>
                <a:cubicBezTo>
                  <a:pt x="7657702" y="2238326"/>
                  <a:pt x="7635849" y="2228749"/>
                  <a:pt x="7625697" y="2235517"/>
                </a:cubicBezTo>
                <a:cubicBezTo>
                  <a:pt x="7616819" y="2241435"/>
                  <a:pt x="7613860" y="2253272"/>
                  <a:pt x="7607942" y="2262150"/>
                </a:cubicBezTo>
                <a:cubicBezTo>
                  <a:pt x="7656263" y="2407117"/>
                  <a:pt x="7633044" y="2317098"/>
                  <a:pt x="7616819" y="2617257"/>
                </a:cubicBezTo>
                <a:cubicBezTo>
                  <a:pt x="7616314" y="2626601"/>
                  <a:pt x="7612585" y="2635765"/>
                  <a:pt x="7607942" y="2643890"/>
                </a:cubicBezTo>
                <a:cubicBezTo>
                  <a:pt x="7600601" y="2656737"/>
                  <a:pt x="7589909" y="2667361"/>
                  <a:pt x="7581309" y="2679401"/>
                </a:cubicBezTo>
                <a:cubicBezTo>
                  <a:pt x="7575107" y="2688083"/>
                  <a:pt x="7569472" y="2697156"/>
                  <a:pt x="7563553" y="2706034"/>
                </a:cubicBezTo>
                <a:cubicBezTo>
                  <a:pt x="7560594" y="2729708"/>
                  <a:pt x="7550408" y="2753582"/>
                  <a:pt x="7554676" y="2777055"/>
                </a:cubicBezTo>
                <a:cubicBezTo>
                  <a:pt x="7556922" y="2789407"/>
                  <a:pt x="7574012" y="2793472"/>
                  <a:pt x="7581309" y="2803688"/>
                </a:cubicBezTo>
                <a:cubicBezTo>
                  <a:pt x="7589001" y="2814457"/>
                  <a:pt x="7592498" y="2827709"/>
                  <a:pt x="7599064" y="2839199"/>
                </a:cubicBezTo>
                <a:cubicBezTo>
                  <a:pt x="7604357" y="2848463"/>
                  <a:pt x="7610901" y="2856954"/>
                  <a:pt x="7616819" y="2865832"/>
                </a:cubicBezTo>
                <a:cubicBezTo>
                  <a:pt x="7619778" y="2886546"/>
                  <a:pt x="7621593" y="2907457"/>
                  <a:pt x="7625697" y="2927975"/>
                </a:cubicBezTo>
                <a:cubicBezTo>
                  <a:pt x="7627532" y="2937151"/>
                  <a:pt x="7634575" y="2945250"/>
                  <a:pt x="7634575" y="2954608"/>
                </a:cubicBezTo>
                <a:cubicBezTo>
                  <a:pt x="7634575" y="3004801"/>
                  <a:pt x="7629304" y="3014808"/>
                  <a:pt x="7616819" y="3052263"/>
                </a:cubicBezTo>
                <a:cubicBezTo>
                  <a:pt x="7613860" y="3075937"/>
                  <a:pt x="7614798" y="3100432"/>
                  <a:pt x="7607942" y="3123284"/>
                </a:cubicBezTo>
                <a:cubicBezTo>
                  <a:pt x="7603445" y="3138275"/>
                  <a:pt x="7599195" y="3143313"/>
                  <a:pt x="7595711" y="3143884"/>
                </a:cubicBezTo>
                <a:lnTo>
                  <a:pt x="7588219" y="3137800"/>
                </a:lnTo>
                <a:lnTo>
                  <a:pt x="7588157" y="3137602"/>
                </a:lnTo>
                <a:cubicBezTo>
                  <a:pt x="7586499" y="3132953"/>
                  <a:pt x="7586646" y="3134809"/>
                  <a:pt x="7588078" y="3137685"/>
                </a:cubicBezTo>
                <a:lnTo>
                  <a:pt x="7588219" y="3137800"/>
                </a:lnTo>
                <a:lnTo>
                  <a:pt x="7592063" y="3150140"/>
                </a:lnTo>
                <a:cubicBezTo>
                  <a:pt x="7593859" y="3156403"/>
                  <a:pt x="7596171" y="3164978"/>
                  <a:pt x="7599064" y="3176550"/>
                </a:cubicBezTo>
                <a:cubicBezTo>
                  <a:pt x="7602023" y="3209101"/>
                  <a:pt x="7603320" y="3241847"/>
                  <a:pt x="7607942" y="3274204"/>
                </a:cubicBezTo>
                <a:cubicBezTo>
                  <a:pt x="7609265" y="3283468"/>
                  <a:pt x="7616819" y="3291480"/>
                  <a:pt x="7616819" y="3300838"/>
                </a:cubicBezTo>
                <a:cubicBezTo>
                  <a:pt x="7616819" y="3324696"/>
                  <a:pt x="7610901" y="3348185"/>
                  <a:pt x="7607942" y="3371859"/>
                </a:cubicBezTo>
                <a:cubicBezTo>
                  <a:pt x="7616820" y="3374818"/>
                  <a:pt x="7633037" y="3371506"/>
                  <a:pt x="7634575" y="3380737"/>
                </a:cubicBezTo>
                <a:cubicBezTo>
                  <a:pt x="7647043" y="3455548"/>
                  <a:pt x="7636544" y="3462120"/>
                  <a:pt x="7607942" y="3505024"/>
                </a:cubicBezTo>
                <a:cubicBezTo>
                  <a:pt x="7625697" y="3510942"/>
                  <a:pt x="7646235" y="3511550"/>
                  <a:pt x="7661208" y="3522779"/>
                </a:cubicBezTo>
                <a:cubicBezTo>
                  <a:pt x="7678503" y="3535751"/>
                  <a:pt x="7684585" y="3586399"/>
                  <a:pt x="7687841" y="3602678"/>
                </a:cubicBezTo>
                <a:cubicBezTo>
                  <a:pt x="7684882" y="3635230"/>
                  <a:pt x="7676924" y="3667711"/>
                  <a:pt x="7678963" y="3700333"/>
                </a:cubicBezTo>
                <a:cubicBezTo>
                  <a:pt x="7683685" y="3775880"/>
                  <a:pt x="7693013" y="3757634"/>
                  <a:pt x="7697607" y="3741832"/>
                </a:cubicBezTo>
                <a:lnTo>
                  <a:pt x="7698787" y="3736992"/>
                </a:lnTo>
                <a:lnTo>
                  <a:pt x="7696012" y="3750997"/>
                </a:lnTo>
                <a:cubicBezTo>
                  <a:pt x="7694071" y="3761496"/>
                  <a:pt x="7691396" y="3776658"/>
                  <a:pt x="7687841" y="3797987"/>
                </a:cubicBezTo>
                <a:cubicBezTo>
                  <a:pt x="7693759" y="3806865"/>
                  <a:pt x="7704534" y="3814003"/>
                  <a:pt x="7705596" y="3824620"/>
                </a:cubicBezTo>
                <a:cubicBezTo>
                  <a:pt x="7707678" y="3845441"/>
                  <a:pt x="7706076" y="3868048"/>
                  <a:pt x="7696718" y="3886764"/>
                </a:cubicBezTo>
                <a:cubicBezTo>
                  <a:pt x="7692533" y="3895134"/>
                  <a:pt x="7679083" y="3893070"/>
                  <a:pt x="7670085" y="3895641"/>
                </a:cubicBezTo>
                <a:cubicBezTo>
                  <a:pt x="7658353" y="3898993"/>
                  <a:pt x="7646412" y="3901560"/>
                  <a:pt x="7634575" y="3904519"/>
                </a:cubicBezTo>
                <a:cubicBezTo>
                  <a:pt x="7637534" y="3916356"/>
                  <a:pt x="7640100" y="3928298"/>
                  <a:pt x="7643452" y="3940030"/>
                </a:cubicBezTo>
                <a:lnTo>
                  <a:pt x="7648756" y="3955942"/>
                </a:lnTo>
                <a:lnTo>
                  <a:pt x="7637830" y="3949969"/>
                </a:lnTo>
                <a:cubicBezTo>
                  <a:pt x="7608931" y="3936766"/>
                  <a:pt x="7661782" y="3983537"/>
                  <a:pt x="7602519" y="3924274"/>
                </a:cubicBezTo>
                <a:cubicBezTo>
                  <a:pt x="7578845" y="3918355"/>
                  <a:pt x="7555815" y="3904492"/>
                  <a:pt x="7531497" y="3906518"/>
                </a:cubicBezTo>
                <a:cubicBezTo>
                  <a:pt x="7516752" y="3907747"/>
                  <a:pt x="7508534" y="3925309"/>
                  <a:pt x="7495987" y="3933151"/>
                </a:cubicBezTo>
                <a:cubicBezTo>
                  <a:pt x="7484764" y="3940165"/>
                  <a:pt x="7472313" y="3944988"/>
                  <a:pt x="7460476" y="3950907"/>
                </a:cubicBezTo>
                <a:cubicBezTo>
                  <a:pt x="7460476" y="3950907"/>
                  <a:pt x="7425811" y="3931084"/>
                  <a:pt x="7407210" y="3933151"/>
                </a:cubicBezTo>
                <a:cubicBezTo>
                  <a:pt x="7394732" y="3934537"/>
                  <a:pt x="7389455" y="3950906"/>
                  <a:pt x="7380577" y="3959784"/>
                </a:cubicBezTo>
                <a:cubicBezTo>
                  <a:pt x="7371699" y="3956825"/>
                  <a:pt x="7361251" y="3956753"/>
                  <a:pt x="7353944" y="3950907"/>
                </a:cubicBezTo>
                <a:cubicBezTo>
                  <a:pt x="7345612" y="3944242"/>
                  <a:pt x="7342854" y="3932606"/>
                  <a:pt x="7336189" y="3924274"/>
                </a:cubicBezTo>
                <a:cubicBezTo>
                  <a:pt x="7330960" y="3917738"/>
                  <a:pt x="7324352" y="3912437"/>
                  <a:pt x="7318433" y="3906518"/>
                </a:cubicBezTo>
                <a:cubicBezTo>
                  <a:pt x="7309555" y="3912437"/>
                  <a:pt x="7299345" y="3916729"/>
                  <a:pt x="7291800" y="3924274"/>
                </a:cubicBezTo>
                <a:cubicBezTo>
                  <a:pt x="7284256" y="3931819"/>
                  <a:pt x="7283951" y="3946944"/>
                  <a:pt x="7274045" y="3950907"/>
                </a:cubicBezTo>
                <a:cubicBezTo>
                  <a:pt x="7262560" y="3955501"/>
                  <a:pt x="7226387" y="3928012"/>
                  <a:pt x="7220779" y="3924274"/>
                </a:cubicBezTo>
                <a:cubicBezTo>
                  <a:pt x="7211901" y="3930192"/>
                  <a:pt x="7204670" y="3943783"/>
                  <a:pt x="7194146" y="3942029"/>
                </a:cubicBezTo>
                <a:cubicBezTo>
                  <a:pt x="7170676" y="3938117"/>
                  <a:pt x="7164194" y="3905439"/>
                  <a:pt x="7158635" y="3888763"/>
                </a:cubicBezTo>
                <a:cubicBezTo>
                  <a:pt x="7149757" y="3891722"/>
                  <a:pt x="7138619" y="3891024"/>
                  <a:pt x="7132002" y="3897641"/>
                </a:cubicBezTo>
                <a:cubicBezTo>
                  <a:pt x="7122644" y="3906999"/>
                  <a:pt x="7120813" y="3921661"/>
                  <a:pt x="7114247" y="3933151"/>
                </a:cubicBezTo>
                <a:cubicBezTo>
                  <a:pt x="7108953" y="3942415"/>
                  <a:pt x="7102410" y="3950906"/>
                  <a:pt x="7096492" y="3959784"/>
                </a:cubicBezTo>
                <a:cubicBezTo>
                  <a:pt x="7087614" y="3953866"/>
                  <a:pt x="7078395" y="3948431"/>
                  <a:pt x="7069859" y="3942029"/>
                </a:cubicBezTo>
                <a:cubicBezTo>
                  <a:pt x="7054700" y="3930660"/>
                  <a:pt x="7042418" y="3914992"/>
                  <a:pt x="7025470" y="3906518"/>
                </a:cubicBezTo>
                <a:cubicBezTo>
                  <a:pt x="7011974" y="3899770"/>
                  <a:pt x="6995878" y="3900600"/>
                  <a:pt x="6981082" y="3897641"/>
                </a:cubicBezTo>
                <a:cubicBezTo>
                  <a:pt x="6914137" y="3919954"/>
                  <a:pt x="6996657" y="3900236"/>
                  <a:pt x="6927816" y="3888763"/>
                </a:cubicBezTo>
                <a:cubicBezTo>
                  <a:pt x="6918585" y="3887225"/>
                  <a:pt x="6910061" y="3894682"/>
                  <a:pt x="6901183" y="3897641"/>
                </a:cubicBezTo>
                <a:cubicBezTo>
                  <a:pt x="6900286" y="3896296"/>
                  <a:pt x="6874104" y="3853252"/>
                  <a:pt x="6865672" y="3853252"/>
                </a:cubicBezTo>
                <a:cubicBezTo>
                  <a:pt x="6857302" y="3853252"/>
                  <a:pt x="6853835" y="3865089"/>
                  <a:pt x="6847917" y="3871008"/>
                </a:cubicBezTo>
                <a:cubicBezTo>
                  <a:pt x="6839039" y="3873967"/>
                  <a:pt x="6829308" y="3875070"/>
                  <a:pt x="6821284" y="3879885"/>
                </a:cubicBezTo>
                <a:cubicBezTo>
                  <a:pt x="6814107" y="3884191"/>
                  <a:pt x="6809958" y="3892282"/>
                  <a:pt x="6803528" y="3897641"/>
                </a:cubicBezTo>
                <a:cubicBezTo>
                  <a:pt x="6792162" y="3907113"/>
                  <a:pt x="6779855" y="3915396"/>
                  <a:pt x="6768018" y="3924274"/>
                </a:cubicBezTo>
                <a:cubicBezTo>
                  <a:pt x="6753222" y="3927233"/>
                  <a:pt x="6736730" y="3925665"/>
                  <a:pt x="6723629" y="3933151"/>
                </a:cubicBezTo>
                <a:cubicBezTo>
                  <a:pt x="6714365" y="3938444"/>
                  <a:pt x="6712076" y="3951102"/>
                  <a:pt x="6705874" y="3959784"/>
                </a:cubicBezTo>
                <a:cubicBezTo>
                  <a:pt x="6697274" y="3971824"/>
                  <a:pt x="6690608" y="3985823"/>
                  <a:pt x="6679241" y="3995295"/>
                </a:cubicBezTo>
                <a:cubicBezTo>
                  <a:pt x="6672052" y="4001286"/>
                  <a:pt x="6661486" y="4001214"/>
                  <a:pt x="6652608" y="4004173"/>
                </a:cubicBezTo>
                <a:cubicBezTo>
                  <a:pt x="6643730" y="3992336"/>
                  <a:pt x="6637209" y="3978291"/>
                  <a:pt x="6625975" y="3968662"/>
                </a:cubicBezTo>
                <a:cubicBezTo>
                  <a:pt x="6615927" y="3960049"/>
                  <a:pt x="6599822" y="3960265"/>
                  <a:pt x="6590464" y="3950907"/>
                </a:cubicBezTo>
                <a:cubicBezTo>
                  <a:pt x="6578263" y="3938706"/>
                  <a:pt x="6572709" y="3921314"/>
                  <a:pt x="6563831" y="3906518"/>
                </a:cubicBezTo>
                <a:cubicBezTo>
                  <a:pt x="6551994" y="3909477"/>
                  <a:pt x="6539535" y="3910590"/>
                  <a:pt x="6528321" y="3915396"/>
                </a:cubicBezTo>
                <a:cubicBezTo>
                  <a:pt x="6518550" y="3919584"/>
                  <a:pt x="6490541" y="3939892"/>
                  <a:pt x="6483932" y="3950907"/>
                </a:cubicBezTo>
                <a:cubicBezTo>
                  <a:pt x="6479117" y="3958931"/>
                  <a:pt x="6478014" y="3968662"/>
                  <a:pt x="6475055" y="3977540"/>
                </a:cubicBezTo>
                <a:cubicBezTo>
                  <a:pt x="6434424" y="3997855"/>
                  <a:pt x="6427405" y="3996685"/>
                  <a:pt x="6395156" y="4039684"/>
                </a:cubicBezTo>
                <a:cubicBezTo>
                  <a:pt x="6355969" y="4091933"/>
                  <a:pt x="6431592" y="4043661"/>
                  <a:pt x="6350767" y="4084072"/>
                </a:cubicBezTo>
                <a:lnTo>
                  <a:pt x="6333012" y="4057439"/>
                </a:lnTo>
                <a:lnTo>
                  <a:pt x="6297501" y="4004173"/>
                </a:lnTo>
                <a:cubicBezTo>
                  <a:pt x="6282705" y="3998254"/>
                  <a:pt x="6268926" y="3988394"/>
                  <a:pt x="6253113" y="3986417"/>
                </a:cubicBezTo>
                <a:cubicBezTo>
                  <a:pt x="6243827" y="3985256"/>
                  <a:pt x="6235242" y="3992009"/>
                  <a:pt x="6226480" y="3995295"/>
                </a:cubicBezTo>
                <a:cubicBezTo>
                  <a:pt x="6211559" y="4000891"/>
                  <a:pt x="6196888" y="4007132"/>
                  <a:pt x="6182092" y="4013051"/>
                </a:cubicBezTo>
                <a:cubicBezTo>
                  <a:pt x="6138006" y="3946922"/>
                  <a:pt x="6194668" y="4028142"/>
                  <a:pt x="6137703" y="3959784"/>
                </a:cubicBezTo>
                <a:cubicBezTo>
                  <a:pt x="6106804" y="3922705"/>
                  <a:pt x="6115159" y="3928841"/>
                  <a:pt x="6121513" y="3934520"/>
                </a:cubicBezTo>
                <a:lnTo>
                  <a:pt x="6123474" y="3936348"/>
                </a:lnTo>
                <a:lnTo>
                  <a:pt x="6124386" y="3937238"/>
                </a:lnTo>
                <a:cubicBezTo>
                  <a:pt x="6125876" y="3938662"/>
                  <a:pt x="6125952" y="3938692"/>
                  <a:pt x="6125259" y="3938012"/>
                </a:cubicBezTo>
                <a:lnTo>
                  <a:pt x="6123474" y="3936348"/>
                </a:lnTo>
                <a:lnTo>
                  <a:pt x="6115027" y="3928105"/>
                </a:lnTo>
                <a:cubicBezTo>
                  <a:pt x="6110064" y="3923213"/>
                  <a:pt x="6103041" y="3916244"/>
                  <a:pt x="6093315" y="3906518"/>
                </a:cubicBezTo>
                <a:cubicBezTo>
                  <a:pt x="6078519" y="3903559"/>
                  <a:pt x="6063923" y="3895975"/>
                  <a:pt x="6048926" y="3897641"/>
                </a:cubicBezTo>
                <a:cubicBezTo>
                  <a:pt x="6035411" y="3899143"/>
                  <a:pt x="5999000" y="3925006"/>
                  <a:pt x="5986783" y="3933151"/>
                </a:cubicBezTo>
                <a:cubicBezTo>
                  <a:pt x="5971267" y="3922807"/>
                  <a:pt x="5933647" y="3895086"/>
                  <a:pt x="5915761" y="3897641"/>
                </a:cubicBezTo>
                <a:cubicBezTo>
                  <a:pt x="5886909" y="3901763"/>
                  <a:pt x="5863680" y="3924458"/>
                  <a:pt x="5835862" y="3933151"/>
                </a:cubicBezTo>
                <a:cubicBezTo>
                  <a:pt x="5815890" y="3939392"/>
                  <a:pt x="5794433" y="3939070"/>
                  <a:pt x="5773719" y="3942029"/>
                </a:cubicBezTo>
                <a:cubicBezTo>
                  <a:pt x="5770760" y="3933151"/>
                  <a:pt x="5770032" y="3923182"/>
                  <a:pt x="5764841" y="3915396"/>
                </a:cubicBezTo>
                <a:cubicBezTo>
                  <a:pt x="5745841" y="3886896"/>
                  <a:pt x="5739497" y="3889193"/>
                  <a:pt x="5711575" y="3879885"/>
                </a:cubicBezTo>
                <a:cubicBezTo>
                  <a:pt x="5699738" y="3882844"/>
                  <a:pt x="5686977" y="3883306"/>
                  <a:pt x="5676064" y="3888763"/>
                </a:cubicBezTo>
                <a:cubicBezTo>
                  <a:pt x="5657861" y="3897865"/>
                  <a:pt x="5634229" y="3924447"/>
                  <a:pt x="5613921" y="3933151"/>
                </a:cubicBezTo>
                <a:cubicBezTo>
                  <a:pt x="5602706" y="3937957"/>
                  <a:pt x="5590247" y="3939070"/>
                  <a:pt x="5578410" y="3942029"/>
                </a:cubicBezTo>
                <a:cubicBezTo>
                  <a:pt x="5502084" y="3891146"/>
                  <a:pt x="5598654" y="3952151"/>
                  <a:pt x="5525144" y="3915396"/>
                </a:cubicBezTo>
                <a:cubicBezTo>
                  <a:pt x="5515601" y="3910624"/>
                  <a:pt x="5508054" y="3902413"/>
                  <a:pt x="5498511" y="3897641"/>
                </a:cubicBezTo>
                <a:cubicBezTo>
                  <a:pt x="5490141" y="3893456"/>
                  <a:pt x="5480248" y="3892948"/>
                  <a:pt x="5471878" y="3888763"/>
                </a:cubicBezTo>
                <a:cubicBezTo>
                  <a:pt x="5462335" y="3883991"/>
                  <a:pt x="5455151" y="3867045"/>
                  <a:pt x="5445245" y="3871008"/>
                </a:cubicBezTo>
                <a:cubicBezTo>
                  <a:pt x="5432958" y="3875923"/>
                  <a:pt x="5433408" y="3894681"/>
                  <a:pt x="5427490" y="3906518"/>
                </a:cubicBezTo>
                <a:cubicBezTo>
                  <a:pt x="5356469" y="3930193"/>
                  <a:pt x="5445245" y="3906518"/>
                  <a:pt x="5374224" y="3906518"/>
                </a:cubicBezTo>
                <a:cubicBezTo>
                  <a:pt x="5362023" y="3906518"/>
                  <a:pt x="5350550" y="3912437"/>
                  <a:pt x="5338713" y="3915396"/>
                </a:cubicBezTo>
                <a:cubicBezTo>
                  <a:pt x="5338713" y="3915396"/>
                  <a:pt x="5294051" y="3882281"/>
                  <a:pt x="5267692" y="3879885"/>
                </a:cubicBezTo>
                <a:cubicBezTo>
                  <a:pt x="5196076" y="3873374"/>
                  <a:pt x="5275980" y="3941437"/>
                  <a:pt x="5223303" y="3888763"/>
                </a:cubicBezTo>
                <a:lnTo>
                  <a:pt x="5196670" y="3933151"/>
                </a:lnTo>
                <a:cubicBezTo>
                  <a:pt x="5183052" y="3955847"/>
                  <a:pt x="5174291" y="3981192"/>
                  <a:pt x="5161159" y="4004173"/>
                </a:cubicBezTo>
                <a:cubicBezTo>
                  <a:pt x="5150572" y="4022701"/>
                  <a:pt x="5137486" y="4039684"/>
                  <a:pt x="5125649" y="4057439"/>
                </a:cubicBezTo>
                <a:cubicBezTo>
                  <a:pt x="5116771" y="4054480"/>
                  <a:pt x="5107386" y="4052746"/>
                  <a:pt x="5099016" y="4048561"/>
                </a:cubicBezTo>
                <a:cubicBezTo>
                  <a:pt x="5034952" y="4016529"/>
                  <a:pt x="5114695" y="4044181"/>
                  <a:pt x="5036872" y="4013051"/>
                </a:cubicBezTo>
                <a:cubicBezTo>
                  <a:pt x="4957639" y="3981357"/>
                  <a:pt x="5008212" y="4011699"/>
                  <a:pt x="4956973" y="3977540"/>
                </a:cubicBezTo>
                <a:cubicBezTo>
                  <a:pt x="4956664" y="3977617"/>
                  <a:pt x="4899076" y="3991048"/>
                  <a:pt x="4894829" y="3995295"/>
                </a:cubicBezTo>
                <a:cubicBezTo>
                  <a:pt x="4832666" y="4057459"/>
                  <a:pt x="4905620" y="4030328"/>
                  <a:pt x="4832686" y="4048561"/>
                </a:cubicBezTo>
                <a:cubicBezTo>
                  <a:pt x="4820849" y="4045602"/>
                  <a:pt x="4808088" y="4045141"/>
                  <a:pt x="4797175" y="4039684"/>
                </a:cubicBezTo>
                <a:cubicBezTo>
                  <a:pt x="4789689" y="4035941"/>
                  <a:pt x="4786231" y="4026793"/>
                  <a:pt x="4779420" y="4021928"/>
                </a:cubicBezTo>
                <a:cubicBezTo>
                  <a:pt x="4765379" y="4011899"/>
                  <a:pt x="4749827" y="4004173"/>
                  <a:pt x="4735031" y="3995295"/>
                </a:cubicBezTo>
                <a:cubicBezTo>
                  <a:pt x="4735031" y="3995295"/>
                  <a:pt x="4646885" y="3973401"/>
                  <a:pt x="4601866" y="3968662"/>
                </a:cubicBezTo>
                <a:cubicBezTo>
                  <a:pt x="4589732" y="3967385"/>
                  <a:pt x="4578193" y="3974581"/>
                  <a:pt x="4566356" y="3977540"/>
                </a:cubicBezTo>
                <a:lnTo>
                  <a:pt x="4539723" y="3968662"/>
                </a:lnTo>
                <a:cubicBezTo>
                  <a:pt x="4473899" y="3946721"/>
                  <a:pt x="4503199" y="3959278"/>
                  <a:pt x="4450946" y="3933151"/>
                </a:cubicBezTo>
                <a:cubicBezTo>
                  <a:pt x="4445028" y="3939070"/>
                  <a:pt x="4437834" y="3943943"/>
                  <a:pt x="4433191" y="3950907"/>
                </a:cubicBezTo>
                <a:cubicBezTo>
                  <a:pt x="4423908" y="3964832"/>
                  <a:pt x="4415768" y="4004173"/>
                  <a:pt x="4388802" y="4004173"/>
                </a:cubicBezTo>
                <a:cubicBezTo>
                  <a:pt x="4375568" y="4004173"/>
                  <a:pt x="4365129" y="3992336"/>
                  <a:pt x="4353292" y="3986417"/>
                </a:cubicBezTo>
                <a:cubicBezTo>
                  <a:pt x="4346842" y="3985342"/>
                  <a:pt x="4287965" y="3978376"/>
                  <a:pt x="4273393" y="3968662"/>
                </a:cubicBezTo>
                <a:cubicBezTo>
                  <a:pt x="4229059" y="3939106"/>
                  <a:pt x="4266930" y="3935305"/>
                  <a:pt x="4220126" y="3950907"/>
                </a:cubicBezTo>
                <a:cubicBezTo>
                  <a:pt x="4211248" y="3947948"/>
                  <a:pt x="4201863" y="3937844"/>
                  <a:pt x="4193493" y="3942029"/>
                </a:cubicBezTo>
                <a:cubicBezTo>
                  <a:pt x="4187987" y="3944782"/>
                  <a:pt x="4155216" y="3995006"/>
                  <a:pt x="4149105" y="4004173"/>
                </a:cubicBezTo>
                <a:cubicBezTo>
                  <a:pt x="4149105" y="4004173"/>
                  <a:pt x="4128227" y="3976792"/>
                  <a:pt x="4113594" y="3968662"/>
                </a:cubicBezTo>
                <a:cubicBezTo>
                  <a:pt x="4100404" y="3961334"/>
                  <a:pt x="4084002" y="3962743"/>
                  <a:pt x="4069206" y="3959784"/>
                </a:cubicBezTo>
                <a:cubicBezTo>
                  <a:pt x="4054410" y="3965703"/>
                  <a:pt x="4038654" y="3969634"/>
                  <a:pt x="4024818" y="3977540"/>
                </a:cubicBezTo>
                <a:cubicBezTo>
                  <a:pt x="3956577" y="4016535"/>
                  <a:pt x="4064048" y="3976299"/>
                  <a:pt x="3980429" y="4004173"/>
                </a:cubicBezTo>
                <a:cubicBezTo>
                  <a:pt x="3971551" y="4001214"/>
                  <a:pt x="3962794" y="3997866"/>
                  <a:pt x="3953796" y="3995295"/>
                </a:cubicBezTo>
                <a:cubicBezTo>
                  <a:pt x="3942064" y="3991943"/>
                  <a:pt x="3928214" y="3993509"/>
                  <a:pt x="3918286" y="3986417"/>
                </a:cubicBezTo>
                <a:cubicBezTo>
                  <a:pt x="3909759" y="3980326"/>
                  <a:pt x="3880360" y="3927883"/>
                  <a:pt x="3865020" y="3924274"/>
                </a:cubicBezTo>
                <a:cubicBezTo>
                  <a:pt x="3824589" y="3914761"/>
                  <a:pt x="3782161" y="3918355"/>
                  <a:pt x="3740732" y="3915396"/>
                </a:cubicBezTo>
                <a:cubicBezTo>
                  <a:pt x="3693206" y="3947079"/>
                  <a:pt x="3721644" y="3925606"/>
                  <a:pt x="3660833" y="3986417"/>
                </a:cubicBezTo>
                <a:cubicBezTo>
                  <a:pt x="3614349" y="3970923"/>
                  <a:pt x="3640817" y="3984157"/>
                  <a:pt x="3589812" y="3933151"/>
                </a:cubicBezTo>
                <a:lnTo>
                  <a:pt x="3563179" y="3924274"/>
                </a:lnTo>
                <a:cubicBezTo>
                  <a:pt x="3551268" y="3928244"/>
                  <a:pt x="3546191" y="3942870"/>
                  <a:pt x="3536546" y="3950907"/>
                </a:cubicBezTo>
                <a:cubicBezTo>
                  <a:pt x="3528349" y="3957737"/>
                  <a:pt x="3518791" y="3962744"/>
                  <a:pt x="3509913" y="3968662"/>
                </a:cubicBezTo>
                <a:cubicBezTo>
                  <a:pt x="3489198" y="3971621"/>
                  <a:pt x="3466890" y="3969041"/>
                  <a:pt x="3447769" y="3977540"/>
                </a:cubicBezTo>
                <a:cubicBezTo>
                  <a:pt x="3438019" y="3981873"/>
                  <a:pt x="3438211" y="3997343"/>
                  <a:pt x="3430014" y="4004173"/>
                </a:cubicBezTo>
                <a:cubicBezTo>
                  <a:pt x="3419847" y="4012645"/>
                  <a:pt x="3406340" y="4016010"/>
                  <a:pt x="3394503" y="4021928"/>
                </a:cubicBezTo>
                <a:cubicBezTo>
                  <a:pt x="3384257" y="4015097"/>
                  <a:pt x="3376866" y="4010210"/>
                  <a:pt x="3371655" y="4006788"/>
                </a:cubicBezTo>
                <a:lnTo>
                  <a:pt x="3365293" y="4002657"/>
                </a:lnTo>
                <a:lnTo>
                  <a:pt x="3372207" y="4005628"/>
                </a:lnTo>
                <a:cubicBezTo>
                  <a:pt x="3371485" y="4004196"/>
                  <a:pt x="3365928" y="3999067"/>
                  <a:pt x="3350115" y="3986417"/>
                </a:cubicBezTo>
                <a:cubicBezTo>
                  <a:pt x="3341784" y="3979752"/>
                  <a:pt x="3331814" y="3975327"/>
                  <a:pt x="3323482" y="3968662"/>
                </a:cubicBezTo>
                <a:cubicBezTo>
                  <a:pt x="3289228" y="3941260"/>
                  <a:pt x="3323091" y="3954489"/>
                  <a:pt x="3270216" y="3924274"/>
                </a:cubicBezTo>
                <a:cubicBezTo>
                  <a:pt x="3262091" y="3919631"/>
                  <a:pt x="3252461" y="3918355"/>
                  <a:pt x="3243583" y="3915396"/>
                </a:cubicBezTo>
                <a:cubicBezTo>
                  <a:pt x="3228672" y="3940247"/>
                  <a:pt x="3214174" y="3977064"/>
                  <a:pt x="3181439" y="3986417"/>
                </a:cubicBezTo>
                <a:cubicBezTo>
                  <a:pt x="3172441" y="3988988"/>
                  <a:pt x="3163684" y="3980499"/>
                  <a:pt x="3154806" y="3977540"/>
                </a:cubicBezTo>
                <a:cubicBezTo>
                  <a:pt x="3154806" y="3977540"/>
                  <a:pt x="3133347" y="4014747"/>
                  <a:pt x="3119295" y="4030806"/>
                </a:cubicBezTo>
                <a:cubicBezTo>
                  <a:pt x="3112269" y="4038836"/>
                  <a:pt x="3101540" y="4042643"/>
                  <a:pt x="3092662" y="4048561"/>
                </a:cubicBezTo>
                <a:lnTo>
                  <a:pt x="3057152" y="4030806"/>
                </a:lnTo>
                <a:cubicBezTo>
                  <a:pt x="3038066" y="4021263"/>
                  <a:pt x="3022972" y="4004838"/>
                  <a:pt x="3003886" y="3995295"/>
                </a:cubicBezTo>
                <a:cubicBezTo>
                  <a:pt x="2946559" y="3966631"/>
                  <a:pt x="2985169" y="4011608"/>
                  <a:pt x="2950620" y="3959784"/>
                </a:cubicBezTo>
                <a:cubicBezTo>
                  <a:pt x="2941742" y="3962743"/>
                  <a:pt x="2932011" y="3963847"/>
                  <a:pt x="2923987" y="3968662"/>
                </a:cubicBezTo>
                <a:cubicBezTo>
                  <a:pt x="2902255" y="3981701"/>
                  <a:pt x="2900117" y="4013741"/>
                  <a:pt x="2861843" y="4004173"/>
                </a:cubicBezTo>
                <a:cubicBezTo>
                  <a:pt x="2847489" y="4000584"/>
                  <a:pt x="2844088" y="3980499"/>
                  <a:pt x="2835210" y="3968662"/>
                </a:cubicBezTo>
                <a:cubicBezTo>
                  <a:pt x="2820414" y="3959784"/>
                  <a:pt x="2807666" y="3945772"/>
                  <a:pt x="2790822" y="3942029"/>
                </a:cubicBezTo>
                <a:cubicBezTo>
                  <a:pt x="2769325" y="3937252"/>
                  <a:pt x="2744157" y="3958343"/>
                  <a:pt x="2728678" y="3968662"/>
                </a:cubicBezTo>
                <a:cubicBezTo>
                  <a:pt x="2719800" y="3965703"/>
                  <a:pt x="2711403" y="3959784"/>
                  <a:pt x="2702045" y="3959784"/>
                </a:cubicBezTo>
                <a:cubicBezTo>
                  <a:pt x="2689844" y="3959784"/>
                  <a:pt x="2678641" y="3970175"/>
                  <a:pt x="2666534" y="3968662"/>
                </a:cubicBezTo>
                <a:cubicBezTo>
                  <a:pt x="2653402" y="3967021"/>
                  <a:pt x="2642861" y="3956825"/>
                  <a:pt x="2631024" y="3950907"/>
                </a:cubicBezTo>
                <a:cubicBezTo>
                  <a:pt x="2622146" y="3953866"/>
                  <a:pt x="2611698" y="3953938"/>
                  <a:pt x="2604391" y="3959784"/>
                </a:cubicBezTo>
                <a:cubicBezTo>
                  <a:pt x="2547022" y="4005678"/>
                  <a:pt x="2626947" y="3972979"/>
                  <a:pt x="2560002" y="3995295"/>
                </a:cubicBezTo>
                <a:cubicBezTo>
                  <a:pt x="2530410" y="3992336"/>
                  <a:pt x="2500620" y="3990939"/>
                  <a:pt x="2471226" y="3986417"/>
                </a:cubicBezTo>
                <a:cubicBezTo>
                  <a:pt x="2461977" y="3984994"/>
                  <a:pt x="2453471" y="3980499"/>
                  <a:pt x="2444593" y="3977540"/>
                </a:cubicBezTo>
                <a:cubicBezTo>
                  <a:pt x="2421442" y="3969824"/>
                  <a:pt x="2397245" y="3965703"/>
                  <a:pt x="2373571" y="3959784"/>
                </a:cubicBezTo>
                <a:cubicBezTo>
                  <a:pt x="2355816" y="3962743"/>
                  <a:pt x="2336405" y="3960612"/>
                  <a:pt x="2320305" y="3968662"/>
                </a:cubicBezTo>
                <a:cubicBezTo>
                  <a:pt x="2310762" y="3973434"/>
                  <a:pt x="2308468" y="3986417"/>
                  <a:pt x="2302550" y="3995295"/>
                </a:cubicBezTo>
                <a:cubicBezTo>
                  <a:pt x="2297907" y="4002260"/>
                  <a:pt x="2290713" y="4007132"/>
                  <a:pt x="2284794" y="4013051"/>
                </a:cubicBezTo>
                <a:cubicBezTo>
                  <a:pt x="2224911" y="4072934"/>
                  <a:pt x="2255349" y="4058377"/>
                  <a:pt x="2204895" y="4075194"/>
                </a:cubicBezTo>
                <a:cubicBezTo>
                  <a:pt x="2198977" y="4066316"/>
                  <a:pt x="2197491" y="4051149"/>
                  <a:pt x="2187140" y="4048561"/>
                </a:cubicBezTo>
                <a:cubicBezTo>
                  <a:pt x="2179020" y="4046531"/>
                  <a:pt x="2174614" y="4059781"/>
                  <a:pt x="2169385" y="4066317"/>
                </a:cubicBezTo>
                <a:cubicBezTo>
                  <a:pt x="2162720" y="4074649"/>
                  <a:pt x="2157548" y="4084072"/>
                  <a:pt x="2151629" y="4092950"/>
                </a:cubicBezTo>
                <a:cubicBezTo>
                  <a:pt x="2142751" y="4089991"/>
                  <a:pt x="2133366" y="4088257"/>
                  <a:pt x="2124996" y="4084072"/>
                </a:cubicBezTo>
                <a:cubicBezTo>
                  <a:pt x="2095632" y="4069390"/>
                  <a:pt x="2077118" y="4045072"/>
                  <a:pt x="2053975" y="4021928"/>
                </a:cubicBezTo>
                <a:cubicBezTo>
                  <a:pt x="2038886" y="4006839"/>
                  <a:pt x="2018464" y="3998254"/>
                  <a:pt x="2000709" y="3986417"/>
                </a:cubicBezTo>
                <a:cubicBezTo>
                  <a:pt x="1925256" y="4011569"/>
                  <a:pt x="2017256" y="3976489"/>
                  <a:pt x="1956321" y="4013051"/>
                </a:cubicBezTo>
                <a:cubicBezTo>
                  <a:pt x="1948297" y="4017866"/>
                  <a:pt x="1938566" y="4018969"/>
                  <a:pt x="1929688" y="4021928"/>
                </a:cubicBezTo>
                <a:cubicBezTo>
                  <a:pt x="1917851" y="4016010"/>
                  <a:pt x="1904946" y="4011865"/>
                  <a:pt x="1894177" y="4004173"/>
                </a:cubicBezTo>
                <a:cubicBezTo>
                  <a:pt x="1883961" y="3996876"/>
                  <a:pt x="1878445" y="3983769"/>
                  <a:pt x="1867544" y="3977540"/>
                </a:cubicBezTo>
                <a:cubicBezTo>
                  <a:pt x="1856950" y="3971486"/>
                  <a:pt x="1843870" y="3971621"/>
                  <a:pt x="1832033" y="3968662"/>
                </a:cubicBezTo>
                <a:cubicBezTo>
                  <a:pt x="1819472" y="3972849"/>
                  <a:pt x="1781040" y="3986417"/>
                  <a:pt x="1769890" y="3986417"/>
                </a:cubicBezTo>
                <a:cubicBezTo>
                  <a:pt x="1760532" y="3986417"/>
                  <a:pt x="1752135" y="3980499"/>
                  <a:pt x="1743257" y="3977540"/>
                </a:cubicBezTo>
                <a:cubicBezTo>
                  <a:pt x="1734379" y="3980499"/>
                  <a:pt x="1725622" y="3983846"/>
                  <a:pt x="1716624" y="3986417"/>
                </a:cubicBezTo>
                <a:cubicBezTo>
                  <a:pt x="1703349" y="3990210"/>
                  <a:pt x="1668671" y="3997077"/>
                  <a:pt x="1654480" y="4004173"/>
                </a:cubicBezTo>
                <a:cubicBezTo>
                  <a:pt x="1644937" y="4008945"/>
                  <a:pt x="1638517" y="4021928"/>
                  <a:pt x="1627847" y="4021928"/>
                </a:cubicBezTo>
                <a:cubicBezTo>
                  <a:pt x="1617177" y="4021928"/>
                  <a:pt x="1610478" y="4009467"/>
                  <a:pt x="1601214" y="4004173"/>
                </a:cubicBezTo>
                <a:cubicBezTo>
                  <a:pt x="1589723" y="3997607"/>
                  <a:pt x="1577540" y="3992336"/>
                  <a:pt x="1565703" y="3986417"/>
                </a:cubicBezTo>
                <a:cubicBezTo>
                  <a:pt x="1485161" y="4006554"/>
                  <a:pt x="1581237" y="3976063"/>
                  <a:pt x="1485804" y="4039684"/>
                </a:cubicBezTo>
                <a:cubicBezTo>
                  <a:pt x="1475652" y="4046452"/>
                  <a:pt x="1462130" y="4045602"/>
                  <a:pt x="1450293" y="4048561"/>
                </a:cubicBezTo>
                <a:cubicBezTo>
                  <a:pt x="1432061" y="3993860"/>
                  <a:pt x="1452913" y="4052236"/>
                  <a:pt x="1423660" y="3986417"/>
                </a:cubicBezTo>
                <a:cubicBezTo>
                  <a:pt x="1417188" y="3971855"/>
                  <a:pt x="1416276" y="3954128"/>
                  <a:pt x="1405905" y="3942029"/>
                </a:cubicBezTo>
                <a:cubicBezTo>
                  <a:pt x="1397292" y="3931981"/>
                  <a:pt x="1382231" y="3930192"/>
                  <a:pt x="1370394" y="3924274"/>
                </a:cubicBezTo>
                <a:cubicBezTo>
                  <a:pt x="1361516" y="3927233"/>
                  <a:pt x="1352362" y="3929465"/>
                  <a:pt x="1343761" y="3933151"/>
                </a:cubicBezTo>
                <a:cubicBezTo>
                  <a:pt x="1331597" y="3938364"/>
                  <a:pt x="1320642" y="3946260"/>
                  <a:pt x="1308251" y="3950907"/>
                </a:cubicBezTo>
                <a:cubicBezTo>
                  <a:pt x="1255893" y="3970541"/>
                  <a:pt x="1287354" y="3945169"/>
                  <a:pt x="1254985" y="3977540"/>
                </a:cubicBezTo>
                <a:cubicBezTo>
                  <a:pt x="1243148" y="3980499"/>
                  <a:pt x="1231553" y="3988143"/>
                  <a:pt x="1219474" y="3986417"/>
                </a:cubicBezTo>
                <a:cubicBezTo>
                  <a:pt x="1187684" y="3981875"/>
                  <a:pt x="1189716" y="3956163"/>
                  <a:pt x="1183963" y="3933151"/>
                </a:cubicBezTo>
                <a:cubicBezTo>
                  <a:pt x="1154085" y="3943111"/>
                  <a:pt x="1152534" y="3942233"/>
                  <a:pt x="1121820" y="3959784"/>
                </a:cubicBezTo>
                <a:cubicBezTo>
                  <a:pt x="1073633" y="3987320"/>
                  <a:pt x="1117384" y="3970142"/>
                  <a:pt x="1068554" y="3986417"/>
                </a:cubicBezTo>
                <a:cubicBezTo>
                  <a:pt x="1062635" y="3980499"/>
                  <a:pt x="1057334" y="3973891"/>
                  <a:pt x="1050798" y="3968662"/>
                </a:cubicBezTo>
                <a:cubicBezTo>
                  <a:pt x="1042466" y="3961997"/>
                  <a:pt x="1031710" y="3958452"/>
                  <a:pt x="1024165" y="3950907"/>
                </a:cubicBezTo>
                <a:cubicBezTo>
                  <a:pt x="964977" y="3891719"/>
                  <a:pt x="1050803" y="3953870"/>
                  <a:pt x="979777" y="3906518"/>
                </a:cubicBezTo>
                <a:cubicBezTo>
                  <a:pt x="970899" y="3912437"/>
                  <a:pt x="960689" y="3916729"/>
                  <a:pt x="953144" y="3924274"/>
                </a:cubicBezTo>
                <a:cubicBezTo>
                  <a:pt x="945600" y="3931819"/>
                  <a:pt x="942333" y="3942806"/>
                  <a:pt x="935389" y="3950907"/>
                </a:cubicBezTo>
                <a:cubicBezTo>
                  <a:pt x="924495" y="3963617"/>
                  <a:pt x="911715" y="3974580"/>
                  <a:pt x="899878" y="3986417"/>
                </a:cubicBezTo>
                <a:cubicBezTo>
                  <a:pt x="884788" y="4001506"/>
                  <a:pt x="879456" y="4024595"/>
                  <a:pt x="864367" y="4039684"/>
                </a:cubicBezTo>
                <a:cubicBezTo>
                  <a:pt x="855009" y="4049042"/>
                  <a:pt x="840694" y="4051521"/>
                  <a:pt x="828857" y="4057439"/>
                </a:cubicBezTo>
                <a:cubicBezTo>
                  <a:pt x="819979" y="4054480"/>
                  <a:pt x="808070" y="4055868"/>
                  <a:pt x="802224" y="4048561"/>
                </a:cubicBezTo>
                <a:cubicBezTo>
                  <a:pt x="791236" y="4034827"/>
                  <a:pt x="802028" y="4001170"/>
                  <a:pt x="775591" y="3995295"/>
                </a:cubicBezTo>
                <a:cubicBezTo>
                  <a:pt x="729011" y="3984944"/>
                  <a:pt x="680896" y="3983458"/>
                  <a:pt x="633548" y="3977540"/>
                </a:cubicBezTo>
                <a:cubicBezTo>
                  <a:pt x="591342" y="4005676"/>
                  <a:pt x="617037" y="3998669"/>
                  <a:pt x="553649" y="3977540"/>
                </a:cubicBezTo>
                <a:cubicBezTo>
                  <a:pt x="530582" y="4000606"/>
                  <a:pt x="528198" y="4009870"/>
                  <a:pt x="482627" y="4004173"/>
                </a:cubicBezTo>
                <a:cubicBezTo>
                  <a:pt x="474322" y="4003135"/>
                  <a:pt x="470790" y="3992336"/>
                  <a:pt x="464872" y="3986417"/>
                </a:cubicBezTo>
                <a:cubicBezTo>
                  <a:pt x="455994" y="3989376"/>
                  <a:pt x="446263" y="3990480"/>
                  <a:pt x="438239" y="3995295"/>
                </a:cubicBezTo>
                <a:cubicBezTo>
                  <a:pt x="431062" y="3999601"/>
                  <a:pt x="428789" y="4012013"/>
                  <a:pt x="420484" y="4013051"/>
                </a:cubicBezTo>
                <a:cubicBezTo>
                  <a:pt x="402623" y="4015284"/>
                  <a:pt x="384973" y="4007132"/>
                  <a:pt x="367218" y="4004173"/>
                </a:cubicBezTo>
                <a:cubicBezTo>
                  <a:pt x="364259" y="4013051"/>
                  <a:pt x="364186" y="4023499"/>
                  <a:pt x="358340" y="4030806"/>
                </a:cubicBezTo>
                <a:cubicBezTo>
                  <a:pt x="351675" y="4039137"/>
                  <a:pt x="339252" y="4041016"/>
                  <a:pt x="331707" y="4048561"/>
                </a:cubicBezTo>
                <a:cubicBezTo>
                  <a:pt x="324162" y="4056106"/>
                  <a:pt x="319870" y="4066316"/>
                  <a:pt x="313952" y="4075194"/>
                </a:cubicBezTo>
                <a:cubicBezTo>
                  <a:pt x="267468" y="4090689"/>
                  <a:pt x="293936" y="4090689"/>
                  <a:pt x="242930" y="4039684"/>
                </a:cubicBezTo>
                <a:cubicBezTo>
                  <a:pt x="186718" y="4025630"/>
                  <a:pt x="214188" y="4020654"/>
                  <a:pt x="171909" y="4084072"/>
                </a:cubicBezTo>
                <a:cubicBezTo>
                  <a:pt x="152639" y="4087926"/>
                  <a:pt x="132997" y="4095672"/>
                  <a:pt x="113567" y="4099691"/>
                </a:cubicBezTo>
                <a:lnTo>
                  <a:pt x="98525" y="4100878"/>
                </a:lnTo>
                <a:lnTo>
                  <a:pt x="97825" y="4099828"/>
                </a:lnTo>
                <a:cubicBezTo>
                  <a:pt x="90607" y="4058925"/>
                  <a:pt x="91906" y="4016969"/>
                  <a:pt x="88947" y="3975540"/>
                </a:cubicBezTo>
                <a:cubicBezTo>
                  <a:pt x="91906" y="3963703"/>
                  <a:pt x="90733" y="3949958"/>
                  <a:pt x="97825" y="3940030"/>
                </a:cubicBezTo>
                <a:cubicBezTo>
                  <a:pt x="158286" y="3855386"/>
                  <a:pt x="117612" y="3960572"/>
                  <a:pt x="142213" y="3886764"/>
                </a:cubicBezTo>
                <a:cubicBezTo>
                  <a:pt x="142213" y="3886764"/>
                  <a:pt x="126320" y="3852121"/>
                  <a:pt x="124458" y="3833498"/>
                </a:cubicBezTo>
                <a:cubicBezTo>
                  <a:pt x="106080" y="3649715"/>
                  <a:pt x="103522" y="3680720"/>
                  <a:pt x="124458" y="3576045"/>
                </a:cubicBezTo>
                <a:cubicBezTo>
                  <a:pt x="130376" y="3567167"/>
                  <a:pt x="138467" y="3559402"/>
                  <a:pt x="142213" y="3549412"/>
                </a:cubicBezTo>
                <a:cubicBezTo>
                  <a:pt x="147511" y="3535284"/>
                  <a:pt x="147431" y="3519662"/>
                  <a:pt x="151091" y="3505024"/>
                </a:cubicBezTo>
                <a:cubicBezTo>
                  <a:pt x="153361" y="3495946"/>
                  <a:pt x="157398" y="3487389"/>
                  <a:pt x="159969" y="3478391"/>
                </a:cubicBezTo>
                <a:cubicBezTo>
                  <a:pt x="163321" y="3466659"/>
                  <a:pt x="165887" y="3454717"/>
                  <a:pt x="168846" y="3442880"/>
                </a:cubicBezTo>
                <a:cubicBezTo>
                  <a:pt x="157009" y="3439921"/>
                  <a:pt x="145068" y="3437354"/>
                  <a:pt x="133336" y="3434002"/>
                </a:cubicBezTo>
                <a:cubicBezTo>
                  <a:pt x="124338" y="3431431"/>
                  <a:pt x="110888" y="3433495"/>
                  <a:pt x="106703" y="3425125"/>
                </a:cubicBezTo>
                <a:cubicBezTo>
                  <a:pt x="97345" y="3406409"/>
                  <a:pt x="95743" y="3383802"/>
                  <a:pt x="97825" y="3362981"/>
                </a:cubicBezTo>
                <a:cubicBezTo>
                  <a:pt x="98887" y="3352364"/>
                  <a:pt x="109662" y="3345226"/>
                  <a:pt x="115580" y="3336348"/>
                </a:cubicBezTo>
                <a:cubicBezTo>
                  <a:pt x="112026" y="3315019"/>
                  <a:pt x="109351" y="3299857"/>
                  <a:pt x="107410" y="3289358"/>
                </a:cubicBezTo>
                <a:lnTo>
                  <a:pt x="104634" y="3275353"/>
                </a:lnTo>
                <a:lnTo>
                  <a:pt x="105814" y="3280193"/>
                </a:lnTo>
                <a:cubicBezTo>
                  <a:pt x="110408" y="3295995"/>
                  <a:pt x="119737" y="3314241"/>
                  <a:pt x="124458" y="3238694"/>
                </a:cubicBezTo>
                <a:cubicBezTo>
                  <a:pt x="126497" y="3206072"/>
                  <a:pt x="118539" y="3173591"/>
                  <a:pt x="115580" y="3141039"/>
                </a:cubicBezTo>
                <a:cubicBezTo>
                  <a:pt x="118836" y="3124760"/>
                  <a:pt x="124918" y="3074112"/>
                  <a:pt x="142213" y="3061140"/>
                </a:cubicBezTo>
                <a:cubicBezTo>
                  <a:pt x="157186" y="3049911"/>
                  <a:pt x="177724" y="3049303"/>
                  <a:pt x="195479" y="3043385"/>
                </a:cubicBezTo>
                <a:cubicBezTo>
                  <a:pt x="166877" y="3000481"/>
                  <a:pt x="156378" y="2993909"/>
                  <a:pt x="168846" y="2919098"/>
                </a:cubicBezTo>
                <a:cubicBezTo>
                  <a:pt x="170384" y="2909867"/>
                  <a:pt x="186601" y="2913179"/>
                  <a:pt x="195479" y="2910220"/>
                </a:cubicBezTo>
                <a:cubicBezTo>
                  <a:pt x="192520" y="2886546"/>
                  <a:pt x="186602" y="2863057"/>
                  <a:pt x="186602" y="2839199"/>
                </a:cubicBezTo>
                <a:cubicBezTo>
                  <a:pt x="186602" y="2829841"/>
                  <a:pt x="194156" y="2821829"/>
                  <a:pt x="195479" y="2812565"/>
                </a:cubicBezTo>
                <a:cubicBezTo>
                  <a:pt x="200101" y="2780208"/>
                  <a:pt x="201398" y="2747462"/>
                  <a:pt x="204357" y="2714911"/>
                </a:cubicBezTo>
                <a:cubicBezTo>
                  <a:pt x="207250" y="2703339"/>
                  <a:pt x="209563" y="2694764"/>
                  <a:pt x="211359" y="2688501"/>
                </a:cubicBezTo>
                <a:lnTo>
                  <a:pt x="215203" y="2676161"/>
                </a:lnTo>
                <a:lnTo>
                  <a:pt x="215344" y="2676046"/>
                </a:lnTo>
                <a:cubicBezTo>
                  <a:pt x="216776" y="2673170"/>
                  <a:pt x="216922" y="2671314"/>
                  <a:pt x="215264" y="2675963"/>
                </a:cubicBezTo>
                <a:lnTo>
                  <a:pt x="215203" y="2676161"/>
                </a:lnTo>
                <a:lnTo>
                  <a:pt x="207710" y="2682245"/>
                </a:lnTo>
                <a:cubicBezTo>
                  <a:pt x="204227" y="2681674"/>
                  <a:pt x="199976" y="2676636"/>
                  <a:pt x="195479" y="2661645"/>
                </a:cubicBezTo>
                <a:cubicBezTo>
                  <a:pt x="188623" y="2638793"/>
                  <a:pt x="189561" y="2614298"/>
                  <a:pt x="186602" y="2590624"/>
                </a:cubicBezTo>
                <a:cubicBezTo>
                  <a:pt x="174117" y="2553169"/>
                  <a:pt x="168846" y="2543162"/>
                  <a:pt x="168846" y="2492969"/>
                </a:cubicBezTo>
                <a:cubicBezTo>
                  <a:pt x="168846" y="2483611"/>
                  <a:pt x="175889" y="2475512"/>
                  <a:pt x="177724" y="2466336"/>
                </a:cubicBezTo>
                <a:cubicBezTo>
                  <a:pt x="181828" y="2445818"/>
                  <a:pt x="183643" y="2424907"/>
                  <a:pt x="186602" y="2404193"/>
                </a:cubicBezTo>
                <a:cubicBezTo>
                  <a:pt x="192520" y="2395315"/>
                  <a:pt x="199064" y="2386824"/>
                  <a:pt x="204357" y="2377560"/>
                </a:cubicBezTo>
                <a:cubicBezTo>
                  <a:pt x="210923" y="2366070"/>
                  <a:pt x="214420" y="2352818"/>
                  <a:pt x="222112" y="2342049"/>
                </a:cubicBezTo>
                <a:cubicBezTo>
                  <a:pt x="229409" y="2331833"/>
                  <a:pt x="246499" y="2327768"/>
                  <a:pt x="248745" y="2315416"/>
                </a:cubicBezTo>
                <a:cubicBezTo>
                  <a:pt x="253013" y="2291943"/>
                  <a:pt x="242827" y="2268069"/>
                  <a:pt x="239868" y="2244395"/>
                </a:cubicBezTo>
                <a:cubicBezTo>
                  <a:pt x="233949" y="2235517"/>
                  <a:pt x="228314" y="2226444"/>
                  <a:pt x="222112" y="2217762"/>
                </a:cubicBezTo>
                <a:cubicBezTo>
                  <a:pt x="213512" y="2205722"/>
                  <a:pt x="202820" y="2195098"/>
                  <a:pt x="195479" y="2182251"/>
                </a:cubicBezTo>
                <a:cubicBezTo>
                  <a:pt x="190836" y="2174126"/>
                  <a:pt x="187107" y="2164962"/>
                  <a:pt x="186602" y="2155618"/>
                </a:cubicBezTo>
                <a:cubicBezTo>
                  <a:pt x="170377" y="1855459"/>
                  <a:pt x="147158" y="1945478"/>
                  <a:pt x="195479" y="1800511"/>
                </a:cubicBezTo>
                <a:cubicBezTo>
                  <a:pt x="189561" y="1791633"/>
                  <a:pt x="186602" y="1779796"/>
                  <a:pt x="177724" y="1773878"/>
                </a:cubicBezTo>
                <a:cubicBezTo>
                  <a:pt x="167572" y="1767110"/>
                  <a:pt x="145719" y="1776687"/>
                  <a:pt x="142213" y="1765000"/>
                </a:cubicBezTo>
                <a:cubicBezTo>
                  <a:pt x="125968" y="1710849"/>
                  <a:pt x="130376" y="1652550"/>
                  <a:pt x="124458" y="1596325"/>
                </a:cubicBezTo>
                <a:cubicBezTo>
                  <a:pt x="121499" y="1587447"/>
                  <a:pt x="117850" y="1578771"/>
                  <a:pt x="115580" y="1569692"/>
                </a:cubicBezTo>
                <a:cubicBezTo>
                  <a:pt x="107241" y="1536335"/>
                  <a:pt x="110003" y="1527085"/>
                  <a:pt x="97825" y="1498670"/>
                </a:cubicBezTo>
                <a:cubicBezTo>
                  <a:pt x="94359" y="1490582"/>
                  <a:pt x="71192" y="1450406"/>
                  <a:pt x="71192" y="1436527"/>
                </a:cubicBezTo>
                <a:cubicBezTo>
                  <a:pt x="71192" y="1380110"/>
                  <a:pt x="77886" y="1393603"/>
                  <a:pt x="81233" y="1404467"/>
                </a:cubicBezTo>
                <a:lnTo>
                  <a:pt x="81654" y="1406058"/>
                </a:lnTo>
                <a:lnTo>
                  <a:pt x="82488" y="1409723"/>
                </a:lnTo>
                <a:cubicBezTo>
                  <a:pt x="83116" y="1412198"/>
                  <a:pt x="83220" y="1412242"/>
                  <a:pt x="82959" y="1410989"/>
                </a:cubicBezTo>
                <a:lnTo>
                  <a:pt x="81654" y="1406058"/>
                </a:lnTo>
                <a:lnTo>
                  <a:pt x="78880" y="1393870"/>
                </a:lnTo>
                <a:cubicBezTo>
                  <a:pt x="77049" y="1385399"/>
                  <a:pt x="74539" y="1373362"/>
                  <a:pt x="71192" y="1356628"/>
                </a:cubicBezTo>
                <a:cubicBezTo>
                  <a:pt x="74151" y="1347750"/>
                  <a:pt x="77499" y="1338993"/>
                  <a:pt x="80070" y="1329995"/>
                </a:cubicBezTo>
                <a:cubicBezTo>
                  <a:pt x="88425" y="1300753"/>
                  <a:pt x="91726" y="1280592"/>
                  <a:pt x="97825" y="1250096"/>
                </a:cubicBezTo>
                <a:cubicBezTo>
                  <a:pt x="87725" y="1229894"/>
                  <a:pt x="71192" y="1203248"/>
                  <a:pt x="71192" y="1179074"/>
                </a:cubicBezTo>
                <a:cubicBezTo>
                  <a:pt x="71192" y="1169716"/>
                  <a:pt x="80070" y="1161799"/>
                  <a:pt x="80070" y="1152441"/>
                </a:cubicBezTo>
                <a:cubicBezTo>
                  <a:pt x="80070" y="1122701"/>
                  <a:pt x="74151" y="1093257"/>
                  <a:pt x="71192" y="1063665"/>
                </a:cubicBezTo>
                <a:cubicBezTo>
                  <a:pt x="71192" y="1063665"/>
                  <a:pt x="81346" y="1027502"/>
                  <a:pt x="88947" y="1010399"/>
                </a:cubicBezTo>
                <a:cubicBezTo>
                  <a:pt x="122197" y="935586"/>
                  <a:pt x="94536" y="1044606"/>
                  <a:pt x="115580" y="939377"/>
                </a:cubicBezTo>
                <a:cubicBezTo>
                  <a:pt x="121499" y="933459"/>
                  <a:pt x="132740" y="929971"/>
                  <a:pt x="133336" y="921622"/>
                </a:cubicBezTo>
                <a:cubicBezTo>
                  <a:pt x="135875" y="886079"/>
                  <a:pt x="124458" y="850724"/>
                  <a:pt x="124458" y="815090"/>
                </a:cubicBezTo>
                <a:cubicBezTo>
                  <a:pt x="124458" y="749920"/>
                  <a:pt x="130377" y="684884"/>
                  <a:pt x="133336" y="619781"/>
                </a:cubicBezTo>
                <a:cubicBezTo>
                  <a:pt x="133336" y="619781"/>
                  <a:pt x="107555" y="597892"/>
                  <a:pt x="97825" y="584270"/>
                </a:cubicBezTo>
                <a:cubicBezTo>
                  <a:pt x="92386" y="576655"/>
                  <a:pt x="90672" y="566835"/>
                  <a:pt x="88947" y="557637"/>
                </a:cubicBezTo>
                <a:cubicBezTo>
                  <a:pt x="66634" y="438633"/>
                  <a:pt x="64436" y="476006"/>
                  <a:pt x="80070" y="397839"/>
                </a:cubicBezTo>
                <a:cubicBezTo>
                  <a:pt x="68233" y="394880"/>
                  <a:pt x="54488" y="396054"/>
                  <a:pt x="44559" y="388962"/>
                </a:cubicBezTo>
                <a:cubicBezTo>
                  <a:pt x="3556" y="359675"/>
                  <a:pt x="16466" y="318060"/>
                  <a:pt x="9048" y="273552"/>
                </a:cubicBezTo>
                <a:cubicBezTo>
                  <a:pt x="1697" y="229447"/>
                  <a:pt x="-10607" y="263086"/>
                  <a:pt x="17926" y="220286"/>
                </a:cubicBezTo>
                <a:cubicBezTo>
                  <a:pt x="26804" y="214368"/>
                  <a:pt x="36228" y="209196"/>
                  <a:pt x="44559" y="202531"/>
                </a:cubicBezTo>
                <a:cubicBezTo>
                  <a:pt x="61065" y="189326"/>
                  <a:pt x="74680" y="173685"/>
                  <a:pt x="71192" y="149265"/>
                </a:cubicBezTo>
                <a:cubicBezTo>
                  <a:pt x="69326" y="136199"/>
                  <a:pt x="44875" y="114070"/>
                  <a:pt x="35681" y="104876"/>
                </a:cubicBezTo>
                <a:cubicBezTo>
                  <a:pt x="38640" y="95998"/>
                  <a:pt x="38713" y="85550"/>
                  <a:pt x="44559" y="78243"/>
                </a:cubicBezTo>
                <a:cubicBezTo>
                  <a:pt x="69262" y="47364"/>
                  <a:pt x="90877" y="73612"/>
                  <a:pt x="44559" y="42732"/>
                </a:cubicBezTo>
                <a:lnTo>
                  <a:pt x="8687" y="30126"/>
                </a:lnTo>
                <a:lnTo>
                  <a:pt x="17924" y="27047"/>
                </a:lnTo>
                <a:cubicBezTo>
                  <a:pt x="23842" y="21128"/>
                  <a:pt x="28502" y="13597"/>
                  <a:pt x="35679" y="9291"/>
                </a:cubicBezTo>
                <a:cubicBezTo>
                  <a:pt x="44889" y="3765"/>
                  <a:pt x="54299" y="1075"/>
                  <a:pt x="63834" y="269"/>
                </a:cubicBezTo>
                <a:close/>
              </a:path>
            </a:pathLst>
          </a:custGeom>
          <a:blipFill>
            <a:blip r:embed="rId2"/>
            <a:stretch>
              <a:fillRect/>
            </a:stretch>
          </a:blipFill>
          <a:ln>
            <a:noFill/>
          </a:ln>
          <a:effectLst>
            <a:innerShdw blurRad="165100" dist="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a:extLst>
              <a:ext uri="{FF2B5EF4-FFF2-40B4-BE49-F238E27FC236}">
                <a16:creationId xmlns:a16="http://schemas.microsoft.com/office/drawing/2014/main" xmlns="" id="{48BD672A-E56B-8D4B-8ED7-035D72464B0F}"/>
              </a:ext>
            </a:extLst>
          </p:cNvPr>
          <p:cNvSpPr/>
          <p:nvPr/>
        </p:nvSpPr>
        <p:spPr>
          <a:xfrm>
            <a:off x="4160208" y="0"/>
            <a:ext cx="7845282" cy="4079681"/>
          </a:xfrm>
          <a:custGeom>
            <a:avLst/>
            <a:gdLst>
              <a:gd name="connsiteX0" fmla="*/ 3361880 w 7845061"/>
              <a:gd name="connsiteY0" fmla="*/ 4000441 h 4100878"/>
              <a:gd name="connsiteX1" fmla="*/ 3365293 w 7845061"/>
              <a:gd name="connsiteY1" fmla="*/ 4002657 h 4100878"/>
              <a:gd name="connsiteX2" fmla="*/ 3365288 w 7845061"/>
              <a:gd name="connsiteY2" fmla="*/ 4002655 h 4100878"/>
              <a:gd name="connsiteX3" fmla="*/ 3361880 w 7845061"/>
              <a:gd name="connsiteY3" fmla="*/ 4000441 h 4100878"/>
              <a:gd name="connsiteX4" fmla="*/ 7700019 w 7845061"/>
              <a:gd name="connsiteY4" fmla="*/ 3731942 h 4100878"/>
              <a:gd name="connsiteX5" fmla="*/ 7698787 w 7845061"/>
              <a:gd name="connsiteY5" fmla="*/ 3736992 h 4100878"/>
              <a:gd name="connsiteX6" fmla="*/ 7699779 w 7845061"/>
              <a:gd name="connsiteY6" fmla="*/ 3731990 h 4100878"/>
              <a:gd name="connsiteX7" fmla="*/ 7700019 w 7845061"/>
              <a:gd name="connsiteY7" fmla="*/ 3731942 h 4100878"/>
              <a:gd name="connsiteX8" fmla="*/ 103403 w 7845061"/>
              <a:gd name="connsiteY8" fmla="*/ 3270303 h 4100878"/>
              <a:gd name="connsiteX9" fmla="*/ 103643 w 7845061"/>
              <a:gd name="connsiteY9" fmla="*/ 3270351 h 4100878"/>
              <a:gd name="connsiteX10" fmla="*/ 104634 w 7845061"/>
              <a:gd name="connsiteY10" fmla="*/ 3275353 h 4100878"/>
              <a:gd name="connsiteX11" fmla="*/ 3344473 w 7845061"/>
              <a:gd name="connsiteY11" fmla="*/ 99584 h 4100878"/>
              <a:gd name="connsiteX12" fmla="*/ 3341060 w 7845061"/>
              <a:gd name="connsiteY12" fmla="*/ 101801 h 4100878"/>
              <a:gd name="connsiteX13" fmla="*/ 3344468 w 7845061"/>
              <a:gd name="connsiteY13" fmla="*/ 99587 h 4100878"/>
              <a:gd name="connsiteX14" fmla="*/ 63834 w 7845061"/>
              <a:gd name="connsiteY14" fmla="*/ 269 h 4100878"/>
              <a:gd name="connsiteX15" fmla="*/ 151089 w 7845061"/>
              <a:gd name="connsiteY15" fmla="*/ 18169 h 4100878"/>
              <a:gd name="connsiteX16" fmla="*/ 222110 w 7845061"/>
              <a:gd name="connsiteY16" fmla="*/ 62557 h 4100878"/>
              <a:gd name="connsiteX17" fmla="*/ 293132 w 7845061"/>
              <a:gd name="connsiteY17" fmla="*/ 27047 h 4100878"/>
              <a:gd name="connsiteX18" fmla="*/ 310887 w 7845061"/>
              <a:gd name="connsiteY18" fmla="*/ 53680 h 4100878"/>
              <a:gd name="connsiteX19" fmla="*/ 337520 w 7845061"/>
              <a:gd name="connsiteY19" fmla="*/ 71435 h 4100878"/>
              <a:gd name="connsiteX20" fmla="*/ 346398 w 7845061"/>
              <a:gd name="connsiteY20" fmla="*/ 98068 h 4100878"/>
              <a:gd name="connsiteX21" fmla="*/ 399664 w 7845061"/>
              <a:gd name="connsiteY21" fmla="*/ 89190 h 4100878"/>
              <a:gd name="connsiteX22" fmla="*/ 417419 w 7845061"/>
              <a:gd name="connsiteY22" fmla="*/ 106946 h 4100878"/>
              <a:gd name="connsiteX23" fmla="*/ 444052 w 7845061"/>
              <a:gd name="connsiteY23" fmla="*/ 115824 h 4100878"/>
              <a:gd name="connsiteX24" fmla="*/ 461807 w 7845061"/>
              <a:gd name="connsiteY24" fmla="*/ 98068 h 4100878"/>
              <a:gd name="connsiteX25" fmla="*/ 532829 w 7845061"/>
              <a:gd name="connsiteY25" fmla="*/ 124701 h 4100878"/>
              <a:gd name="connsiteX26" fmla="*/ 612728 w 7845061"/>
              <a:gd name="connsiteY26" fmla="*/ 124701 h 4100878"/>
              <a:gd name="connsiteX27" fmla="*/ 754771 w 7845061"/>
              <a:gd name="connsiteY27" fmla="*/ 106946 h 4100878"/>
              <a:gd name="connsiteX28" fmla="*/ 781404 w 7845061"/>
              <a:gd name="connsiteY28" fmla="*/ 53680 h 4100878"/>
              <a:gd name="connsiteX29" fmla="*/ 808037 w 7845061"/>
              <a:gd name="connsiteY29" fmla="*/ 44802 h 4100878"/>
              <a:gd name="connsiteX30" fmla="*/ 843547 w 7845061"/>
              <a:gd name="connsiteY30" fmla="*/ 62557 h 4100878"/>
              <a:gd name="connsiteX31" fmla="*/ 879058 w 7845061"/>
              <a:gd name="connsiteY31" fmla="*/ 115824 h 4100878"/>
              <a:gd name="connsiteX32" fmla="*/ 914569 w 7845061"/>
              <a:gd name="connsiteY32" fmla="*/ 151334 h 4100878"/>
              <a:gd name="connsiteX33" fmla="*/ 932324 w 7845061"/>
              <a:gd name="connsiteY33" fmla="*/ 177967 h 4100878"/>
              <a:gd name="connsiteX34" fmla="*/ 958957 w 7845061"/>
              <a:gd name="connsiteY34" fmla="*/ 195723 h 4100878"/>
              <a:gd name="connsiteX35" fmla="*/ 1003345 w 7845061"/>
              <a:gd name="connsiteY35" fmla="*/ 151334 h 4100878"/>
              <a:gd name="connsiteX36" fmla="*/ 1029978 w 7845061"/>
              <a:gd name="connsiteY36" fmla="*/ 133579 h 4100878"/>
              <a:gd name="connsiteX37" fmla="*/ 1047734 w 7845061"/>
              <a:gd name="connsiteY37" fmla="*/ 115824 h 4100878"/>
              <a:gd name="connsiteX38" fmla="*/ 1101000 w 7845061"/>
              <a:gd name="connsiteY38" fmla="*/ 142457 h 4100878"/>
              <a:gd name="connsiteX39" fmla="*/ 1163143 w 7845061"/>
              <a:gd name="connsiteY39" fmla="*/ 169090 h 4100878"/>
              <a:gd name="connsiteX40" fmla="*/ 1198654 w 7845061"/>
              <a:gd name="connsiteY40" fmla="*/ 115824 h 4100878"/>
              <a:gd name="connsiteX41" fmla="*/ 1234165 w 7845061"/>
              <a:gd name="connsiteY41" fmla="*/ 124701 h 4100878"/>
              <a:gd name="connsiteX42" fmla="*/ 1287431 w 7845061"/>
              <a:gd name="connsiteY42" fmla="*/ 151334 h 4100878"/>
              <a:gd name="connsiteX43" fmla="*/ 1322941 w 7845061"/>
              <a:gd name="connsiteY43" fmla="*/ 169090 h 4100878"/>
              <a:gd name="connsiteX44" fmla="*/ 1349574 w 7845061"/>
              <a:gd name="connsiteY44" fmla="*/ 177967 h 4100878"/>
              <a:gd name="connsiteX45" fmla="*/ 1385085 w 7845061"/>
              <a:gd name="connsiteY45" fmla="*/ 160212 h 4100878"/>
              <a:gd name="connsiteX46" fmla="*/ 1402840 w 7845061"/>
              <a:gd name="connsiteY46" fmla="*/ 115824 h 4100878"/>
              <a:gd name="connsiteX47" fmla="*/ 1429473 w 7845061"/>
              <a:gd name="connsiteY47" fmla="*/ 53680 h 4100878"/>
              <a:gd name="connsiteX48" fmla="*/ 1464984 w 7845061"/>
              <a:gd name="connsiteY48" fmla="*/ 62557 h 4100878"/>
              <a:gd name="connsiteX49" fmla="*/ 1544883 w 7845061"/>
              <a:gd name="connsiteY49" fmla="*/ 115824 h 4100878"/>
              <a:gd name="connsiteX50" fmla="*/ 1580394 w 7845061"/>
              <a:gd name="connsiteY50" fmla="*/ 98068 h 4100878"/>
              <a:gd name="connsiteX51" fmla="*/ 1607027 w 7845061"/>
              <a:gd name="connsiteY51" fmla="*/ 80313 h 4100878"/>
              <a:gd name="connsiteX52" fmla="*/ 1633660 w 7845061"/>
              <a:gd name="connsiteY52" fmla="*/ 98068 h 4100878"/>
              <a:gd name="connsiteX53" fmla="*/ 1695804 w 7845061"/>
              <a:gd name="connsiteY53" fmla="*/ 115824 h 4100878"/>
              <a:gd name="connsiteX54" fmla="*/ 1722437 w 7845061"/>
              <a:gd name="connsiteY54" fmla="*/ 124701 h 4100878"/>
              <a:gd name="connsiteX55" fmla="*/ 1749070 w 7845061"/>
              <a:gd name="connsiteY55" fmla="*/ 115824 h 4100878"/>
              <a:gd name="connsiteX56" fmla="*/ 1811213 w 7845061"/>
              <a:gd name="connsiteY56" fmla="*/ 133579 h 4100878"/>
              <a:gd name="connsiteX57" fmla="*/ 1846724 w 7845061"/>
              <a:gd name="connsiteY57" fmla="*/ 124701 h 4100878"/>
              <a:gd name="connsiteX58" fmla="*/ 1873357 w 7845061"/>
              <a:gd name="connsiteY58" fmla="*/ 98068 h 4100878"/>
              <a:gd name="connsiteX59" fmla="*/ 1908868 w 7845061"/>
              <a:gd name="connsiteY59" fmla="*/ 80313 h 4100878"/>
              <a:gd name="connsiteX60" fmla="*/ 1935501 w 7845061"/>
              <a:gd name="connsiteY60" fmla="*/ 89190 h 4100878"/>
              <a:gd name="connsiteX61" fmla="*/ 1979889 w 7845061"/>
              <a:gd name="connsiteY61" fmla="*/ 115824 h 4100878"/>
              <a:gd name="connsiteX62" fmla="*/ 2033155 w 7845061"/>
              <a:gd name="connsiteY62" fmla="*/ 80313 h 4100878"/>
              <a:gd name="connsiteX63" fmla="*/ 2104176 w 7845061"/>
              <a:gd name="connsiteY63" fmla="*/ 18169 h 4100878"/>
              <a:gd name="connsiteX64" fmla="*/ 2130809 w 7845061"/>
              <a:gd name="connsiteY64" fmla="*/ 9291 h 4100878"/>
              <a:gd name="connsiteX65" fmla="*/ 2148565 w 7845061"/>
              <a:gd name="connsiteY65" fmla="*/ 35924 h 4100878"/>
              <a:gd name="connsiteX66" fmla="*/ 2166320 w 7845061"/>
              <a:gd name="connsiteY66" fmla="*/ 53680 h 4100878"/>
              <a:gd name="connsiteX67" fmla="*/ 2184075 w 7845061"/>
              <a:gd name="connsiteY67" fmla="*/ 27047 h 4100878"/>
              <a:gd name="connsiteX68" fmla="*/ 2263974 w 7845061"/>
              <a:gd name="connsiteY68" fmla="*/ 89190 h 4100878"/>
              <a:gd name="connsiteX69" fmla="*/ 2281730 w 7845061"/>
              <a:gd name="connsiteY69" fmla="*/ 106946 h 4100878"/>
              <a:gd name="connsiteX70" fmla="*/ 2299485 w 7845061"/>
              <a:gd name="connsiteY70" fmla="*/ 133579 h 4100878"/>
              <a:gd name="connsiteX71" fmla="*/ 2352751 w 7845061"/>
              <a:gd name="connsiteY71" fmla="*/ 142457 h 4100878"/>
              <a:gd name="connsiteX72" fmla="*/ 2423773 w 7845061"/>
              <a:gd name="connsiteY72" fmla="*/ 124701 h 4100878"/>
              <a:gd name="connsiteX73" fmla="*/ 2450406 w 7845061"/>
              <a:gd name="connsiteY73" fmla="*/ 115824 h 4100878"/>
              <a:gd name="connsiteX74" fmla="*/ 2539182 w 7845061"/>
              <a:gd name="connsiteY74" fmla="*/ 106946 h 4100878"/>
              <a:gd name="connsiteX75" fmla="*/ 2583571 w 7845061"/>
              <a:gd name="connsiteY75" fmla="*/ 142457 h 4100878"/>
              <a:gd name="connsiteX76" fmla="*/ 2610204 w 7845061"/>
              <a:gd name="connsiteY76" fmla="*/ 151334 h 4100878"/>
              <a:gd name="connsiteX77" fmla="*/ 2645714 w 7845061"/>
              <a:gd name="connsiteY77" fmla="*/ 133579 h 4100878"/>
              <a:gd name="connsiteX78" fmla="*/ 2681225 w 7845061"/>
              <a:gd name="connsiteY78" fmla="*/ 142457 h 4100878"/>
              <a:gd name="connsiteX79" fmla="*/ 2707858 w 7845061"/>
              <a:gd name="connsiteY79" fmla="*/ 133579 h 4100878"/>
              <a:gd name="connsiteX80" fmla="*/ 2770002 w 7845061"/>
              <a:gd name="connsiteY80" fmla="*/ 160212 h 4100878"/>
              <a:gd name="connsiteX81" fmla="*/ 2814390 w 7845061"/>
              <a:gd name="connsiteY81" fmla="*/ 133579 h 4100878"/>
              <a:gd name="connsiteX82" fmla="*/ 2841023 w 7845061"/>
              <a:gd name="connsiteY82" fmla="*/ 98068 h 4100878"/>
              <a:gd name="connsiteX83" fmla="*/ 2903167 w 7845061"/>
              <a:gd name="connsiteY83" fmla="*/ 133579 h 4100878"/>
              <a:gd name="connsiteX84" fmla="*/ 2929800 w 7845061"/>
              <a:gd name="connsiteY84" fmla="*/ 142457 h 4100878"/>
              <a:gd name="connsiteX85" fmla="*/ 2983066 w 7845061"/>
              <a:gd name="connsiteY85" fmla="*/ 106946 h 4100878"/>
              <a:gd name="connsiteX86" fmla="*/ 3036332 w 7845061"/>
              <a:gd name="connsiteY86" fmla="*/ 71435 h 4100878"/>
              <a:gd name="connsiteX87" fmla="*/ 3071842 w 7845061"/>
              <a:gd name="connsiteY87" fmla="*/ 53680 h 4100878"/>
              <a:gd name="connsiteX88" fmla="*/ 3098475 w 7845061"/>
              <a:gd name="connsiteY88" fmla="*/ 71435 h 4100878"/>
              <a:gd name="connsiteX89" fmla="*/ 3133986 w 7845061"/>
              <a:gd name="connsiteY89" fmla="*/ 124701 h 4100878"/>
              <a:gd name="connsiteX90" fmla="*/ 3160619 w 7845061"/>
              <a:gd name="connsiteY90" fmla="*/ 115824 h 4100878"/>
              <a:gd name="connsiteX91" fmla="*/ 3222763 w 7845061"/>
              <a:gd name="connsiteY91" fmla="*/ 186845 h 4100878"/>
              <a:gd name="connsiteX92" fmla="*/ 3249396 w 7845061"/>
              <a:gd name="connsiteY92" fmla="*/ 177967 h 4100878"/>
              <a:gd name="connsiteX93" fmla="*/ 3302662 w 7845061"/>
              <a:gd name="connsiteY93" fmla="*/ 133579 h 4100878"/>
              <a:gd name="connsiteX94" fmla="*/ 3329295 w 7845061"/>
              <a:gd name="connsiteY94" fmla="*/ 115824 h 4100878"/>
              <a:gd name="connsiteX95" fmla="*/ 3351387 w 7845061"/>
              <a:gd name="connsiteY95" fmla="*/ 96614 h 4100878"/>
              <a:gd name="connsiteX96" fmla="*/ 3344473 w 7845061"/>
              <a:gd name="connsiteY96" fmla="*/ 99584 h 4100878"/>
              <a:gd name="connsiteX97" fmla="*/ 3350835 w 7845061"/>
              <a:gd name="connsiteY97" fmla="*/ 95454 h 4100878"/>
              <a:gd name="connsiteX98" fmla="*/ 3373683 w 7845061"/>
              <a:gd name="connsiteY98" fmla="*/ 80313 h 4100878"/>
              <a:gd name="connsiteX99" fmla="*/ 3409194 w 7845061"/>
              <a:gd name="connsiteY99" fmla="*/ 98068 h 4100878"/>
              <a:gd name="connsiteX100" fmla="*/ 3426949 w 7845061"/>
              <a:gd name="connsiteY100" fmla="*/ 124701 h 4100878"/>
              <a:gd name="connsiteX101" fmla="*/ 3489093 w 7845061"/>
              <a:gd name="connsiteY101" fmla="*/ 133579 h 4100878"/>
              <a:gd name="connsiteX102" fmla="*/ 3515726 w 7845061"/>
              <a:gd name="connsiteY102" fmla="*/ 151334 h 4100878"/>
              <a:gd name="connsiteX103" fmla="*/ 3542359 w 7845061"/>
              <a:gd name="connsiteY103" fmla="*/ 177967 h 4100878"/>
              <a:gd name="connsiteX104" fmla="*/ 3568992 w 7845061"/>
              <a:gd name="connsiteY104" fmla="*/ 169090 h 4100878"/>
              <a:gd name="connsiteX105" fmla="*/ 3640013 w 7845061"/>
              <a:gd name="connsiteY105" fmla="*/ 115824 h 4100878"/>
              <a:gd name="connsiteX106" fmla="*/ 3719912 w 7845061"/>
              <a:gd name="connsiteY106" fmla="*/ 186845 h 4100878"/>
              <a:gd name="connsiteX107" fmla="*/ 3844200 w 7845061"/>
              <a:gd name="connsiteY107" fmla="*/ 177967 h 4100878"/>
              <a:gd name="connsiteX108" fmla="*/ 3897466 w 7845061"/>
              <a:gd name="connsiteY108" fmla="*/ 115824 h 4100878"/>
              <a:gd name="connsiteX109" fmla="*/ 3932976 w 7845061"/>
              <a:gd name="connsiteY109" fmla="*/ 106946 h 4100878"/>
              <a:gd name="connsiteX110" fmla="*/ 3959609 w 7845061"/>
              <a:gd name="connsiteY110" fmla="*/ 98068 h 4100878"/>
              <a:gd name="connsiteX111" fmla="*/ 4003998 w 7845061"/>
              <a:gd name="connsiteY111" fmla="*/ 124701 h 4100878"/>
              <a:gd name="connsiteX112" fmla="*/ 4048386 w 7845061"/>
              <a:gd name="connsiteY112" fmla="*/ 142457 h 4100878"/>
              <a:gd name="connsiteX113" fmla="*/ 4092774 w 7845061"/>
              <a:gd name="connsiteY113" fmla="*/ 133579 h 4100878"/>
              <a:gd name="connsiteX114" fmla="*/ 4128285 w 7845061"/>
              <a:gd name="connsiteY114" fmla="*/ 98068 h 4100878"/>
              <a:gd name="connsiteX115" fmla="*/ 4172673 w 7845061"/>
              <a:gd name="connsiteY115" fmla="*/ 160212 h 4100878"/>
              <a:gd name="connsiteX116" fmla="*/ 4199306 w 7845061"/>
              <a:gd name="connsiteY116" fmla="*/ 151334 h 4100878"/>
              <a:gd name="connsiteX117" fmla="*/ 4252573 w 7845061"/>
              <a:gd name="connsiteY117" fmla="*/ 133579 h 4100878"/>
              <a:gd name="connsiteX118" fmla="*/ 4332472 w 7845061"/>
              <a:gd name="connsiteY118" fmla="*/ 115824 h 4100878"/>
              <a:gd name="connsiteX119" fmla="*/ 4367982 w 7845061"/>
              <a:gd name="connsiteY119" fmla="*/ 98068 h 4100878"/>
              <a:gd name="connsiteX120" fmla="*/ 4412371 w 7845061"/>
              <a:gd name="connsiteY120" fmla="*/ 151334 h 4100878"/>
              <a:gd name="connsiteX121" fmla="*/ 4430126 w 7845061"/>
              <a:gd name="connsiteY121" fmla="*/ 169090 h 4100878"/>
              <a:gd name="connsiteX122" fmla="*/ 4518903 w 7845061"/>
              <a:gd name="connsiteY122" fmla="*/ 133579 h 4100878"/>
              <a:gd name="connsiteX123" fmla="*/ 4545536 w 7845061"/>
              <a:gd name="connsiteY123" fmla="*/ 124701 h 4100878"/>
              <a:gd name="connsiteX124" fmla="*/ 4581046 w 7845061"/>
              <a:gd name="connsiteY124" fmla="*/ 133579 h 4100878"/>
              <a:gd name="connsiteX125" fmla="*/ 4714211 w 7845061"/>
              <a:gd name="connsiteY125" fmla="*/ 106946 h 4100878"/>
              <a:gd name="connsiteX126" fmla="*/ 4758600 w 7845061"/>
              <a:gd name="connsiteY126" fmla="*/ 80313 h 4100878"/>
              <a:gd name="connsiteX127" fmla="*/ 4776355 w 7845061"/>
              <a:gd name="connsiteY127" fmla="*/ 62557 h 4100878"/>
              <a:gd name="connsiteX128" fmla="*/ 4811866 w 7845061"/>
              <a:gd name="connsiteY128" fmla="*/ 53680 h 4100878"/>
              <a:gd name="connsiteX129" fmla="*/ 4874009 w 7845061"/>
              <a:gd name="connsiteY129" fmla="*/ 106946 h 4100878"/>
              <a:gd name="connsiteX130" fmla="*/ 4936153 w 7845061"/>
              <a:gd name="connsiteY130" fmla="*/ 124701 h 4100878"/>
              <a:gd name="connsiteX131" fmla="*/ 5016052 w 7845061"/>
              <a:gd name="connsiteY131" fmla="*/ 89190 h 4100878"/>
              <a:gd name="connsiteX132" fmla="*/ 5078196 w 7845061"/>
              <a:gd name="connsiteY132" fmla="*/ 53680 h 4100878"/>
              <a:gd name="connsiteX133" fmla="*/ 5104829 w 7845061"/>
              <a:gd name="connsiteY133" fmla="*/ 44802 h 4100878"/>
              <a:gd name="connsiteX134" fmla="*/ 5140339 w 7845061"/>
              <a:gd name="connsiteY134" fmla="*/ 98068 h 4100878"/>
              <a:gd name="connsiteX135" fmla="*/ 5175850 w 7845061"/>
              <a:gd name="connsiteY135" fmla="*/ 169090 h 4100878"/>
              <a:gd name="connsiteX136" fmla="*/ 5202483 w 7845061"/>
              <a:gd name="connsiteY136" fmla="*/ 213478 h 4100878"/>
              <a:gd name="connsiteX137" fmla="*/ 5246872 w 7845061"/>
              <a:gd name="connsiteY137" fmla="*/ 222356 h 4100878"/>
              <a:gd name="connsiteX138" fmla="*/ 5317893 w 7845061"/>
              <a:gd name="connsiteY138" fmla="*/ 186845 h 4100878"/>
              <a:gd name="connsiteX139" fmla="*/ 5353404 w 7845061"/>
              <a:gd name="connsiteY139" fmla="*/ 195723 h 4100878"/>
              <a:gd name="connsiteX140" fmla="*/ 5406670 w 7845061"/>
              <a:gd name="connsiteY140" fmla="*/ 195723 h 4100878"/>
              <a:gd name="connsiteX141" fmla="*/ 5424425 w 7845061"/>
              <a:gd name="connsiteY141" fmla="*/ 231233 h 4100878"/>
              <a:gd name="connsiteX142" fmla="*/ 5451058 w 7845061"/>
              <a:gd name="connsiteY142" fmla="*/ 213478 h 4100878"/>
              <a:gd name="connsiteX143" fmla="*/ 5477691 w 7845061"/>
              <a:gd name="connsiteY143" fmla="*/ 204600 h 4100878"/>
              <a:gd name="connsiteX144" fmla="*/ 5504324 w 7845061"/>
              <a:gd name="connsiteY144" fmla="*/ 186845 h 4100878"/>
              <a:gd name="connsiteX145" fmla="*/ 5557590 w 7845061"/>
              <a:gd name="connsiteY145" fmla="*/ 160212 h 4100878"/>
              <a:gd name="connsiteX146" fmla="*/ 5593101 w 7845061"/>
              <a:gd name="connsiteY146" fmla="*/ 169090 h 4100878"/>
              <a:gd name="connsiteX147" fmla="*/ 5655244 w 7845061"/>
              <a:gd name="connsiteY147" fmla="*/ 213478 h 4100878"/>
              <a:gd name="connsiteX148" fmla="*/ 5690755 w 7845061"/>
              <a:gd name="connsiteY148" fmla="*/ 222356 h 4100878"/>
              <a:gd name="connsiteX149" fmla="*/ 5744021 w 7845061"/>
              <a:gd name="connsiteY149" fmla="*/ 186845 h 4100878"/>
              <a:gd name="connsiteX150" fmla="*/ 5752899 w 7845061"/>
              <a:gd name="connsiteY150" fmla="*/ 160212 h 4100878"/>
              <a:gd name="connsiteX151" fmla="*/ 5815042 w 7845061"/>
              <a:gd name="connsiteY151" fmla="*/ 169090 h 4100878"/>
              <a:gd name="connsiteX152" fmla="*/ 5894941 w 7845061"/>
              <a:gd name="connsiteY152" fmla="*/ 204600 h 4100878"/>
              <a:gd name="connsiteX153" fmla="*/ 5965963 w 7845061"/>
              <a:gd name="connsiteY153" fmla="*/ 169090 h 4100878"/>
              <a:gd name="connsiteX154" fmla="*/ 6028106 w 7845061"/>
              <a:gd name="connsiteY154" fmla="*/ 204600 h 4100878"/>
              <a:gd name="connsiteX155" fmla="*/ 6072495 w 7845061"/>
              <a:gd name="connsiteY155" fmla="*/ 195723 h 4100878"/>
              <a:gd name="connsiteX156" fmla="*/ 6094207 w 7845061"/>
              <a:gd name="connsiteY156" fmla="*/ 174136 h 4100878"/>
              <a:gd name="connsiteX157" fmla="*/ 6102653 w 7845061"/>
              <a:gd name="connsiteY157" fmla="*/ 165894 h 4100878"/>
              <a:gd name="connsiteX158" fmla="*/ 6104439 w 7845061"/>
              <a:gd name="connsiteY158" fmla="*/ 164230 h 4100878"/>
              <a:gd name="connsiteX159" fmla="*/ 6103566 w 7845061"/>
              <a:gd name="connsiteY159" fmla="*/ 165003 h 4100878"/>
              <a:gd name="connsiteX160" fmla="*/ 6102653 w 7845061"/>
              <a:gd name="connsiteY160" fmla="*/ 165894 h 4100878"/>
              <a:gd name="connsiteX161" fmla="*/ 6100693 w 7845061"/>
              <a:gd name="connsiteY161" fmla="*/ 167721 h 4100878"/>
              <a:gd name="connsiteX162" fmla="*/ 6116883 w 7845061"/>
              <a:gd name="connsiteY162" fmla="*/ 142457 h 4100878"/>
              <a:gd name="connsiteX163" fmla="*/ 6161272 w 7845061"/>
              <a:gd name="connsiteY163" fmla="*/ 89190 h 4100878"/>
              <a:gd name="connsiteX164" fmla="*/ 6205660 w 7845061"/>
              <a:gd name="connsiteY164" fmla="*/ 106946 h 4100878"/>
              <a:gd name="connsiteX165" fmla="*/ 6232293 w 7845061"/>
              <a:gd name="connsiteY165" fmla="*/ 115824 h 4100878"/>
              <a:gd name="connsiteX166" fmla="*/ 6276681 w 7845061"/>
              <a:gd name="connsiteY166" fmla="*/ 98068 h 4100878"/>
              <a:gd name="connsiteX167" fmla="*/ 6312192 w 7845061"/>
              <a:gd name="connsiteY167" fmla="*/ 44802 h 4100878"/>
              <a:gd name="connsiteX168" fmla="*/ 6329947 w 7845061"/>
              <a:gd name="connsiteY168" fmla="*/ 18169 h 4100878"/>
              <a:gd name="connsiteX169" fmla="*/ 6374336 w 7845061"/>
              <a:gd name="connsiteY169" fmla="*/ 62557 h 4100878"/>
              <a:gd name="connsiteX170" fmla="*/ 6454235 w 7845061"/>
              <a:gd name="connsiteY170" fmla="*/ 124701 h 4100878"/>
              <a:gd name="connsiteX171" fmla="*/ 6463112 w 7845061"/>
              <a:gd name="connsiteY171" fmla="*/ 151334 h 4100878"/>
              <a:gd name="connsiteX172" fmla="*/ 6507501 w 7845061"/>
              <a:gd name="connsiteY172" fmla="*/ 186845 h 4100878"/>
              <a:gd name="connsiteX173" fmla="*/ 6543011 w 7845061"/>
              <a:gd name="connsiteY173" fmla="*/ 195723 h 4100878"/>
              <a:gd name="connsiteX174" fmla="*/ 6569644 w 7845061"/>
              <a:gd name="connsiteY174" fmla="*/ 151334 h 4100878"/>
              <a:gd name="connsiteX175" fmla="*/ 6605155 w 7845061"/>
              <a:gd name="connsiteY175" fmla="*/ 133579 h 4100878"/>
              <a:gd name="connsiteX176" fmla="*/ 6631788 w 7845061"/>
              <a:gd name="connsiteY176" fmla="*/ 98068 h 4100878"/>
              <a:gd name="connsiteX177" fmla="*/ 6658421 w 7845061"/>
              <a:gd name="connsiteY177" fmla="*/ 106946 h 4100878"/>
              <a:gd name="connsiteX178" fmla="*/ 6685054 w 7845061"/>
              <a:gd name="connsiteY178" fmla="*/ 142457 h 4100878"/>
              <a:gd name="connsiteX179" fmla="*/ 6702809 w 7845061"/>
              <a:gd name="connsiteY179" fmla="*/ 169090 h 4100878"/>
              <a:gd name="connsiteX180" fmla="*/ 6747198 w 7845061"/>
              <a:gd name="connsiteY180" fmla="*/ 177967 h 4100878"/>
              <a:gd name="connsiteX181" fmla="*/ 6782708 w 7845061"/>
              <a:gd name="connsiteY181" fmla="*/ 204600 h 4100878"/>
              <a:gd name="connsiteX182" fmla="*/ 6800464 w 7845061"/>
              <a:gd name="connsiteY182" fmla="*/ 222356 h 4100878"/>
              <a:gd name="connsiteX183" fmla="*/ 6827097 w 7845061"/>
              <a:gd name="connsiteY183" fmla="*/ 231233 h 4100878"/>
              <a:gd name="connsiteX184" fmla="*/ 6844852 w 7845061"/>
              <a:gd name="connsiteY184" fmla="*/ 248989 h 4100878"/>
              <a:gd name="connsiteX185" fmla="*/ 6880363 w 7845061"/>
              <a:gd name="connsiteY185" fmla="*/ 204600 h 4100878"/>
              <a:gd name="connsiteX186" fmla="*/ 6906996 w 7845061"/>
              <a:gd name="connsiteY186" fmla="*/ 213478 h 4100878"/>
              <a:gd name="connsiteX187" fmla="*/ 6960262 w 7845061"/>
              <a:gd name="connsiteY187" fmla="*/ 204600 h 4100878"/>
              <a:gd name="connsiteX188" fmla="*/ 7004650 w 7845061"/>
              <a:gd name="connsiteY188" fmla="*/ 195723 h 4100878"/>
              <a:gd name="connsiteX189" fmla="*/ 7049039 w 7845061"/>
              <a:gd name="connsiteY189" fmla="*/ 160212 h 4100878"/>
              <a:gd name="connsiteX190" fmla="*/ 7075672 w 7845061"/>
              <a:gd name="connsiteY190" fmla="*/ 142457 h 4100878"/>
              <a:gd name="connsiteX191" fmla="*/ 7093427 w 7845061"/>
              <a:gd name="connsiteY191" fmla="*/ 169090 h 4100878"/>
              <a:gd name="connsiteX192" fmla="*/ 7111182 w 7845061"/>
              <a:gd name="connsiteY192" fmla="*/ 204600 h 4100878"/>
              <a:gd name="connsiteX193" fmla="*/ 7137815 w 7845061"/>
              <a:gd name="connsiteY193" fmla="*/ 213478 h 4100878"/>
              <a:gd name="connsiteX194" fmla="*/ 7173326 w 7845061"/>
              <a:gd name="connsiteY194" fmla="*/ 160212 h 4100878"/>
              <a:gd name="connsiteX195" fmla="*/ 7199959 w 7845061"/>
              <a:gd name="connsiteY195" fmla="*/ 177967 h 4100878"/>
              <a:gd name="connsiteX196" fmla="*/ 7253225 w 7845061"/>
              <a:gd name="connsiteY196" fmla="*/ 151334 h 4100878"/>
              <a:gd name="connsiteX197" fmla="*/ 7270980 w 7845061"/>
              <a:gd name="connsiteY197" fmla="*/ 177967 h 4100878"/>
              <a:gd name="connsiteX198" fmla="*/ 7297613 w 7845061"/>
              <a:gd name="connsiteY198" fmla="*/ 195723 h 4100878"/>
              <a:gd name="connsiteX199" fmla="*/ 7315369 w 7845061"/>
              <a:gd name="connsiteY199" fmla="*/ 177967 h 4100878"/>
              <a:gd name="connsiteX200" fmla="*/ 7333124 w 7845061"/>
              <a:gd name="connsiteY200" fmla="*/ 151334 h 4100878"/>
              <a:gd name="connsiteX201" fmla="*/ 7359757 w 7845061"/>
              <a:gd name="connsiteY201" fmla="*/ 142457 h 4100878"/>
              <a:gd name="connsiteX202" fmla="*/ 7386390 w 7845061"/>
              <a:gd name="connsiteY202" fmla="*/ 169090 h 4100878"/>
              <a:gd name="connsiteX203" fmla="*/ 7439656 w 7845061"/>
              <a:gd name="connsiteY203" fmla="*/ 151334 h 4100878"/>
              <a:gd name="connsiteX204" fmla="*/ 7475167 w 7845061"/>
              <a:gd name="connsiteY204" fmla="*/ 169090 h 4100878"/>
              <a:gd name="connsiteX205" fmla="*/ 7510677 w 7845061"/>
              <a:gd name="connsiteY205" fmla="*/ 195723 h 4100878"/>
              <a:gd name="connsiteX206" fmla="*/ 7581699 w 7845061"/>
              <a:gd name="connsiteY206" fmla="*/ 177967 h 4100878"/>
              <a:gd name="connsiteX207" fmla="*/ 7634965 w 7845061"/>
              <a:gd name="connsiteY207" fmla="*/ 142457 h 4100878"/>
              <a:gd name="connsiteX208" fmla="*/ 7652720 w 7845061"/>
              <a:gd name="connsiteY208" fmla="*/ 124701 h 4100878"/>
              <a:gd name="connsiteX209" fmla="*/ 7714864 w 7845061"/>
              <a:gd name="connsiteY209" fmla="*/ 80313 h 4100878"/>
              <a:gd name="connsiteX210" fmla="*/ 7750374 w 7845061"/>
              <a:gd name="connsiteY210" fmla="*/ 89190 h 4100878"/>
              <a:gd name="connsiteX211" fmla="*/ 7794763 w 7845061"/>
              <a:gd name="connsiteY211" fmla="*/ 124701 h 4100878"/>
              <a:gd name="connsiteX212" fmla="*/ 7845061 w 7845061"/>
              <a:gd name="connsiteY212" fmla="*/ 128587 h 4100878"/>
              <a:gd name="connsiteX213" fmla="*/ 7845061 w 7845061"/>
              <a:gd name="connsiteY213" fmla="*/ 224680 h 4100878"/>
              <a:gd name="connsiteX214" fmla="*/ 7838378 w 7845061"/>
              <a:gd name="connsiteY214" fmla="*/ 236028 h 4100878"/>
              <a:gd name="connsiteX215" fmla="*/ 7838761 w 7845061"/>
              <a:gd name="connsiteY215" fmla="*/ 442228 h 4100878"/>
              <a:gd name="connsiteX216" fmla="*/ 7829883 w 7845061"/>
              <a:gd name="connsiteY216" fmla="*/ 468861 h 4100878"/>
              <a:gd name="connsiteX217" fmla="*/ 7758862 w 7845061"/>
              <a:gd name="connsiteY217" fmla="*/ 504371 h 4100878"/>
              <a:gd name="connsiteX218" fmla="*/ 7758862 w 7845061"/>
              <a:gd name="connsiteY218" fmla="*/ 539882 h 4100878"/>
              <a:gd name="connsiteX219" fmla="*/ 7767740 w 7845061"/>
              <a:gd name="connsiteY219" fmla="*/ 566515 h 4100878"/>
              <a:gd name="connsiteX220" fmla="*/ 7732229 w 7845061"/>
              <a:gd name="connsiteY220" fmla="*/ 610904 h 4100878"/>
              <a:gd name="connsiteX221" fmla="*/ 7758862 w 7845061"/>
              <a:gd name="connsiteY221" fmla="*/ 664170 h 4100878"/>
              <a:gd name="connsiteX222" fmla="*/ 7785495 w 7845061"/>
              <a:gd name="connsiteY222" fmla="*/ 681925 h 4100878"/>
              <a:gd name="connsiteX223" fmla="*/ 7794373 w 7845061"/>
              <a:gd name="connsiteY223" fmla="*/ 735191 h 4100878"/>
              <a:gd name="connsiteX224" fmla="*/ 7758862 w 7845061"/>
              <a:gd name="connsiteY224" fmla="*/ 850601 h 4100878"/>
              <a:gd name="connsiteX225" fmla="*/ 7723351 w 7845061"/>
              <a:gd name="connsiteY225" fmla="*/ 859478 h 4100878"/>
              <a:gd name="connsiteX226" fmla="*/ 7714474 w 7845061"/>
              <a:gd name="connsiteY226" fmla="*/ 1019276 h 4100878"/>
              <a:gd name="connsiteX227" fmla="*/ 7705596 w 7845061"/>
              <a:gd name="connsiteY227" fmla="*/ 1045909 h 4100878"/>
              <a:gd name="connsiteX228" fmla="*/ 7670085 w 7845061"/>
              <a:gd name="connsiteY228" fmla="*/ 1081420 h 4100878"/>
              <a:gd name="connsiteX229" fmla="*/ 7678963 w 7845061"/>
              <a:gd name="connsiteY229" fmla="*/ 1276729 h 4100878"/>
              <a:gd name="connsiteX230" fmla="*/ 7670085 w 7845061"/>
              <a:gd name="connsiteY230" fmla="*/ 1383261 h 4100878"/>
              <a:gd name="connsiteX231" fmla="*/ 7687841 w 7845061"/>
              <a:gd name="connsiteY231" fmla="*/ 1401016 h 4100878"/>
              <a:gd name="connsiteX232" fmla="*/ 7714474 w 7845061"/>
              <a:gd name="connsiteY232" fmla="*/ 1472038 h 4100878"/>
              <a:gd name="connsiteX233" fmla="*/ 7732229 w 7845061"/>
              <a:gd name="connsiteY233" fmla="*/ 1525304 h 4100878"/>
              <a:gd name="connsiteX234" fmla="*/ 7723351 w 7845061"/>
              <a:gd name="connsiteY234" fmla="*/ 1614080 h 4100878"/>
              <a:gd name="connsiteX235" fmla="*/ 7732229 w 7845061"/>
              <a:gd name="connsiteY235" fmla="*/ 1640713 h 4100878"/>
              <a:gd name="connsiteX236" fmla="*/ 7705596 w 7845061"/>
              <a:gd name="connsiteY236" fmla="*/ 1711735 h 4100878"/>
              <a:gd name="connsiteX237" fmla="*/ 7723351 w 7845061"/>
              <a:gd name="connsiteY237" fmla="*/ 1791634 h 4100878"/>
              <a:gd name="connsiteX238" fmla="*/ 7732229 w 7845061"/>
              <a:gd name="connsiteY238" fmla="*/ 1818267 h 4100878"/>
              <a:gd name="connsiteX239" fmla="*/ 7724541 w 7845061"/>
              <a:gd name="connsiteY239" fmla="*/ 1855509 h 4100878"/>
              <a:gd name="connsiteX240" fmla="*/ 7721768 w 7845061"/>
              <a:gd name="connsiteY240" fmla="*/ 1867695 h 4100878"/>
              <a:gd name="connsiteX241" fmla="*/ 7720462 w 7845061"/>
              <a:gd name="connsiteY241" fmla="*/ 1872628 h 4100878"/>
              <a:gd name="connsiteX242" fmla="*/ 7720933 w 7845061"/>
              <a:gd name="connsiteY242" fmla="*/ 1871362 h 4100878"/>
              <a:gd name="connsiteX243" fmla="*/ 7721768 w 7845061"/>
              <a:gd name="connsiteY243" fmla="*/ 1867695 h 4100878"/>
              <a:gd name="connsiteX244" fmla="*/ 7722188 w 7845061"/>
              <a:gd name="connsiteY244" fmla="*/ 1866106 h 4100878"/>
              <a:gd name="connsiteX245" fmla="*/ 7732229 w 7845061"/>
              <a:gd name="connsiteY245" fmla="*/ 1898166 h 4100878"/>
              <a:gd name="connsiteX246" fmla="*/ 7705596 w 7845061"/>
              <a:gd name="connsiteY246" fmla="*/ 1960309 h 4100878"/>
              <a:gd name="connsiteX247" fmla="*/ 7687841 w 7845061"/>
              <a:gd name="connsiteY247" fmla="*/ 2031331 h 4100878"/>
              <a:gd name="connsiteX248" fmla="*/ 7678963 w 7845061"/>
              <a:gd name="connsiteY248" fmla="*/ 2057964 h 4100878"/>
              <a:gd name="connsiteX249" fmla="*/ 7661208 w 7845061"/>
              <a:gd name="connsiteY249" fmla="*/ 2226639 h 4100878"/>
              <a:gd name="connsiteX250" fmla="*/ 7625697 w 7845061"/>
              <a:gd name="connsiteY250" fmla="*/ 2235517 h 4100878"/>
              <a:gd name="connsiteX251" fmla="*/ 7607942 w 7845061"/>
              <a:gd name="connsiteY251" fmla="*/ 2262150 h 4100878"/>
              <a:gd name="connsiteX252" fmla="*/ 7616819 w 7845061"/>
              <a:gd name="connsiteY252" fmla="*/ 2617257 h 4100878"/>
              <a:gd name="connsiteX253" fmla="*/ 7607942 w 7845061"/>
              <a:gd name="connsiteY253" fmla="*/ 2643890 h 4100878"/>
              <a:gd name="connsiteX254" fmla="*/ 7581309 w 7845061"/>
              <a:gd name="connsiteY254" fmla="*/ 2679401 h 4100878"/>
              <a:gd name="connsiteX255" fmla="*/ 7563553 w 7845061"/>
              <a:gd name="connsiteY255" fmla="*/ 2706034 h 4100878"/>
              <a:gd name="connsiteX256" fmla="*/ 7554676 w 7845061"/>
              <a:gd name="connsiteY256" fmla="*/ 2777055 h 4100878"/>
              <a:gd name="connsiteX257" fmla="*/ 7581309 w 7845061"/>
              <a:gd name="connsiteY257" fmla="*/ 2803688 h 4100878"/>
              <a:gd name="connsiteX258" fmla="*/ 7599064 w 7845061"/>
              <a:gd name="connsiteY258" fmla="*/ 2839199 h 4100878"/>
              <a:gd name="connsiteX259" fmla="*/ 7616819 w 7845061"/>
              <a:gd name="connsiteY259" fmla="*/ 2865832 h 4100878"/>
              <a:gd name="connsiteX260" fmla="*/ 7625697 w 7845061"/>
              <a:gd name="connsiteY260" fmla="*/ 2927975 h 4100878"/>
              <a:gd name="connsiteX261" fmla="*/ 7634575 w 7845061"/>
              <a:gd name="connsiteY261" fmla="*/ 2954608 h 4100878"/>
              <a:gd name="connsiteX262" fmla="*/ 7616819 w 7845061"/>
              <a:gd name="connsiteY262" fmla="*/ 3052263 h 4100878"/>
              <a:gd name="connsiteX263" fmla="*/ 7607942 w 7845061"/>
              <a:gd name="connsiteY263" fmla="*/ 3123284 h 4100878"/>
              <a:gd name="connsiteX264" fmla="*/ 7595711 w 7845061"/>
              <a:gd name="connsiteY264" fmla="*/ 3143884 h 4100878"/>
              <a:gd name="connsiteX265" fmla="*/ 7588219 w 7845061"/>
              <a:gd name="connsiteY265" fmla="*/ 3137800 h 4100878"/>
              <a:gd name="connsiteX266" fmla="*/ 7588157 w 7845061"/>
              <a:gd name="connsiteY266" fmla="*/ 3137602 h 4100878"/>
              <a:gd name="connsiteX267" fmla="*/ 7588078 w 7845061"/>
              <a:gd name="connsiteY267" fmla="*/ 3137685 h 4100878"/>
              <a:gd name="connsiteX268" fmla="*/ 7588219 w 7845061"/>
              <a:gd name="connsiteY268" fmla="*/ 3137800 h 4100878"/>
              <a:gd name="connsiteX269" fmla="*/ 7592063 w 7845061"/>
              <a:gd name="connsiteY269" fmla="*/ 3150140 h 4100878"/>
              <a:gd name="connsiteX270" fmla="*/ 7599064 w 7845061"/>
              <a:gd name="connsiteY270" fmla="*/ 3176550 h 4100878"/>
              <a:gd name="connsiteX271" fmla="*/ 7607942 w 7845061"/>
              <a:gd name="connsiteY271" fmla="*/ 3274204 h 4100878"/>
              <a:gd name="connsiteX272" fmla="*/ 7616819 w 7845061"/>
              <a:gd name="connsiteY272" fmla="*/ 3300838 h 4100878"/>
              <a:gd name="connsiteX273" fmla="*/ 7607942 w 7845061"/>
              <a:gd name="connsiteY273" fmla="*/ 3371859 h 4100878"/>
              <a:gd name="connsiteX274" fmla="*/ 7634575 w 7845061"/>
              <a:gd name="connsiteY274" fmla="*/ 3380737 h 4100878"/>
              <a:gd name="connsiteX275" fmla="*/ 7607942 w 7845061"/>
              <a:gd name="connsiteY275" fmla="*/ 3505024 h 4100878"/>
              <a:gd name="connsiteX276" fmla="*/ 7661208 w 7845061"/>
              <a:gd name="connsiteY276" fmla="*/ 3522779 h 4100878"/>
              <a:gd name="connsiteX277" fmla="*/ 7687841 w 7845061"/>
              <a:gd name="connsiteY277" fmla="*/ 3602678 h 4100878"/>
              <a:gd name="connsiteX278" fmla="*/ 7678963 w 7845061"/>
              <a:gd name="connsiteY278" fmla="*/ 3700333 h 4100878"/>
              <a:gd name="connsiteX279" fmla="*/ 7697607 w 7845061"/>
              <a:gd name="connsiteY279" fmla="*/ 3741832 h 4100878"/>
              <a:gd name="connsiteX280" fmla="*/ 7698787 w 7845061"/>
              <a:gd name="connsiteY280" fmla="*/ 3736992 h 4100878"/>
              <a:gd name="connsiteX281" fmla="*/ 7696012 w 7845061"/>
              <a:gd name="connsiteY281" fmla="*/ 3750997 h 4100878"/>
              <a:gd name="connsiteX282" fmla="*/ 7687841 w 7845061"/>
              <a:gd name="connsiteY282" fmla="*/ 3797987 h 4100878"/>
              <a:gd name="connsiteX283" fmla="*/ 7705596 w 7845061"/>
              <a:gd name="connsiteY283" fmla="*/ 3824620 h 4100878"/>
              <a:gd name="connsiteX284" fmla="*/ 7696718 w 7845061"/>
              <a:gd name="connsiteY284" fmla="*/ 3886764 h 4100878"/>
              <a:gd name="connsiteX285" fmla="*/ 7670085 w 7845061"/>
              <a:gd name="connsiteY285" fmla="*/ 3895641 h 4100878"/>
              <a:gd name="connsiteX286" fmla="*/ 7634575 w 7845061"/>
              <a:gd name="connsiteY286" fmla="*/ 3904519 h 4100878"/>
              <a:gd name="connsiteX287" fmla="*/ 7643452 w 7845061"/>
              <a:gd name="connsiteY287" fmla="*/ 3940030 h 4100878"/>
              <a:gd name="connsiteX288" fmla="*/ 7648756 w 7845061"/>
              <a:gd name="connsiteY288" fmla="*/ 3955942 h 4100878"/>
              <a:gd name="connsiteX289" fmla="*/ 7637830 w 7845061"/>
              <a:gd name="connsiteY289" fmla="*/ 3949969 h 4100878"/>
              <a:gd name="connsiteX290" fmla="*/ 7602519 w 7845061"/>
              <a:gd name="connsiteY290" fmla="*/ 3924274 h 4100878"/>
              <a:gd name="connsiteX291" fmla="*/ 7531497 w 7845061"/>
              <a:gd name="connsiteY291" fmla="*/ 3906518 h 4100878"/>
              <a:gd name="connsiteX292" fmla="*/ 7495987 w 7845061"/>
              <a:gd name="connsiteY292" fmla="*/ 3933151 h 4100878"/>
              <a:gd name="connsiteX293" fmla="*/ 7460476 w 7845061"/>
              <a:gd name="connsiteY293" fmla="*/ 3950907 h 4100878"/>
              <a:gd name="connsiteX294" fmla="*/ 7407210 w 7845061"/>
              <a:gd name="connsiteY294" fmla="*/ 3933151 h 4100878"/>
              <a:gd name="connsiteX295" fmla="*/ 7380577 w 7845061"/>
              <a:gd name="connsiteY295" fmla="*/ 3959784 h 4100878"/>
              <a:gd name="connsiteX296" fmla="*/ 7353944 w 7845061"/>
              <a:gd name="connsiteY296" fmla="*/ 3950907 h 4100878"/>
              <a:gd name="connsiteX297" fmla="*/ 7336189 w 7845061"/>
              <a:gd name="connsiteY297" fmla="*/ 3924274 h 4100878"/>
              <a:gd name="connsiteX298" fmla="*/ 7318433 w 7845061"/>
              <a:gd name="connsiteY298" fmla="*/ 3906518 h 4100878"/>
              <a:gd name="connsiteX299" fmla="*/ 7291800 w 7845061"/>
              <a:gd name="connsiteY299" fmla="*/ 3924274 h 4100878"/>
              <a:gd name="connsiteX300" fmla="*/ 7274045 w 7845061"/>
              <a:gd name="connsiteY300" fmla="*/ 3950907 h 4100878"/>
              <a:gd name="connsiteX301" fmla="*/ 7220779 w 7845061"/>
              <a:gd name="connsiteY301" fmla="*/ 3924274 h 4100878"/>
              <a:gd name="connsiteX302" fmla="*/ 7194146 w 7845061"/>
              <a:gd name="connsiteY302" fmla="*/ 3942029 h 4100878"/>
              <a:gd name="connsiteX303" fmla="*/ 7158635 w 7845061"/>
              <a:gd name="connsiteY303" fmla="*/ 3888763 h 4100878"/>
              <a:gd name="connsiteX304" fmla="*/ 7132002 w 7845061"/>
              <a:gd name="connsiteY304" fmla="*/ 3897641 h 4100878"/>
              <a:gd name="connsiteX305" fmla="*/ 7114247 w 7845061"/>
              <a:gd name="connsiteY305" fmla="*/ 3933151 h 4100878"/>
              <a:gd name="connsiteX306" fmla="*/ 7096492 w 7845061"/>
              <a:gd name="connsiteY306" fmla="*/ 3959784 h 4100878"/>
              <a:gd name="connsiteX307" fmla="*/ 7069859 w 7845061"/>
              <a:gd name="connsiteY307" fmla="*/ 3942029 h 4100878"/>
              <a:gd name="connsiteX308" fmla="*/ 7025470 w 7845061"/>
              <a:gd name="connsiteY308" fmla="*/ 3906518 h 4100878"/>
              <a:gd name="connsiteX309" fmla="*/ 6981082 w 7845061"/>
              <a:gd name="connsiteY309" fmla="*/ 3897641 h 4100878"/>
              <a:gd name="connsiteX310" fmla="*/ 6927816 w 7845061"/>
              <a:gd name="connsiteY310" fmla="*/ 3888763 h 4100878"/>
              <a:gd name="connsiteX311" fmla="*/ 6901183 w 7845061"/>
              <a:gd name="connsiteY311" fmla="*/ 3897641 h 4100878"/>
              <a:gd name="connsiteX312" fmla="*/ 6865672 w 7845061"/>
              <a:gd name="connsiteY312" fmla="*/ 3853252 h 4100878"/>
              <a:gd name="connsiteX313" fmla="*/ 6847917 w 7845061"/>
              <a:gd name="connsiteY313" fmla="*/ 3871008 h 4100878"/>
              <a:gd name="connsiteX314" fmla="*/ 6821284 w 7845061"/>
              <a:gd name="connsiteY314" fmla="*/ 3879885 h 4100878"/>
              <a:gd name="connsiteX315" fmla="*/ 6803528 w 7845061"/>
              <a:gd name="connsiteY315" fmla="*/ 3897641 h 4100878"/>
              <a:gd name="connsiteX316" fmla="*/ 6768018 w 7845061"/>
              <a:gd name="connsiteY316" fmla="*/ 3924274 h 4100878"/>
              <a:gd name="connsiteX317" fmla="*/ 6723629 w 7845061"/>
              <a:gd name="connsiteY317" fmla="*/ 3933151 h 4100878"/>
              <a:gd name="connsiteX318" fmla="*/ 6705874 w 7845061"/>
              <a:gd name="connsiteY318" fmla="*/ 3959784 h 4100878"/>
              <a:gd name="connsiteX319" fmla="*/ 6679241 w 7845061"/>
              <a:gd name="connsiteY319" fmla="*/ 3995295 h 4100878"/>
              <a:gd name="connsiteX320" fmla="*/ 6652608 w 7845061"/>
              <a:gd name="connsiteY320" fmla="*/ 4004173 h 4100878"/>
              <a:gd name="connsiteX321" fmla="*/ 6625975 w 7845061"/>
              <a:gd name="connsiteY321" fmla="*/ 3968662 h 4100878"/>
              <a:gd name="connsiteX322" fmla="*/ 6590464 w 7845061"/>
              <a:gd name="connsiteY322" fmla="*/ 3950907 h 4100878"/>
              <a:gd name="connsiteX323" fmla="*/ 6563831 w 7845061"/>
              <a:gd name="connsiteY323" fmla="*/ 3906518 h 4100878"/>
              <a:gd name="connsiteX324" fmla="*/ 6528321 w 7845061"/>
              <a:gd name="connsiteY324" fmla="*/ 3915396 h 4100878"/>
              <a:gd name="connsiteX325" fmla="*/ 6483932 w 7845061"/>
              <a:gd name="connsiteY325" fmla="*/ 3950907 h 4100878"/>
              <a:gd name="connsiteX326" fmla="*/ 6475055 w 7845061"/>
              <a:gd name="connsiteY326" fmla="*/ 3977540 h 4100878"/>
              <a:gd name="connsiteX327" fmla="*/ 6395156 w 7845061"/>
              <a:gd name="connsiteY327" fmla="*/ 4039684 h 4100878"/>
              <a:gd name="connsiteX328" fmla="*/ 6350767 w 7845061"/>
              <a:gd name="connsiteY328" fmla="*/ 4084072 h 4100878"/>
              <a:gd name="connsiteX329" fmla="*/ 6333012 w 7845061"/>
              <a:gd name="connsiteY329" fmla="*/ 4057439 h 4100878"/>
              <a:gd name="connsiteX330" fmla="*/ 6297501 w 7845061"/>
              <a:gd name="connsiteY330" fmla="*/ 4004173 h 4100878"/>
              <a:gd name="connsiteX331" fmla="*/ 6253113 w 7845061"/>
              <a:gd name="connsiteY331" fmla="*/ 3986417 h 4100878"/>
              <a:gd name="connsiteX332" fmla="*/ 6226480 w 7845061"/>
              <a:gd name="connsiteY332" fmla="*/ 3995295 h 4100878"/>
              <a:gd name="connsiteX333" fmla="*/ 6182092 w 7845061"/>
              <a:gd name="connsiteY333" fmla="*/ 4013051 h 4100878"/>
              <a:gd name="connsiteX334" fmla="*/ 6137703 w 7845061"/>
              <a:gd name="connsiteY334" fmla="*/ 3959784 h 4100878"/>
              <a:gd name="connsiteX335" fmla="*/ 6121513 w 7845061"/>
              <a:gd name="connsiteY335" fmla="*/ 3934520 h 4100878"/>
              <a:gd name="connsiteX336" fmla="*/ 6123474 w 7845061"/>
              <a:gd name="connsiteY336" fmla="*/ 3936348 h 4100878"/>
              <a:gd name="connsiteX337" fmla="*/ 6124386 w 7845061"/>
              <a:gd name="connsiteY337" fmla="*/ 3937238 h 4100878"/>
              <a:gd name="connsiteX338" fmla="*/ 6125259 w 7845061"/>
              <a:gd name="connsiteY338" fmla="*/ 3938012 h 4100878"/>
              <a:gd name="connsiteX339" fmla="*/ 6123474 w 7845061"/>
              <a:gd name="connsiteY339" fmla="*/ 3936348 h 4100878"/>
              <a:gd name="connsiteX340" fmla="*/ 6115027 w 7845061"/>
              <a:gd name="connsiteY340" fmla="*/ 3928105 h 4100878"/>
              <a:gd name="connsiteX341" fmla="*/ 6093315 w 7845061"/>
              <a:gd name="connsiteY341" fmla="*/ 3906518 h 4100878"/>
              <a:gd name="connsiteX342" fmla="*/ 6048926 w 7845061"/>
              <a:gd name="connsiteY342" fmla="*/ 3897641 h 4100878"/>
              <a:gd name="connsiteX343" fmla="*/ 5986783 w 7845061"/>
              <a:gd name="connsiteY343" fmla="*/ 3933151 h 4100878"/>
              <a:gd name="connsiteX344" fmla="*/ 5915761 w 7845061"/>
              <a:gd name="connsiteY344" fmla="*/ 3897641 h 4100878"/>
              <a:gd name="connsiteX345" fmla="*/ 5835862 w 7845061"/>
              <a:gd name="connsiteY345" fmla="*/ 3933151 h 4100878"/>
              <a:gd name="connsiteX346" fmla="*/ 5773719 w 7845061"/>
              <a:gd name="connsiteY346" fmla="*/ 3942029 h 4100878"/>
              <a:gd name="connsiteX347" fmla="*/ 5764841 w 7845061"/>
              <a:gd name="connsiteY347" fmla="*/ 3915396 h 4100878"/>
              <a:gd name="connsiteX348" fmla="*/ 5711575 w 7845061"/>
              <a:gd name="connsiteY348" fmla="*/ 3879885 h 4100878"/>
              <a:gd name="connsiteX349" fmla="*/ 5676064 w 7845061"/>
              <a:gd name="connsiteY349" fmla="*/ 3888763 h 4100878"/>
              <a:gd name="connsiteX350" fmla="*/ 5613921 w 7845061"/>
              <a:gd name="connsiteY350" fmla="*/ 3933151 h 4100878"/>
              <a:gd name="connsiteX351" fmla="*/ 5578410 w 7845061"/>
              <a:gd name="connsiteY351" fmla="*/ 3942029 h 4100878"/>
              <a:gd name="connsiteX352" fmla="*/ 5525144 w 7845061"/>
              <a:gd name="connsiteY352" fmla="*/ 3915396 h 4100878"/>
              <a:gd name="connsiteX353" fmla="*/ 5498511 w 7845061"/>
              <a:gd name="connsiteY353" fmla="*/ 3897641 h 4100878"/>
              <a:gd name="connsiteX354" fmla="*/ 5471878 w 7845061"/>
              <a:gd name="connsiteY354" fmla="*/ 3888763 h 4100878"/>
              <a:gd name="connsiteX355" fmla="*/ 5445245 w 7845061"/>
              <a:gd name="connsiteY355" fmla="*/ 3871008 h 4100878"/>
              <a:gd name="connsiteX356" fmla="*/ 5427490 w 7845061"/>
              <a:gd name="connsiteY356" fmla="*/ 3906518 h 4100878"/>
              <a:gd name="connsiteX357" fmla="*/ 5374224 w 7845061"/>
              <a:gd name="connsiteY357" fmla="*/ 3906518 h 4100878"/>
              <a:gd name="connsiteX358" fmla="*/ 5338713 w 7845061"/>
              <a:gd name="connsiteY358" fmla="*/ 3915396 h 4100878"/>
              <a:gd name="connsiteX359" fmla="*/ 5267692 w 7845061"/>
              <a:gd name="connsiteY359" fmla="*/ 3879885 h 4100878"/>
              <a:gd name="connsiteX360" fmla="*/ 5223303 w 7845061"/>
              <a:gd name="connsiteY360" fmla="*/ 3888763 h 4100878"/>
              <a:gd name="connsiteX361" fmla="*/ 5196670 w 7845061"/>
              <a:gd name="connsiteY361" fmla="*/ 3933151 h 4100878"/>
              <a:gd name="connsiteX362" fmla="*/ 5161159 w 7845061"/>
              <a:gd name="connsiteY362" fmla="*/ 4004173 h 4100878"/>
              <a:gd name="connsiteX363" fmla="*/ 5125649 w 7845061"/>
              <a:gd name="connsiteY363" fmla="*/ 4057439 h 4100878"/>
              <a:gd name="connsiteX364" fmla="*/ 5099016 w 7845061"/>
              <a:gd name="connsiteY364" fmla="*/ 4048561 h 4100878"/>
              <a:gd name="connsiteX365" fmla="*/ 5036872 w 7845061"/>
              <a:gd name="connsiteY365" fmla="*/ 4013051 h 4100878"/>
              <a:gd name="connsiteX366" fmla="*/ 4956973 w 7845061"/>
              <a:gd name="connsiteY366" fmla="*/ 3977540 h 4100878"/>
              <a:gd name="connsiteX367" fmla="*/ 4894829 w 7845061"/>
              <a:gd name="connsiteY367" fmla="*/ 3995295 h 4100878"/>
              <a:gd name="connsiteX368" fmla="*/ 4832686 w 7845061"/>
              <a:gd name="connsiteY368" fmla="*/ 4048561 h 4100878"/>
              <a:gd name="connsiteX369" fmla="*/ 4797175 w 7845061"/>
              <a:gd name="connsiteY369" fmla="*/ 4039684 h 4100878"/>
              <a:gd name="connsiteX370" fmla="*/ 4779420 w 7845061"/>
              <a:gd name="connsiteY370" fmla="*/ 4021928 h 4100878"/>
              <a:gd name="connsiteX371" fmla="*/ 4735031 w 7845061"/>
              <a:gd name="connsiteY371" fmla="*/ 3995295 h 4100878"/>
              <a:gd name="connsiteX372" fmla="*/ 4601866 w 7845061"/>
              <a:gd name="connsiteY372" fmla="*/ 3968662 h 4100878"/>
              <a:gd name="connsiteX373" fmla="*/ 4566356 w 7845061"/>
              <a:gd name="connsiteY373" fmla="*/ 3977540 h 4100878"/>
              <a:gd name="connsiteX374" fmla="*/ 4539723 w 7845061"/>
              <a:gd name="connsiteY374" fmla="*/ 3968662 h 4100878"/>
              <a:gd name="connsiteX375" fmla="*/ 4450946 w 7845061"/>
              <a:gd name="connsiteY375" fmla="*/ 3933151 h 4100878"/>
              <a:gd name="connsiteX376" fmla="*/ 4433191 w 7845061"/>
              <a:gd name="connsiteY376" fmla="*/ 3950907 h 4100878"/>
              <a:gd name="connsiteX377" fmla="*/ 4388802 w 7845061"/>
              <a:gd name="connsiteY377" fmla="*/ 4004173 h 4100878"/>
              <a:gd name="connsiteX378" fmla="*/ 4353292 w 7845061"/>
              <a:gd name="connsiteY378" fmla="*/ 3986417 h 4100878"/>
              <a:gd name="connsiteX379" fmla="*/ 4273393 w 7845061"/>
              <a:gd name="connsiteY379" fmla="*/ 3968662 h 4100878"/>
              <a:gd name="connsiteX380" fmla="*/ 4220126 w 7845061"/>
              <a:gd name="connsiteY380" fmla="*/ 3950907 h 4100878"/>
              <a:gd name="connsiteX381" fmla="*/ 4193493 w 7845061"/>
              <a:gd name="connsiteY381" fmla="*/ 3942029 h 4100878"/>
              <a:gd name="connsiteX382" fmla="*/ 4149105 w 7845061"/>
              <a:gd name="connsiteY382" fmla="*/ 4004173 h 4100878"/>
              <a:gd name="connsiteX383" fmla="*/ 4113594 w 7845061"/>
              <a:gd name="connsiteY383" fmla="*/ 3968662 h 4100878"/>
              <a:gd name="connsiteX384" fmla="*/ 4069206 w 7845061"/>
              <a:gd name="connsiteY384" fmla="*/ 3959784 h 4100878"/>
              <a:gd name="connsiteX385" fmla="*/ 4024818 w 7845061"/>
              <a:gd name="connsiteY385" fmla="*/ 3977540 h 4100878"/>
              <a:gd name="connsiteX386" fmla="*/ 3980429 w 7845061"/>
              <a:gd name="connsiteY386" fmla="*/ 4004173 h 4100878"/>
              <a:gd name="connsiteX387" fmla="*/ 3953796 w 7845061"/>
              <a:gd name="connsiteY387" fmla="*/ 3995295 h 4100878"/>
              <a:gd name="connsiteX388" fmla="*/ 3918286 w 7845061"/>
              <a:gd name="connsiteY388" fmla="*/ 3986417 h 4100878"/>
              <a:gd name="connsiteX389" fmla="*/ 3865020 w 7845061"/>
              <a:gd name="connsiteY389" fmla="*/ 3924274 h 4100878"/>
              <a:gd name="connsiteX390" fmla="*/ 3740732 w 7845061"/>
              <a:gd name="connsiteY390" fmla="*/ 3915396 h 4100878"/>
              <a:gd name="connsiteX391" fmla="*/ 3660833 w 7845061"/>
              <a:gd name="connsiteY391" fmla="*/ 3986417 h 4100878"/>
              <a:gd name="connsiteX392" fmla="*/ 3589812 w 7845061"/>
              <a:gd name="connsiteY392" fmla="*/ 3933151 h 4100878"/>
              <a:gd name="connsiteX393" fmla="*/ 3563179 w 7845061"/>
              <a:gd name="connsiteY393" fmla="*/ 3924274 h 4100878"/>
              <a:gd name="connsiteX394" fmla="*/ 3536546 w 7845061"/>
              <a:gd name="connsiteY394" fmla="*/ 3950907 h 4100878"/>
              <a:gd name="connsiteX395" fmla="*/ 3509913 w 7845061"/>
              <a:gd name="connsiteY395" fmla="*/ 3968662 h 4100878"/>
              <a:gd name="connsiteX396" fmla="*/ 3447769 w 7845061"/>
              <a:gd name="connsiteY396" fmla="*/ 3977540 h 4100878"/>
              <a:gd name="connsiteX397" fmla="*/ 3430014 w 7845061"/>
              <a:gd name="connsiteY397" fmla="*/ 4004173 h 4100878"/>
              <a:gd name="connsiteX398" fmla="*/ 3394503 w 7845061"/>
              <a:gd name="connsiteY398" fmla="*/ 4021928 h 4100878"/>
              <a:gd name="connsiteX399" fmla="*/ 3371655 w 7845061"/>
              <a:gd name="connsiteY399" fmla="*/ 4006788 h 4100878"/>
              <a:gd name="connsiteX400" fmla="*/ 3365293 w 7845061"/>
              <a:gd name="connsiteY400" fmla="*/ 4002657 h 4100878"/>
              <a:gd name="connsiteX401" fmla="*/ 3372207 w 7845061"/>
              <a:gd name="connsiteY401" fmla="*/ 4005628 h 4100878"/>
              <a:gd name="connsiteX402" fmla="*/ 3350115 w 7845061"/>
              <a:gd name="connsiteY402" fmla="*/ 3986417 h 4100878"/>
              <a:gd name="connsiteX403" fmla="*/ 3323482 w 7845061"/>
              <a:gd name="connsiteY403" fmla="*/ 3968662 h 4100878"/>
              <a:gd name="connsiteX404" fmla="*/ 3270216 w 7845061"/>
              <a:gd name="connsiteY404" fmla="*/ 3924274 h 4100878"/>
              <a:gd name="connsiteX405" fmla="*/ 3243583 w 7845061"/>
              <a:gd name="connsiteY405" fmla="*/ 3915396 h 4100878"/>
              <a:gd name="connsiteX406" fmla="*/ 3181439 w 7845061"/>
              <a:gd name="connsiteY406" fmla="*/ 3986417 h 4100878"/>
              <a:gd name="connsiteX407" fmla="*/ 3154806 w 7845061"/>
              <a:gd name="connsiteY407" fmla="*/ 3977540 h 4100878"/>
              <a:gd name="connsiteX408" fmla="*/ 3119295 w 7845061"/>
              <a:gd name="connsiteY408" fmla="*/ 4030806 h 4100878"/>
              <a:gd name="connsiteX409" fmla="*/ 3092662 w 7845061"/>
              <a:gd name="connsiteY409" fmla="*/ 4048561 h 4100878"/>
              <a:gd name="connsiteX410" fmla="*/ 3057152 w 7845061"/>
              <a:gd name="connsiteY410" fmla="*/ 4030806 h 4100878"/>
              <a:gd name="connsiteX411" fmla="*/ 3003886 w 7845061"/>
              <a:gd name="connsiteY411" fmla="*/ 3995295 h 4100878"/>
              <a:gd name="connsiteX412" fmla="*/ 2950620 w 7845061"/>
              <a:gd name="connsiteY412" fmla="*/ 3959784 h 4100878"/>
              <a:gd name="connsiteX413" fmla="*/ 2923987 w 7845061"/>
              <a:gd name="connsiteY413" fmla="*/ 3968662 h 4100878"/>
              <a:gd name="connsiteX414" fmla="*/ 2861843 w 7845061"/>
              <a:gd name="connsiteY414" fmla="*/ 4004173 h 4100878"/>
              <a:gd name="connsiteX415" fmla="*/ 2835210 w 7845061"/>
              <a:gd name="connsiteY415" fmla="*/ 3968662 h 4100878"/>
              <a:gd name="connsiteX416" fmla="*/ 2790822 w 7845061"/>
              <a:gd name="connsiteY416" fmla="*/ 3942029 h 4100878"/>
              <a:gd name="connsiteX417" fmla="*/ 2728678 w 7845061"/>
              <a:gd name="connsiteY417" fmla="*/ 3968662 h 4100878"/>
              <a:gd name="connsiteX418" fmla="*/ 2702045 w 7845061"/>
              <a:gd name="connsiteY418" fmla="*/ 3959784 h 4100878"/>
              <a:gd name="connsiteX419" fmla="*/ 2666534 w 7845061"/>
              <a:gd name="connsiteY419" fmla="*/ 3968662 h 4100878"/>
              <a:gd name="connsiteX420" fmla="*/ 2631024 w 7845061"/>
              <a:gd name="connsiteY420" fmla="*/ 3950907 h 4100878"/>
              <a:gd name="connsiteX421" fmla="*/ 2604391 w 7845061"/>
              <a:gd name="connsiteY421" fmla="*/ 3959784 h 4100878"/>
              <a:gd name="connsiteX422" fmla="*/ 2560002 w 7845061"/>
              <a:gd name="connsiteY422" fmla="*/ 3995295 h 4100878"/>
              <a:gd name="connsiteX423" fmla="*/ 2471226 w 7845061"/>
              <a:gd name="connsiteY423" fmla="*/ 3986417 h 4100878"/>
              <a:gd name="connsiteX424" fmla="*/ 2444593 w 7845061"/>
              <a:gd name="connsiteY424" fmla="*/ 3977540 h 4100878"/>
              <a:gd name="connsiteX425" fmla="*/ 2373571 w 7845061"/>
              <a:gd name="connsiteY425" fmla="*/ 3959784 h 4100878"/>
              <a:gd name="connsiteX426" fmla="*/ 2320305 w 7845061"/>
              <a:gd name="connsiteY426" fmla="*/ 3968662 h 4100878"/>
              <a:gd name="connsiteX427" fmla="*/ 2302550 w 7845061"/>
              <a:gd name="connsiteY427" fmla="*/ 3995295 h 4100878"/>
              <a:gd name="connsiteX428" fmla="*/ 2284794 w 7845061"/>
              <a:gd name="connsiteY428" fmla="*/ 4013051 h 4100878"/>
              <a:gd name="connsiteX429" fmla="*/ 2204895 w 7845061"/>
              <a:gd name="connsiteY429" fmla="*/ 4075194 h 4100878"/>
              <a:gd name="connsiteX430" fmla="*/ 2187140 w 7845061"/>
              <a:gd name="connsiteY430" fmla="*/ 4048561 h 4100878"/>
              <a:gd name="connsiteX431" fmla="*/ 2169385 w 7845061"/>
              <a:gd name="connsiteY431" fmla="*/ 4066317 h 4100878"/>
              <a:gd name="connsiteX432" fmla="*/ 2151629 w 7845061"/>
              <a:gd name="connsiteY432" fmla="*/ 4092950 h 4100878"/>
              <a:gd name="connsiteX433" fmla="*/ 2124996 w 7845061"/>
              <a:gd name="connsiteY433" fmla="*/ 4084072 h 4100878"/>
              <a:gd name="connsiteX434" fmla="*/ 2053975 w 7845061"/>
              <a:gd name="connsiteY434" fmla="*/ 4021928 h 4100878"/>
              <a:gd name="connsiteX435" fmla="*/ 2000709 w 7845061"/>
              <a:gd name="connsiteY435" fmla="*/ 3986417 h 4100878"/>
              <a:gd name="connsiteX436" fmla="*/ 1956321 w 7845061"/>
              <a:gd name="connsiteY436" fmla="*/ 4013051 h 4100878"/>
              <a:gd name="connsiteX437" fmla="*/ 1929688 w 7845061"/>
              <a:gd name="connsiteY437" fmla="*/ 4021928 h 4100878"/>
              <a:gd name="connsiteX438" fmla="*/ 1894177 w 7845061"/>
              <a:gd name="connsiteY438" fmla="*/ 4004173 h 4100878"/>
              <a:gd name="connsiteX439" fmla="*/ 1867544 w 7845061"/>
              <a:gd name="connsiteY439" fmla="*/ 3977540 h 4100878"/>
              <a:gd name="connsiteX440" fmla="*/ 1832033 w 7845061"/>
              <a:gd name="connsiteY440" fmla="*/ 3968662 h 4100878"/>
              <a:gd name="connsiteX441" fmla="*/ 1769890 w 7845061"/>
              <a:gd name="connsiteY441" fmla="*/ 3986417 h 4100878"/>
              <a:gd name="connsiteX442" fmla="*/ 1743257 w 7845061"/>
              <a:gd name="connsiteY442" fmla="*/ 3977540 h 4100878"/>
              <a:gd name="connsiteX443" fmla="*/ 1716624 w 7845061"/>
              <a:gd name="connsiteY443" fmla="*/ 3986417 h 4100878"/>
              <a:gd name="connsiteX444" fmla="*/ 1654480 w 7845061"/>
              <a:gd name="connsiteY444" fmla="*/ 4004173 h 4100878"/>
              <a:gd name="connsiteX445" fmla="*/ 1627847 w 7845061"/>
              <a:gd name="connsiteY445" fmla="*/ 4021928 h 4100878"/>
              <a:gd name="connsiteX446" fmla="*/ 1601214 w 7845061"/>
              <a:gd name="connsiteY446" fmla="*/ 4004173 h 4100878"/>
              <a:gd name="connsiteX447" fmla="*/ 1565703 w 7845061"/>
              <a:gd name="connsiteY447" fmla="*/ 3986417 h 4100878"/>
              <a:gd name="connsiteX448" fmla="*/ 1485804 w 7845061"/>
              <a:gd name="connsiteY448" fmla="*/ 4039684 h 4100878"/>
              <a:gd name="connsiteX449" fmla="*/ 1450293 w 7845061"/>
              <a:gd name="connsiteY449" fmla="*/ 4048561 h 4100878"/>
              <a:gd name="connsiteX450" fmla="*/ 1423660 w 7845061"/>
              <a:gd name="connsiteY450" fmla="*/ 3986417 h 4100878"/>
              <a:gd name="connsiteX451" fmla="*/ 1405905 w 7845061"/>
              <a:gd name="connsiteY451" fmla="*/ 3942029 h 4100878"/>
              <a:gd name="connsiteX452" fmla="*/ 1370394 w 7845061"/>
              <a:gd name="connsiteY452" fmla="*/ 3924274 h 4100878"/>
              <a:gd name="connsiteX453" fmla="*/ 1343761 w 7845061"/>
              <a:gd name="connsiteY453" fmla="*/ 3933151 h 4100878"/>
              <a:gd name="connsiteX454" fmla="*/ 1308251 w 7845061"/>
              <a:gd name="connsiteY454" fmla="*/ 3950907 h 4100878"/>
              <a:gd name="connsiteX455" fmla="*/ 1254985 w 7845061"/>
              <a:gd name="connsiteY455" fmla="*/ 3977540 h 4100878"/>
              <a:gd name="connsiteX456" fmla="*/ 1219474 w 7845061"/>
              <a:gd name="connsiteY456" fmla="*/ 3986417 h 4100878"/>
              <a:gd name="connsiteX457" fmla="*/ 1183963 w 7845061"/>
              <a:gd name="connsiteY457" fmla="*/ 3933151 h 4100878"/>
              <a:gd name="connsiteX458" fmla="*/ 1121820 w 7845061"/>
              <a:gd name="connsiteY458" fmla="*/ 3959784 h 4100878"/>
              <a:gd name="connsiteX459" fmla="*/ 1068554 w 7845061"/>
              <a:gd name="connsiteY459" fmla="*/ 3986417 h 4100878"/>
              <a:gd name="connsiteX460" fmla="*/ 1050798 w 7845061"/>
              <a:gd name="connsiteY460" fmla="*/ 3968662 h 4100878"/>
              <a:gd name="connsiteX461" fmla="*/ 1024165 w 7845061"/>
              <a:gd name="connsiteY461" fmla="*/ 3950907 h 4100878"/>
              <a:gd name="connsiteX462" fmla="*/ 979777 w 7845061"/>
              <a:gd name="connsiteY462" fmla="*/ 3906518 h 4100878"/>
              <a:gd name="connsiteX463" fmla="*/ 953144 w 7845061"/>
              <a:gd name="connsiteY463" fmla="*/ 3924274 h 4100878"/>
              <a:gd name="connsiteX464" fmla="*/ 935389 w 7845061"/>
              <a:gd name="connsiteY464" fmla="*/ 3950907 h 4100878"/>
              <a:gd name="connsiteX465" fmla="*/ 899878 w 7845061"/>
              <a:gd name="connsiteY465" fmla="*/ 3986417 h 4100878"/>
              <a:gd name="connsiteX466" fmla="*/ 864367 w 7845061"/>
              <a:gd name="connsiteY466" fmla="*/ 4039684 h 4100878"/>
              <a:gd name="connsiteX467" fmla="*/ 828857 w 7845061"/>
              <a:gd name="connsiteY467" fmla="*/ 4057439 h 4100878"/>
              <a:gd name="connsiteX468" fmla="*/ 802224 w 7845061"/>
              <a:gd name="connsiteY468" fmla="*/ 4048561 h 4100878"/>
              <a:gd name="connsiteX469" fmla="*/ 775591 w 7845061"/>
              <a:gd name="connsiteY469" fmla="*/ 3995295 h 4100878"/>
              <a:gd name="connsiteX470" fmla="*/ 633548 w 7845061"/>
              <a:gd name="connsiteY470" fmla="*/ 3977540 h 4100878"/>
              <a:gd name="connsiteX471" fmla="*/ 553649 w 7845061"/>
              <a:gd name="connsiteY471" fmla="*/ 3977540 h 4100878"/>
              <a:gd name="connsiteX472" fmla="*/ 482627 w 7845061"/>
              <a:gd name="connsiteY472" fmla="*/ 4004173 h 4100878"/>
              <a:gd name="connsiteX473" fmla="*/ 464872 w 7845061"/>
              <a:gd name="connsiteY473" fmla="*/ 3986417 h 4100878"/>
              <a:gd name="connsiteX474" fmla="*/ 438239 w 7845061"/>
              <a:gd name="connsiteY474" fmla="*/ 3995295 h 4100878"/>
              <a:gd name="connsiteX475" fmla="*/ 420484 w 7845061"/>
              <a:gd name="connsiteY475" fmla="*/ 4013051 h 4100878"/>
              <a:gd name="connsiteX476" fmla="*/ 367218 w 7845061"/>
              <a:gd name="connsiteY476" fmla="*/ 4004173 h 4100878"/>
              <a:gd name="connsiteX477" fmla="*/ 358340 w 7845061"/>
              <a:gd name="connsiteY477" fmla="*/ 4030806 h 4100878"/>
              <a:gd name="connsiteX478" fmla="*/ 331707 w 7845061"/>
              <a:gd name="connsiteY478" fmla="*/ 4048561 h 4100878"/>
              <a:gd name="connsiteX479" fmla="*/ 313952 w 7845061"/>
              <a:gd name="connsiteY479" fmla="*/ 4075194 h 4100878"/>
              <a:gd name="connsiteX480" fmla="*/ 242930 w 7845061"/>
              <a:gd name="connsiteY480" fmla="*/ 4039684 h 4100878"/>
              <a:gd name="connsiteX481" fmla="*/ 171909 w 7845061"/>
              <a:gd name="connsiteY481" fmla="*/ 4084072 h 4100878"/>
              <a:gd name="connsiteX482" fmla="*/ 113567 w 7845061"/>
              <a:gd name="connsiteY482" fmla="*/ 4099691 h 4100878"/>
              <a:gd name="connsiteX483" fmla="*/ 98525 w 7845061"/>
              <a:gd name="connsiteY483" fmla="*/ 4100878 h 4100878"/>
              <a:gd name="connsiteX484" fmla="*/ 97825 w 7845061"/>
              <a:gd name="connsiteY484" fmla="*/ 4099828 h 4100878"/>
              <a:gd name="connsiteX485" fmla="*/ 88947 w 7845061"/>
              <a:gd name="connsiteY485" fmla="*/ 3975540 h 4100878"/>
              <a:gd name="connsiteX486" fmla="*/ 97825 w 7845061"/>
              <a:gd name="connsiteY486" fmla="*/ 3940030 h 4100878"/>
              <a:gd name="connsiteX487" fmla="*/ 142213 w 7845061"/>
              <a:gd name="connsiteY487" fmla="*/ 3886764 h 4100878"/>
              <a:gd name="connsiteX488" fmla="*/ 124458 w 7845061"/>
              <a:gd name="connsiteY488" fmla="*/ 3833498 h 4100878"/>
              <a:gd name="connsiteX489" fmla="*/ 124458 w 7845061"/>
              <a:gd name="connsiteY489" fmla="*/ 3576045 h 4100878"/>
              <a:gd name="connsiteX490" fmla="*/ 142213 w 7845061"/>
              <a:gd name="connsiteY490" fmla="*/ 3549412 h 4100878"/>
              <a:gd name="connsiteX491" fmla="*/ 151091 w 7845061"/>
              <a:gd name="connsiteY491" fmla="*/ 3505024 h 4100878"/>
              <a:gd name="connsiteX492" fmla="*/ 159969 w 7845061"/>
              <a:gd name="connsiteY492" fmla="*/ 3478391 h 4100878"/>
              <a:gd name="connsiteX493" fmla="*/ 168846 w 7845061"/>
              <a:gd name="connsiteY493" fmla="*/ 3442880 h 4100878"/>
              <a:gd name="connsiteX494" fmla="*/ 133336 w 7845061"/>
              <a:gd name="connsiteY494" fmla="*/ 3434002 h 4100878"/>
              <a:gd name="connsiteX495" fmla="*/ 106703 w 7845061"/>
              <a:gd name="connsiteY495" fmla="*/ 3425125 h 4100878"/>
              <a:gd name="connsiteX496" fmla="*/ 97825 w 7845061"/>
              <a:gd name="connsiteY496" fmla="*/ 3362981 h 4100878"/>
              <a:gd name="connsiteX497" fmla="*/ 115580 w 7845061"/>
              <a:gd name="connsiteY497" fmla="*/ 3336348 h 4100878"/>
              <a:gd name="connsiteX498" fmla="*/ 107410 w 7845061"/>
              <a:gd name="connsiteY498" fmla="*/ 3289358 h 4100878"/>
              <a:gd name="connsiteX499" fmla="*/ 104634 w 7845061"/>
              <a:gd name="connsiteY499" fmla="*/ 3275353 h 4100878"/>
              <a:gd name="connsiteX500" fmla="*/ 105814 w 7845061"/>
              <a:gd name="connsiteY500" fmla="*/ 3280193 h 4100878"/>
              <a:gd name="connsiteX501" fmla="*/ 124458 w 7845061"/>
              <a:gd name="connsiteY501" fmla="*/ 3238694 h 4100878"/>
              <a:gd name="connsiteX502" fmla="*/ 115580 w 7845061"/>
              <a:gd name="connsiteY502" fmla="*/ 3141039 h 4100878"/>
              <a:gd name="connsiteX503" fmla="*/ 142213 w 7845061"/>
              <a:gd name="connsiteY503" fmla="*/ 3061140 h 4100878"/>
              <a:gd name="connsiteX504" fmla="*/ 195479 w 7845061"/>
              <a:gd name="connsiteY504" fmla="*/ 3043385 h 4100878"/>
              <a:gd name="connsiteX505" fmla="*/ 168846 w 7845061"/>
              <a:gd name="connsiteY505" fmla="*/ 2919098 h 4100878"/>
              <a:gd name="connsiteX506" fmla="*/ 195479 w 7845061"/>
              <a:gd name="connsiteY506" fmla="*/ 2910220 h 4100878"/>
              <a:gd name="connsiteX507" fmla="*/ 186602 w 7845061"/>
              <a:gd name="connsiteY507" fmla="*/ 2839199 h 4100878"/>
              <a:gd name="connsiteX508" fmla="*/ 195479 w 7845061"/>
              <a:gd name="connsiteY508" fmla="*/ 2812565 h 4100878"/>
              <a:gd name="connsiteX509" fmla="*/ 204357 w 7845061"/>
              <a:gd name="connsiteY509" fmla="*/ 2714911 h 4100878"/>
              <a:gd name="connsiteX510" fmla="*/ 211359 w 7845061"/>
              <a:gd name="connsiteY510" fmla="*/ 2688501 h 4100878"/>
              <a:gd name="connsiteX511" fmla="*/ 215203 w 7845061"/>
              <a:gd name="connsiteY511" fmla="*/ 2676161 h 4100878"/>
              <a:gd name="connsiteX512" fmla="*/ 215344 w 7845061"/>
              <a:gd name="connsiteY512" fmla="*/ 2676046 h 4100878"/>
              <a:gd name="connsiteX513" fmla="*/ 215264 w 7845061"/>
              <a:gd name="connsiteY513" fmla="*/ 2675963 h 4100878"/>
              <a:gd name="connsiteX514" fmla="*/ 215203 w 7845061"/>
              <a:gd name="connsiteY514" fmla="*/ 2676161 h 4100878"/>
              <a:gd name="connsiteX515" fmla="*/ 207710 w 7845061"/>
              <a:gd name="connsiteY515" fmla="*/ 2682245 h 4100878"/>
              <a:gd name="connsiteX516" fmla="*/ 195479 w 7845061"/>
              <a:gd name="connsiteY516" fmla="*/ 2661645 h 4100878"/>
              <a:gd name="connsiteX517" fmla="*/ 186602 w 7845061"/>
              <a:gd name="connsiteY517" fmla="*/ 2590624 h 4100878"/>
              <a:gd name="connsiteX518" fmla="*/ 168846 w 7845061"/>
              <a:gd name="connsiteY518" fmla="*/ 2492969 h 4100878"/>
              <a:gd name="connsiteX519" fmla="*/ 177724 w 7845061"/>
              <a:gd name="connsiteY519" fmla="*/ 2466336 h 4100878"/>
              <a:gd name="connsiteX520" fmla="*/ 186602 w 7845061"/>
              <a:gd name="connsiteY520" fmla="*/ 2404193 h 4100878"/>
              <a:gd name="connsiteX521" fmla="*/ 204357 w 7845061"/>
              <a:gd name="connsiteY521" fmla="*/ 2377560 h 4100878"/>
              <a:gd name="connsiteX522" fmla="*/ 222112 w 7845061"/>
              <a:gd name="connsiteY522" fmla="*/ 2342049 h 4100878"/>
              <a:gd name="connsiteX523" fmla="*/ 248745 w 7845061"/>
              <a:gd name="connsiteY523" fmla="*/ 2315416 h 4100878"/>
              <a:gd name="connsiteX524" fmla="*/ 239868 w 7845061"/>
              <a:gd name="connsiteY524" fmla="*/ 2244395 h 4100878"/>
              <a:gd name="connsiteX525" fmla="*/ 222112 w 7845061"/>
              <a:gd name="connsiteY525" fmla="*/ 2217762 h 4100878"/>
              <a:gd name="connsiteX526" fmla="*/ 195479 w 7845061"/>
              <a:gd name="connsiteY526" fmla="*/ 2182251 h 4100878"/>
              <a:gd name="connsiteX527" fmla="*/ 186602 w 7845061"/>
              <a:gd name="connsiteY527" fmla="*/ 2155618 h 4100878"/>
              <a:gd name="connsiteX528" fmla="*/ 195479 w 7845061"/>
              <a:gd name="connsiteY528" fmla="*/ 1800511 h 4100878"/>
              <a:gd name="connsiteX529" fmla="*/ 177724 w 7845061"/>
              <a:gd name="connsiteY529" fmla="*/ 1773878 h 4100878"/>
              <a:gd name="connsiteX530" fmla="*/ 142213 w 7845061"/>
              <a:gd name="connsiteY530" fmla="*/ 1765000 h 4100878"/>
              <a:gd name="connsiteX531" fmla="*/ 124458 w 7845061"/>
              <a:gd name="connsiteY531" fmla="*/ 1596325 h 4100878"/>
              <a:gd name="connsiteX532" fmla="*/ 115580 w 7845061"/>
              <a:gd name="connsiteY532" fmla="*/ 1569692 h 4100878"/>
              <a:gd name="connsiteX533" fmla="*/ 97825 w 7845061"/>
              <a:gd name="connsiteY533" fmla="*/ 1498670 h 4100878"/>
              <a:gd name="connsiteX534" fmla="*/ 71192 w 7845061"/>
              <a:gd name="connsiteY534" fmla="*/ 1436527 h 4100878"/>
              <a:gd name="connsiteX535" fmla="*/ 81233 w 7845061"/>
              <a:gd name="connsiteY535" fmla="*/ 1404467 h 4100878"/>
              <a:gd name="connsiteX536" fmla="*/ 81654 w 7845061"/>
              <a:gd name="connsiteY536" fmla="*/ 1406058 h 4100878"/>
              <a:gd name="connsiteX537" fmla="*/ 82488 w 7845061"/>
              <a:gd name="connsiteY537" fmla="*/ 1409723 h 4100878"/>
              <a:gd name="connsiteX538" fmla="*/ 82959 w 7845061"/>
              <a:gd name="connsiteY538" fmla="*/ 1410989 h 4100878"/>
              <a:gd name="connsiteX539" fmla="*/ 81654 w 7845061"/>
              <a:gd name="connsiteY539" fmla="*/ 1406058 h 4100878"/>
              <a:gd name="connsiteX540" fmla="*/ 78880 w 7845061"/>
              <a:gd name="connsiteY540" fmla="*/ 1393870 h 4100878"/>
              <a:gd name="connsiteX541" fmla="*/ 71192 w 7845061"/>
              <a:gd name="connsiteY541" fmla="*/ 1356628 h 4100878"/>
              <a:gd name="connsiteX542" fmla="*/ 80070 w 7845061"/>
              <a:gd name="connsiteY542" fmla="*/ 1329995 h 4100878"/>
              <a:gd name="connsiteX543" fmla="*/ 97825 w 7845061"/>
              <a:gd name="connsiteY543" fmla="*/ 1250096 h 4100878"/>
              <a:gd name="connsiteX544" fmla="*/ 71192 w 7845061"/>
              <a:gd name="connsiteY544" fmla="*/ 1179074 h 4100878"/>
              <a:gd name="connsiteX545" fmla="*/ 80070 w 7845061"/>
              <a:gd name="connsiteY545" fmla="*/ 1152441 h 4100878"/>
              <a:gd name="connsiteX546" fmla="*/ 71192 w 7845061"/>
              <a:gd name="connsiteY546" fmla="*/ 1063665 h 4100878"/>
              <a:gd name="connsiteX547" fmla="*/ 88947 w 7845061"/>
              <a:gd name="connsiteY547" fmla="*/ 1010399 h 4100878"/>
              <a:gd name="connsiteX548" fmla="*/ 115580 w 7845061"/>
              <a:gd name="connsiteY548" fmla="*/ 939377 h 4100878"/>
              <a:gd name="connsiteX549" fmla="*/ 133336 w 7845061"/>
              <a:gd name="connsiteY549" fmla="*/ 921622 h 4100878"/>
              <a:gd name="connsiteX550" fmla="*/ 124458 w 7845061"/>
              <a:gd name="connsiteY550" fmla="*/ 815090 h 4100878"/>
              <a:gd name="connsiteX551" fmla="*/ 133336 w 7845061"/>
              <a:gd name="connsiteY551" fmla="*/ 619781 h 4100878"/>
              <a:gd name="connsiteX552" fmla="*/ 97825 w 7845061"/>
              <a:gd name="connsiteY552" fmla="*/ 584270 h 4100878"/>
              <a:gd name="connsiteX553" fmla="*/ 88947 w 7845061"/>
              <a:gd name="connsiteY553" fmla="*/ 557637 h 4100878"/>
              <a:gd name="connsiteX554" fmla="*/ 80070 w 7845061"/>
              <a:gd name="connsiteY554" fmla="*/ 397839 h 4100878"/>
              <a:gd name="connsiteX555" fmla="*/ 44559 w 7845061"/>
              <a:gd name="connsiteY555" fmla="*/ 388962 h 4100878"/>
              <a:gd name="connsiteX556" fmla="*/ 9048 w 7845061"/>
              <a:gd name="connsiteY556" fmla="*/ 273552 h 4100878"/>
              <a:gd name="connsiteX557" fmla="*/ 17926 w 7845061"/>
              <a:gd name="connsiteY557" fmla="*/ 220286 h 4100878"/>
              <a:gd name="connsiteX558" fmla="*/ 44559 w 7845061"/>
              <a:gd name="connsiteY558" fmla="*/ 202531 h 4100878"/>
              <a:gd name="connsiteX559" fmla="*/ 71192 w 7845061"/>
              <a:gd name="connsiteY559" fmla="*/ 149265 h 4100878"/>
              <a:gd name="connsiteX560" fmla="*/ 35681 w 7845061"/>
              <a:gd name="connsiteY560" fmla="*/ 104876 h 4100878"/>
              <a:gd name="connsiteX561" fmla="*/ 44559 w 7845061"/>
              <a:gd name="connsiteY561" fmla="*/ 78243 h 4100878"/>
              <a:gd name="connsiteX562" fmla="*/ 44559 w 7845061"/>
              <a:gd name="connsiteY562" fmla="*/ 42732 h 4100878"/>
              <a:gd name="connsiteX563" fmla="*/ 8687 w 7845061"/>
              <a:gd name="connsiteY563" fmla="*/ 30126 h 4100878"/>
              <a:gd name="connsiteX564" fmla="*/ 17924 w 7845061"/>
              <a:gd name="connsiteY564" fmla="*/ 27047 h 4100878"/>
              <a:gd name="connsiteX565" fmla="*/ 35679 w 7845061"/>
              <a:gd name="connsiteY565" fmla="*/ 9291 h 4100878"/>
              <a:gd name="connsiteX566" fmla="*/ 63834 w 7845061"/>
              <a:gd name="connsiteY566" fmla="*/ 269 h 41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7845061" h="4100878">
                <a:moveTo>
                  <a:pt x="3361880" y="4000441"/>
                </a:moveTo>
                <a:lnTo>
                  <a:pt x="3365293" y="4002657"/>
                </a:lnTo>
                <a:lnTo>
                  <a:pt x="3365288" y="4002655"/>
                </a:lnTo>
                <a:cubicBezTo>
                  <a:pt x="3361760" y="4000516"/>
                  <a:pt x="3358817" y="3998503"/>
                  <a:pt x="3361880" y="4000441"/>
                </a:cubicBezTo>
                <a:close/>
                <a:moveTo>
                  <a:pt x="7700019" y="3731942"/>
                </a:moveTo>
                <a:lnTo>
                  <a:pt x="7698787" y="3736992"/>
                </a:lnTo>
                <a:lnTo>
                  <a:pt x="7699779" y="3731990"/>
                </a:lnTo>
                <a:cubicBezTo>
                  <a:pt x="7700398" y="3729315"/>
                  <a:pt x="7700429" y="3729800"/>
                  <a:pt x="7700019" y="3731942"/>
                </a:cubicBezTo>
                <a:close/>
                <a:moveTo>
                  <a:pt x="103403" y="3270303"/>
                </a:moveTo>
                <a:cubicBezTo>
                  <a:pt x="102992" y="3268161"/>
                  <a:pt x="103023" y="3267676"/>
                  <a:pt x="103643" y="3270351"/>
                </a:cubicBezTo>
                <a:lnTo>
                  <a:pt x="104634" y="3275353"/>
                </a:lnTo>
                <a:close/>
                <a:moveTo>
                  <a:pt x="3344473" y="99584"/>
                </a:moveTo>
                <a:lnTo>
                  <a:pt x="3341060" y="101801"/>
                </a:lnTo>
                <a:cubicBezTo>
                  <a:pt x="3337997" y="103738"/>
                  <a:pt x="3340940" y="101726"/>
                  <a:pt x="3344468" y="99587"/>
                </a:cubicBezTo>
                <a:close/>
                <a:moveTo>
                  <a:pt x="63834" y="269"/>
                </a:moveTo>
                <a:cubicBezTo>
                  <a:pt x="92441" y="-2149"/>
                  <a:pt x="122184" y="12388"/>
                  <a:pt x="151089" y="18169"/>
                </a:cubicBezTo>
                <a:cubicBezTo>
                  <a:pt x="193368" y="81587"/>
                  <a:pt x="165898" y="76611"/>
                  <a:pt x="222110" y="62557"/>
                </a:cubicBezTo>
                <a:cubicBezTo>
                  <a:pt x="273116" y="11552"/>
                  <a:pt x="246648" y="11552"/>
                  <a:pt x="293132" y="27047"/>
                </a:cubicBezTo>
                <a:cubicBezTo>
                  <a:pt x="299050" y="35925"/>
                  <a:pt x="303342" y="46135"/>
                  <a:pt x="310887" y="53680"/>
                </a:cubicBezTo>
                <a:cubicBezTo>
                  <a:pt x="318432" y="61225"/>
                  <a:pt x="330855" y="63104"/>
                  <a:pt x="337520" y="71435"/>
                </a:cubicBezTo>
                <a:cubicBezTo>
                  <a:pt x="343366" y="78742"/>
                  <a:pt x="343439" y="89190"/>
                  <a:pt x="346398" y="98068"/>
                </a:cubicBezTo>
                <a:cubicBezTo>
                  <a:pt x="364153" y="95109"/>
                  <a:pt x="381803" y="86957"/>
                  <a:pt x="399664" y="89190"/>
                </a:cubicBezTo>
                <a:cubicBezTo>
                  <a:pt x="407969" y="90228"/>
                  <a:pt x="410242" y="102640"/>
                  <a:pt x="417419" y="106946"/>
                </a:cubicBezTo>
                <a:cubicBezTo>
                  <a:pt x="425443" y="111761"/>
                  <a:pt x="435174" y="112865"/>
                  <a:pt x="444052" y="115824"/>
                </a:cubicBezTo>
                <a:cubicBezTo>
                  <a:pt x="449970" y="109905"/>
                  <a:pt x="453502" y="99106"/>
                  <a:pt x="461807" y="98068"/>
                </a:cubicBezTo>
                <a:cubicBezTo>
                  <a:pt x="507378" y="92371"/>
                  <a:pt x="509762" y="101635"/>
                  <a:pt x="532829" y="124701"/>
                </a:cubicBezTo>
                <a:cubicBezTo>
                  <a:pt x="596217" y="103572"/>
                  <a:pt x="570522" y="96565"/>
                  <a:pt x="612728" y="124701"/>
                </a:cubicBezTo>
                <a:cubicBezTo>
                  <a:pt x="660076" y="118783"/>
                  <a:pt x="708191" y="117297"/>
                  <a:pt x="754771" y="106946"/>
                </a:cubicBezTo>
                <a:cubicBezTo>
                  <a:pt x="781208" y="101071"/>
                  <a:pt x="770416" y="67414"/>
                  <a:pt x="781404" y="53680"/>
                </a:cubicBezTo>
                <a:cubicBezTo>
                  <a:pt x="787250" y="46373"/>
                  <a:pt x="799159" y="47761"/>
                  <a:pt x="808037" y="44802"/>
                </a:cubicBezTo>
                <a:cubicBezTo>
                  <a:pt x="819874" y="50720"/>
                  <a:pt x="834189" y="53199"/>
                  <a:pt x="843547" y="62557"/>
                </a:cubicBezTo>
                <a:cubicBezTo>
                  <a:pt x="858636" y="77646"/>
                  <a:pt x="863968" y="100735"/>
                  <a:pt x="879058" y="115824"/>
                </a:cubicBezTo>
                <a:cubicBezTo>
                  <a:pt x="890895" y="127661"/>
                  <a:pt x="903675" y="138624"/>
                  <a:pt x="914569" y="151334"/>
                </a:cubicBezTo>
                <a:cubicBezTo>
                  <a:pt x="921513" y="159435"/>
                  <a:pt x="924780" y="170422"/>
                  <a:pt x="932324" y="177967"/>
                </a:cubicBezTo>
                <a:cubicBezTo>
                  <a:pt x="939869" y="185512"/>
                  <a:pt x="950079" y="189804"/>
                  <a:pt x="958957" y="195723"/>
                </a:cubicBezTo>
                <a:cubicBezTo>
                  <a:pt x="1029983" y="148371"/>
                  <a:pt x="944157" y="210522"/>
                  <a:pt x="1003345" y="151334"/>
                </a:cubicBezTo>
                <a:cubicBezTo>
                  <a:pt x="1010890" y="143789"/>
                  <a:pt x="1021646" y="140244"/>
                  <a:pt x="1029978" y="133579"/>
                </a:cubicBezTo>
                <a:cubicBezTo>
                  <a:pt x="1036514" y="128350"/>
                  <a:pt x="1041815" y="121742"/>
                  <a:pt x="1047734" y="115824"/>
                </a:cubicBezTo>
                <a:cubicBezTo>
                  <a:pt x="1096564" y="132099"/>
                  <a:pt x="1052813" y="114921"/>
                  <a:pt x="1101000" y="142457"/>
                </a:cubicBezTo>
                <a:cubicBezTo>
                  <a:pt x="1131714" y="160008"/>
                  <a:pt x="1133265" y="159130"/>
                  <a:pt x="1163143" y="169090"/>
                </a:cubicBezTo>
                <a:cubicBezTo>
                  <a:pt x="1168896" y="146078"/>
                  <a:pt x="1166864" y="120366"/>
                  <a:pt x="1198654" y="115824"/>
                </a:cubicBezTo>
                <a:cubicBezTo>
                  <a:pt x="1210733" y="114098"/>
                  <a:pt x="1222328" y="121742"/>
                  <a:pt x="1234165" y="124701"/>
                </a:cubicBezTo>
                <a:cubicBezTo>
                  <a:pt x="1266534" y="157072"/>
                  <a:pt x="1235073" y="131700"/>
                  <a:pt x="1287431" y="151334"/>
                </a:cubicBezTo>
                <a:cubicBezTo>
                  <a:pt x="1299822" y="155981"/>
                  <a:pt x="1310777" y="163877"/>
                  <a:pt x="1322941" y="169090"/>
                </a:cubicBezTo>
                <a:cubicBezTo>
                  <a:pt x="1331542" y="172776"/>
                  <a:pt x="1340696" y="175008"/>
                  <a:pt x="1349574" y="177967"/>
                </a:cubicBezTo>
                <a:cubicBezTo>
                  <a:pt x="1361411" y="172049"/>
                  <a:pt x="1376472" y="170260"/>
                  <a:pt x="1385085" y="160212"/>
                </a:cubicBezTo>
                <a:cubicBezTo>
                  <a:pt x="1395456" y="148113"/>
                  <a:pt x="1396368" y="130386"/>
                  <a:pt x="1402840" y="115824"/>
                </a:cubicBezTo>
                <a:cubicBezTo>
                  <a:pt x="1432093" y="50005"/>
                  <a:pt x="1411241" y="108381"/>
                  <a:pt x="1429473" y="53680"/>
                </a:cubicBezTo>
                <a:cubicBezTo>
                  <a:pt x="1441310" y="56639"/>
                  <a:pt x="1454832" y="55789"/>
                  <a:pt x="1464984" y="62557"/>
                </a:cubicBezTo>
                <a:cubicBezTo>
                  <a:pt x="1560417" y="126178"/>
                  <a:pt x="1464341" y="95687"/>
                  <a:pt x="1544883" y="115824"/>
                </a:cubicBezTo>
                <a:cubicBezTo>
                  <a:pt x="1556720" y="109905"/>
                  <a:pt x="1568903" y="104634"/>
                  <a:pt x="1580394" y="98068"/>
                </a:cubicBezTo>
                <a:cubicBezTo>
                  <a:pt x="1589658" y="92774"/>
                  <a:pt x="1596357" y="80313"/>
                  <a:pt x="1607027" y="80313"/>
                </a:cubicBezTo>
                <a:cubicBezTo>
                  <a:pt x="1617697" y="80313"/>
                  <a:pt x="1624117" y="93296"/>
                  <a:pt x="1633660" y="98068"/>
                </a:cubicBezTo>
                <a:cubicBezTo>
                  <a:pt x="1647851" y="105164"/>
                  <a:pt x="1682529" y="112031"/>
                  <a:pt x="1695804" y="115824"/>
                </a:cubicBezTo>
                <a:cubicBezTo>
                  <a:pt x="1704802" y="118395"/>
                  <a:pt x="1713559" y="121742"/>
                  <a:pt x="1722437" y="124701"/>
                </a:cubicBezTo>
                <a:cubicBezTo>
                  <a:pt x="1731315" y="121742"/>
                  <a:pt x="1739712" y="115824"/>
                  <a:pt x="1749070" y="115824"/>
                </a:cubicBezTo>
                <a:cubicBezTo>
                  <a:pt x="1760220" y="115824"/>
                  <a:pt x="1798652" y="129392"/>
                  <a:pt x="1811213" y="133579"/>
                </a:cubicBezTo>
                <a:cubicBezTo>
                  <a:pt x="1823050" y="130620"/>
                  <a:pt x="1836130" y="130755"/>
                  <a:pt x="1846724" y="124701"/>
                </a:cubicBezTo>
                <a:cubicBezTo>
                  <a:pt x="1857625" y="118472"/>
                  <a:pt x="1863141" y="105365"/>
                  <a:pt x="1873357" y="98068"/>
                </a:cubicBezTo>
                <a:cubicBezTo>
                  <a:pt x="1884126" y="90376"/>
                  <a:pt x="1897031" y="86231"/>
                  <a:pt x="1908868" y="80313"/>
                </a:cubicBezTo>
                <a:cubicBezTo>
                  <a:pt x="1917746" y="83272"/>
                  <a:pt x="1927477" y="84375"/>
                  <a:pt x="1935501" y="89190"/>
                </a:cubicBezTo>
                <a:cubicBezTo>
                  <a:pt x="1996436" y="125752"/>
                  <a:pt x="1904436" y="90672"/>
                  <a:pt x="1979889" y="115824"/>
                </a:cubicBezTo>
                <a:cubicBezTo>
                  <a:pt x="1997644" y="103987"/>
                  <a:pt x="2018066" y="95402"/>
                  <a:pt x="2033155" y="80313"/>
                </a:cubicBezTo>
                <a:cubicBezTo>
                  <a:pt x="2056298" y="57169"/>
                  <a:pt x="2074812" y="32851"/>
                  <a:pt x="2104176" y="18169"/>
                </a:cubicBezTo>
                <a:cubicBezTo>
                  <a:pt x="2112546" y="13984"/>
                  <a:pt x="2121931" y="12250"/>
                  <a:pt x="2130809" y="9291"/>
                </a:cubicBezTo>
                <a:cubicBezTo>
                  <a:pt x="2136728" y="18169"/>
                  <a:pt x="2141900" y="27592"/>
                  <a:pt x="2148565" y="35924"/>
                </a:cubicBezTo>
                <a:cubicBezTo>
                  <a:pt x="2153794" y="42460"/>
                  <a:pt x="2158200" y="55710"/>
                  <a:pt x="2166320" y="53680"/>
                </a:cubicBezTo>
                <a:cubicBezTo>
                  <a:pt x="2176671" y="51092"/>
                  <a:pt x="2178157" y="35925"/>
                  <a:pt x="2184075" y="27047"/>
                </a:cubicBezTo>
                <a:cubicBezTo>
                  <a:pt x="2234529" y="43864"/>
                  <a:pt x="2204091" y="29307"/>
                  <a:pt x="2263974" y="89190"/>
                </a:cubicBezTo>
                <a:cubicBezTo>
                  <a:pt x="2269893" y="95109"/>
                  <a:pt x="2277087" y="99981"/>
                  <a:pt x="2281730" y="106946"/>
                </a:cubicBezTo>
                <a:cubicBezTo>
                  <a:pt x="2287648" y="115824"/>
                  <a:pt x="2289942" y="128807"/>
                  <a:pt x="2299485" y="133579"/>
                </a:cubicBezTo>
                <a:cubicBezTo>
                  <a:pt x="2315585" y="141629"/>
                  <a:pt x="2334996" y="139498"/>
                  <a:pt x="2352751" y="142457"/>
                </a:cubicBezTo>
                <a:cubicBezTo>
                  <a:pt x="2376425" y="136538"/>
                  <a:pt x="2400622" y="132417"/>
                  <a:pt x="2423773" y="124701"/>
                </a:cubicBezTo>
                <a:cubicBezTo>
                  <a:pt x="2432651" y="121742"/>
                  <a:pt x="2441157" y="117247"/>
                  <a:pt x="2450406" y="115824"/>
                </a:cubicBezTo>
                <a:cubicBezTo>
                  <a:pt x="2479800" y="111302"/>
                  <a:pt x="2509590" y="109905"/>
                  <a:pt x="2539182" y="106946"/>
                </a:cubicBezTo>
                <a:cubicBezTo>
                  <a:pt x="2606127" y="129262"/>
                  <a:pt x="2526202" y="96563"/>
                  <a:pt x="2583571" y="142457"/>
                </a:cubicBezTo>
                <a:cubicBezTo>
                  <a:pt x="2590878" y="148303"/>
                  <a:pt x="2601326" y="148375"/>
                  <a:pt x="2610204" y="151334"/>
                </a:cubicBezTo>
                <a:cubicBezTo>
                  <a:pt x="2622041" y="145416"/>
                  <a:pt x="2632582" y="135220"/>
                  <a:pt x="2645714" y="133579"/>
                </a:cubicBezTo>
                <a:cubicBezTo>
                  <a:pt x="2657821" y="132066"/>
                  <a:pt x="2669024" y="142457"/>
                  <a:pt x="2681225" y="142457"/>
                </a:cubicBezTo>
                <a:cubicBezTo>
                  <a:pt x="2690583" y="142457"/>
                  <a:pt x="2698980" y="136538"/>
                  <a:pt x="2707858" y="133579"/>
                </a:cubicBezTo>
                <a:cubicBezTo>
                  <a:pt x="2723337" y="143898"/>
                  <a:pt x="2748505" y="164989"/>
                  <a:pt x="2770002" y="160212"/>
                </a:cubicBezTo>
                <a:cubicBezTo>
                  <a:pt x="2786846" y="156469"/>
                  <a:pt x="2799594" y="142457"/>
                  <a:pt x="2814390" y="133579"/>
                </a:cubicBezTo>
                <a:cubicBezTo>
                  <a:pt x="2823268" y="121742"/>
                  <a:pt x="2826669" y="101657"/>
                  <a:pt x="2841023" y="98068"/>
                </a:cubicBezTo>
                <a:cubicBezTo>
                  <a:pt x="2879297" y="88500"/>
                  <a:pt x="2881435" y="120540"/>
                  <a:pt x="2903167" y="133579"/>
                </a:cubicBezTo>
                <a:cubicBezTo>
                  <a:pt x="2911191" y="138394"/>
                  <a:pt x="2920922" y="139498"/>
                  <a:pt x="2929800" y="142457"/>
                </a:cubicBezTo>
                <a:cubicBezTo>
                  <a:pt x="2964349" y="90633"/>
                  <a:pt x="2925739" y="135610"/>
                  <a:pt x="2983066" y="106946"/>
                </a:cubicBezTo>
                <a:cubicBezTo>
                  <a:pt x="3002152" y="97403"/>
                  <a:pt x="3017246" y="80978"/>
                  <a:pt x="3036332" y="71435"/>
                </a:cubicBezTo>
                <a:lnTo>
                  <a:pt x="3071842" y="53680"/>
                </a:lnTo>
                <a:cubicBezTo>
                  <a:pt x="3080720" y="59598"/>
                  <a:pt x="3091449" y="63405"/>
                  <a:pt x="3098475" y="71435"/>
                </a:cubicBezTo>
                <a:cubicBezTo>
                  <a:pt x="3112527" y="87494"/>
                  <a:pt x="3133986" y="124701"/>
                  <a:pt x="3133986" y="124701"/>
                </a:cubicBezTo>
                <a:cubicBezTo>
                  <a:pt x="3142864" y="121742"/>
                  <a:pt x="3151621" y="113253"/>
                  <a:pt x="3160619" y="115824"/>
                </a:cubicBezTo>
                <a:cubicBezTo>
                  <a:pt x="3193354" y="125177"/>
                  <a:pt x="3207852" y="161994"/>
                  <a:pt x="3222763" y="186845"/>
                </a:cubicBezTo>
                <a:cubicBezTo>
                  <a:pt x="3231641" y="183886"/>
                  <a:pt x="3241271" y="182610"/>
                  <a:pt x="3249396" y="177967"/>
                </a:cubicBezTo>
                <a:cubicBezTo>
                  <a:pt x="3302271" y="147752"/>
                  <a:pt x="3268408" y="160981"/>
                  <a:pt x="3302662" y="133579"/>
                </a:cubicBezTo>
                <a:cubicBezTo>
                  <a:pt x="3310994" y="126914"/>
                  <a:pt x="3320964" y="122489"/>
                  <a:pt x="3329295" y="115824"/>
                </a:cubicBezTo>
                <a:cubicBezTo>
                  <a:pt x="3345107" y="103174"/>
                  <a:pt x="3350665" y="98045"/>
                  <a:pt x="3351387" y="96614"/>
                </a:cubicBezTo>
                <a:lnTo>
                  <a:pt x="3344473" y="99584"/>
                </a:lnTo>
                <a:lnTo>
                  <a:pt x="3350835" y="95454"/>
                </a:lnTo>
                <a:cubicBezTo>
                  <a:pt x="3356046" y="92032"/>
                  <a:pt x="3363437" y="87144"/>
                  <a:pt x="3373683" y="80313"/>
                </a:cubicBezTo>
                <a:cubicBezTo>
                  <a:pt x="3385520" y="86231"/>
                  <a:pt x="3399027" y="89596"/>
                  <a:pt x="3409194" y="98068"/>
                </a:cubicBezTo>
                <a:cubicBezTo>
                  <a:pt x="3417391" y="104898"/>
                  <a:pt x="3417199" y="120368"/>
                  <a:pt x="3426949" y="124701"/>
                </a:cubicBezTo>
                <a:cubicBezTo>
                  <a:pt x="3446070" y="133200"/>
                  <a:pt x="3468378" y="130620"/>
                  <a:pt x="3489093" y="133579"/>
                </a:cubicBezTo>
                <a:cubicBezTo>
                  <a:pt x="3497971" y="139497"/>
                  <a:pt x="3507529" y="144504"/>
                  <a:pt x="3515726" y="151334"/>
                </a:cubicBezTo>
                <a:cubicBezTo>
                  <a:pt x="3525371" y="159371"/>
                  <a:pt x="3530448" y="173997"/>
                  <a:pt x="3542359" y="177967"/>
                </a:cubicBezTo>
                <a:lnTo>
                  <a:pt x="3568992" y="169090"/>
                </a:lnTo>
                <a:cubicBezTo>
                  <a:pt x="3619997" y="118084"/>
                  <a:pt x="3593529" y="131318"/>
                  <a:pt x="3640013" y="115824"/>
                </a:cubicBezTo>
                <a:cubicBezTo>
                  <a:pt x="3700824" y="176635"/>
                  <a:pt x="3672386" y="155162"/>
                  <a:pt x="3719912" y="186845"/>
                </a:cubicBezTo>
                <a:cubicBezTo>
                  <a:pt x="3761341" y="183886"/>
                  <a:pt x="3803769" y="187480"/>
                  <a:pt x="3844200" y="177967"/>
                </a:cubicBezTo>
                <a:cubicBezTo>
                  <a:pt x="3859540" y="174358"/>
                  <a:pt x="3888939" y="121915"/>
                  <a:pt x="3897466" y="115824"/>
                </a:cubicBezTo>
                <a:cubicBezTo>
                  <a:pt x="3907394" y="108732"/>
                  <a:pt x="3921244" y="110298"/>
                  <a:pt x="3932976" y="106946"/>
                </a:cubicBezTo>
                <a:cubicBezTo>
                  <a:pt x="3941974" y="104375"/>
                  <a:pt x="3950731" y="101027"/>
                  <a:pt x="3959609" y="98068"/>
                </a:cubicBezTo>
                <a:cubicBezTo>
                  <a:pt x="4043228" y="125942"/>
                  <a:pt x="3935757" y="85706"/>
                  <a:pt x="4003998" y="124701"/>
                </a:cubicBezTo>
                <a:cubicBezTo>
                  <a:pt x="4017834" y="132607"/>
                  <a:pt x="4033590" y="136538"/>
                  <a:pt x="4048386" y="142457"/>
                </a:cubicBezTo>
                <a:cubicBezTo>
                  <a:pt x="4063182" y="139498"/>
                  <a:pt x="4079584" y="140907"/>
                  <a:pt x="4092774" y="133579"/>
                </a:cubicBezTo>
                <a:cubicBezTo>
                  <a:pt x="4107407" y="125449"/>
                  <a:pt x="4128285" y="98068"/>
                  <a:pt x="4128285" y="98068"/>
                </a:cubicBezTo>
                <a:cubicBezTo>
                  <a:pt x="4134396" y="107235"/>
                  <a:pt x="4167167" y="157459"/>
                  <a:pt x="4172673" y="160212"/>
                </a:cubicBezTo>
                <a:cubicBezTo>
                  <a:pt x="4181043" y="164397"/>
                  <a:pt x="4190428" y="154293"/>
                  <a:pt x="4199306" y="151334"/>
                </a:cubicBezTo>
                <a:cubicBezTo>
                  <a:pt x="4246110" y="166936"/>
                  <a:pt x="4208239" y="163135"/>
                  <a:pt x="4252573" y="133579"/>
                </a:cubicBezTo>
                <a:cubicBezTo>
                  <a:pt x="4267145" y="123865"/>
                  <a:pt x="4326022" y="116899"/>
                  <a:pt x="4332472" y="115824"/>
                </a:cubicBezTo>
                <a:cubicBezTo>
                  <a:pt x="4344309" y="109905"/>
                  <a:pt x="4354748" y="98068"/>
                  <a:pt x="4367982" y="98068"/>
                </a:cubicBezTo>
                <a:cubicBezTo>
                  <a:pt x="4394948" y="98068"/>
                  <a:pt x="4403088" y="137409"/>
                  <a:pt x="4412371" y="151334"/>
                </a:cubicBezTo>
                <a:cubicBezTo>
                  <a:pt x="4417014" y="158298"/>
                  <a:pt x="4424208" y="163171"/>
                  <a:pt x="4430126" y="169090"/>
                </a:cubicBezTo>
                <a:cubicBezTo>
                  <a:pt x="4482379" y="142963"/>
                  <a:pt x="4453079" y="155520"/>
                  <a:pt x="4518903" y="133579"/>
                </a:cubicBezTo>
                <a:lnTo>
                  <a:pt x="4545536" y="124701"/>
                </a:lnTo>
                <a:cubicBezTo>
                  <a:pt x="4557373" y="127660"/>
                  <a:pt x="4568912" y="134856"/>
                  <a:pt x="4581046" y="133579"/>
                </a:cubicBezTo>
                <a:cubicBezTo>
                  <a:pt x="4626065" y="128840"/>
                  <a:pt x="4714211" y="106946"/>
                  <a:pt x="4714211" y="106946"/>
                </a:cubicBezTo>
                <a:cubicBezTo>
                  <a:pt x="4729007" y="98068"/>
                  <a:pt x="4744559" y="90342"/>
                  <a:pt x="4758600" y="80313"/>
                </a:cubicBezTo>
                <a:cubicBezTo>
                  <a:pt x="4765411" y="75448"/>
                  <a:pt x="4768869" y="66300"/>
                  <a:pt x="4776355" y="62557"/>
                </a:cubicBezTo>
                <a:cubicBezTo>
                  <a:pt x="4787268" y="57100"/>
                  <a:pt x="4800029" y="56639"/>
                  <a:pt x="4811866" y="53680"/>
                </a:cubicBezTo>
                <a:cubicBezTo>
                  <a:pt x="4884800" y="71913"/>
                  <a:pt x="4811846" y="44782"/>
                  <a:pt x="4874009" y="106946"/>
                </a:cubicBezTo>
                <a:cubicBezTo>
                  <a:pt x="4878256" y="111193"/>
                  <a:pt x="4935844" y="124624"/>
                  <a:pt x="4936153" y="124701"/>
                </a:cubicBezTo>
                <a:cubicBezTo>
                  <a:pt x="4987392" y="90542"/>
                  <a:pt x="4936819" y="120884"/>
                  <a:pt x="5016052" y="89190"/>
                </a:cubicBezTo>
                <a:cubicBezTo>
                  <a:pt x="5093875" y="58060"/>
                  <a:pt x="5014132" y="85712"/>
                  <a:pt x="5078196" y="53680"/>
                </a:cubicBezTo>
                <a:cubicBezTo>
                  <a:pt x="5086566" y="49495"/>
                  <a:pt x="5095951" y="47761"/>
                  <a:pt x="5104829" y="44802"/>
                </a:cubicBezTo>
                <a:cubicBezTo>
                  <a:pt x="5116666" y="62557"/>
                  <a:pt x="5129752" y="79540"/>
                  <a:pt x="5140339" y="98068"/>
                </a:cubicBezTo>
                <a:cubicBezTo>
                  <a:pt x="5153471" y="121049"/>
                  <a:pt x="5162232" y="146394"/>
                  <a:pt x="5175850" y="169090"/>
                </a:cubicBezTo>
                <a:lnTo>
                  <a:pt x="5202483" y="213478"/>
                </a:lnTo>
                <a:cubicBezTo>
                  <a:pt x="5255160" y="160804"/>
                  <a:pt x="5175256" y="228867"/>
                  <a:pt x="5246872" y="222356"/>
                </a:cubicBezTo>
                <a:cubicBezTo>
                  <a:pt x="5273231" y="219960"/>
                  <a:pt x="5317893" y="186845"/>
                  <a:pt x="5317893" y="186845"/>
                </a:cubicBezTo>
                <a:cubicBezTo>
                  <a:pt x="5329730" y="189804"/>
                  <a:pt x="5341203" y="195723"/>
                  <a:pt x="5353404" y="195723"/>
                </a:cubicBezTo>
                <a:cubicBezTo>
                  <a:pt x="5424425" y="195723"/>
                  <a:pt x="5335649" y="172048"/>
                  <a:pt x="5406670" y="195723"/>
                </a:cubicBezTo>
                <a:cubicBezTo>
                  <a:pt x="5412588" y="207560"/>
                  <a:pt x="5412138" y="226318"/>
                  <a:pt x="5424425" y="231233"/>
                </a:cubicBezTo>
                <a:cubicBezTo>
                  <a:pt x="5434331" y="235196"/>
                  <a:pt x="5441515" y="218250"/>
                  <a:pt x="5451058" y="213478"/>
                </a:cubicBezTo>
                <a:cubicBezTo>
                  <a:pt x="5459428" y="209293"/>
                  <a:pt x="5469321" y="208785"/>
                  <a:pt x="5477691" y="204600"/>
                </a:cubicBezTo>
                <a:cubicBezTo>
                  <a:pt x="5487234" y="199828"/>
                  <a:pt x="5494781" y="191617"/>
                  <a:pt x="5504324" y="186845"/>
                </a:cubicBezTo>
                <a:cubicBezTo>
                  <a:pt x="5577834" y="150090"/>
                  <a:pt x="5481264" y="211095"/>
                  <a:pt x="5557590" y="160212"/>
                </a:cubicBezTo>
                <a:cubicBezTo>
                  <a:pt x="5569427" y="163171"/>
                  <a:pt x="5581886" y="164284"/>
                  <a:pt x="5593101" y="169090"/>
                </a:cubicBezTo>
                <a:cubicBezTo>
                  <a:pt x="5613409" y="177794"/>
                  <a:pt x="5637041" y="204376"/>
                  <a:pt x="5655244" y="213478"/>
                </a:cubicBezTo>
                <a:cubicBezTo>
                  <a:pt x="5666157" y="218935"/>
                  <a:pt x="5678918" y="219397"/>
                  <a:pt x="5690755" y="222356"/>
                </a:cubicBezTo>
                <a:cubicBezTo>
                  <a:pt x="5718677" y="213048"/>
                  <a:pt x="5725021" y="215345"/>
                  <a:pt x="5744021" y="186845"/>
                </a:cubicBezTo>
                <a:cubicBezTo>
                  <a:pt x="5749212" y="179059"/>
                  <a:pt x="5749940" y="169090"/>
                  <a:pt x="5752899" y="160212"/>
                </a:cubicBezTo>
                <a:cubicBezTo>
                  <a:pt x="5773613" y="163171"/>
                  <a:pt x="5795070" y="162849"/>
                  <a:pt x="5815042" y="169090"/>
                </a:cubicBezTo>
                <a:cubicBezTo>
                  <a:pt x="5842860" y="177783"/>
                  <a:pt x="5866089" y="200478"/>
                  <a:pt x="5894941" y="204600"/>
                </a:cubicBezTo>
                <a:cubicBezTo>
                  <a:pt x="5912827" y="207155"/>
                  <a:pt x="5950447" y="179434"/>
                  <a:pt x="5965963" y="169090"/>
                </a:cubicBezTo>
                <a:cubicBezTo>
                  <a:pt x="5978180" y="177235"/>
                  <a:pt x="6014591" y="203098"/>
                  <a:pt x="6028106" y="204600"/>
                </a:cubicBezTo>
                <a:cubicBezTo>
                  <a:pt x="6043103" y="206266"/>
                  <a:pt x="6057699" y="198682"/>
                  <a:pt x="6072495" y="195723"/>
                </a:cubicBezTo>
                <a:cubicBezTo>
                  <a:pt x="6082221" y="185997"/>
                  <a:pt x="6089244" y="179029"/>
                  <a:pt x="6094207" y="174136"/>
                </a:cubicBezTo>
                <a:lnTo>
                  <a:pt x="6102653" y="165894"/>
                </a:lnTo>
                <a:lnTo>
                  <a:pt x="6104439" y="164230"/>
                </a:lnTo>
                <a:cubicBezTo>
                  <a:pt x="6105132" y="163549"/>
                  <a:pt x="6105056" y="163580"/>
                  <a:pt x="6103566" y="165003"/>
                </a:cubicBezTo>
                <a:lnTo>
                  <a:pt x="6102653" y="165894"/>
                </a:lnTo>
                <a:lnTo>
                  <a:pt x="6100693" y="167721"/>
                </a:lnTo>
                <a:cubicBezTo>
                  <a:pt x="6094339" y="173401"/>
                  <a:pt x="6085984" y="179537"/>
                  <a:pt x="6116883" y="142457"/>
                </a:cubicBezTo>
                <a:cubicBezTo>
                  <a:pt x="6173848" y="74099"/>
                  <a:pt x="6117186" y="155319"/>
                  <a:pt x="6161272" y="89190"/>
                </a:cubicBezTo>
                <a:cubicBezTo>
                  <a:pt x="6176068" y="95109"/>
                  <a:pt x="6190739" y="101350"/>
                  <a:pt x="6205660" y="106946"/>
                </a:cubicBezTo>
                <a:cubicBezTo>
                  <a:pt x="6214422" y="110232"/>
                  <a:pt x="6223007" y="116985"/>
                  <a:pt x="6232293" y="115824"/>
                </a:cubicBezTo>
                <a:cubicBezTo>
                  <a:pt x="6248106" y="113847"/>
                  <a:pt x="6261885" y="103987"/>
                  <a:pt x="6276681" y="98068"/>
                </a:cubicBezTo>
                <a:lnTo>
                  <a:pt x="6312192" y="44802"/>
                </a:lnTo>
                <a:lnTo>
                  <a:pt x="6329947" y="18169"/>
                </a:lnTo>
                <a:cubicBezTo>
                  <a:pt x="6410772" y="58580"/>
                  <a:pt x="6335149" y="10308"/>
                  <a:pt x="6374336" y="62557"/>
                </a:cubicBezTo>
                <a:cubicBezTo>
                  <a:pt x="6406585" y="105556"/>
                  <a:pt x="6413604" y="104386"/>
                  <a:pt x="6454235" y="124701"/>
                </a:cubicBezTo>
                <a:cubicBezTo>
                  <a:pt x="6457194" y="133579"/>
                  <a:pt x="6458297" y="143310"/>
                  <a:pt x="6463112" y="151334"/>
                </a:cubicBezTo>
                <a:cubicBezTo>
                  <a:pt x="6469721" y="162349"/>
                  <a:pt x="6497730" y="182657"/>
                  <a:pt x="6507501" y="186845"/>
                </a:cubicBezTo>
                <a:cubicBezTo>
                  <a:pt x="6518715" y="191651"/>
                  <a:pt x="6531174" y="192764"/>
                  <a:pt x="6543011" y="195723"/>
                </a:cubicBezTo>
                <a:cubicBezTo>
                  <a:pt x="6551889" y="180927"/>
                  <a:pt x="6557443" y="163535"/>
                  <a:pt x="6569644" y="151334"/>
                </a:cubicBezTo>
                <a:cubicBezTo>
                  <a:pt x="6579002" y="141976"/>
                  <a:pt x="6595107" y="142192"/>
                  <a:pt x="6605155" y="133579"/>
                </a:cubicBezTo>
                <a:cubicBezTo>
                  <a:pt x="6616389" y="123950"/>
                  <a:pt x="6622910" y="109905"/>
                  <a:pt x="6631788" y="98068"/>
                </a:cubicBezTo>
                <a:cubicBezTo>
                  <a:pt x="6640666" y="101027"/>
                  <a:pt x="6651232" y="100955"/>
                  <a:pt x="6658421" y="106946"/>
                </a:cubicBezTo>
                <a:cubicBezTo>
                  <a:pt x="6669788" y="116418"/>
                  <a:pt x="6676454" y="130417"/>
                  <a:pt x="6685054" y="142457"/>
                </a:cubicBezTo>
                <a:cubicBezTo>
                  <a:pt x="6691256" y="151139"/>
                  <a:pt x="6693545" y="163797"/>
                  <a:pt x="6702809" y="169090"/>
                </a:cubicBezTo>
                <a:cubicBezTo>
                  <a:pt x="6715910" y="176576"/>
                  <a:pt x="6732402" y="175008"/>
                  <a:pt x="6747198" y="177967"/>
                </a:cubicBezTo>
                <a:cubicBezTo>
                  <a:pt x="6759035" y="186845"/>
                  <a:pt x="6771342" y="195128"/>
                  <a:pt x="6782708" y="204600"/>
                </a:cubicBezTo>
                <a:cubicBezTo>
                  <a:pt x="6789138" y="209959"/>
                  <a:pt x="6793287" y="218050"/>
                  <a:pt x="6800464" y="222356"/>
                </a:cubicBezTo>
                <a:cubicBezTo>
                  <a:pt x="6808488" y="227171"/>
                  <a:pt x="6818219" y="228274"/>
                  <a:pt x="6827097" y="231233"/>
                </a:cubicBezTo>
                <a:cubicBezTo>
                  <a:pt x="6833015" y="237152"/>
                  <a:pt x="6836482" y="248989"/>
                  <a:pt x="6844852" y="248989"/>
                </a:cubicBezTo>
                <a:cubicBezTo>
                  <a:pt x="6853284" y="248989"/>
                  <a:pt x="6879466" y="205945"/>
                  <a:pt x="6880363" y="204600"/>
                </a:cubicBezTo>
                <a:cubicBezTo>
                  <a:pt x="6889241" y="207559"/>
                  <a:pt x="6897765" y="215016"/>
                  <a:pt x="6906996" y="213478"/>
                </a:cubicBezTo>
                <a:cubicBezTo>
                  <a:pt x="6975837" y="202005"/>
                  <a:pt x="6893317" y="182287"/>
                  <a:pt x="6960262" y="204600"/>
                </a:cubicBezTo>
                <a:cubicBezTo>
                  <a:pt x="6975058" y="201641"/>
                  <a:pt x="6991154" y="202471"/>
                  <a:pt x="7004650" y="195723"/>
                </a:cubicBezTo>
                <a:cubicBezTo>
                  <a:pt x="7021598" y="187249"/>
                  <a:pt x="7033880" y="171581"/>
                  <a:pt x="7049039" y="160212"/>
                </a:cubicBezTo>
                <a:cubicBezTo>
                  <a:pt x="7057575" y="153810"/>
                  <a:pt x="7066794" y="148375"/>
                  <a:pt x="7075672" y="142457"/>
                </a:cubicBezTo>
                <a:cubicBezTo>
                  <a:pt x="7081590" y="151335"/>
                  <a:pt x="7088133" y="159826"/>
                  <a:pt x="7093427" y="169090"/>
                </a:cubicBezTo>
                <a:cubicBezTo>
                  <a:pt x="7099993" y="180580"/>
                  <a:pt x="7101824" y="195242"/>
                  <a:pt x="7111182" y="204600"/>
                </a:cubicBezTo>
                <a:cubicBezTo>
                  <a:pt x="7117799" y="211217"/>
                  <a:pt x="7128937" y="210519"/>
                  <a:pt x="7137815" y="213478"/>
                </a:cubicBezTo>
                <a:cubicBezTo>
                  <a:pt x="7143374" y="196802"/>
                  <a:pt x="7149856" y="164124"/>
                  <a:pt x="7173326" y="160212"/>
                </a:cubicBezTo>
                <a:cubicBezTo>
                  <a:pt x="7183850" y="158458"/>
                  <a:pt x="7191081" y="172049"/>
                  <a:pt x="7199959" y="177967"/>
                </a:cubicBezTo>
                <a:cubicBezTo>
                  <a:pt x="7205567" y="174229"/>
                  <a:pt x="7241740" y="146740"/>
                  <a:pt x="7253225" y="151334"/>
                </a:cubicBezTo>
                <a:cubicBezTo>
                  <a:pt x="7263131" y="155297"/>
                  <a:pt x="7263436" y="170422"/>
                  <a:pt x="7270980" y="177967"/>
                </a:cubicBezTo>
                <a:cubicBezTo>
                  <a:pt x="7278525" y="185512"/>
                  <a:pt x="7288735" y="189804"/>
                  <a:pt x="7297613" y="195723"/>
                </a:cubicBezTo>
                <a:cubicBezTo>
                  <a:pt x="7303532" y="189804"/>
                  <a:pt x="7310140" y="184503"/>
                  <a:pt x="7315369" y="177967"/>
                </a:cubicBezTo>
                <a:cubicBezTo>
                  <a:pt x="7322034" y="169635"/>
                  <a:pt x="7324792" y="157999"/>
                  <a:pt x="7333124" y="151334"/>
                </a:cubicBezTo>
                <a:cubicBezTo>
                  <a:pt x="7340431" y="145488"/>
                  <a:pt x="7350879" y="145416"/>
                  <a:pt x="7359757" y="142457"/>
                </a:cubicBezTo>
                <a:cubicBezTo>
                  <a:pt x="7368635" y="151335"/>
                  <a:pt x="7373912" y="167704"/>
                  <a:pt x="7386390" y="169090"/>
                </a:cubicBezTo>
                <a:cubicBezTo>
                  <a:pt x="7404991" y="171157"/>
                  <a:pt x="7439656" y="151334"/>
                  <a:pt x="7439656" y="151334"/>
                </a:cubicBezTo>
                <a:cubicBezTo>
                  <a:pt x="7451493" y="157253"/>
                  <a:pt x="7463944" y="162076"/>
                  <a:pt x="7475167" y="169090"/>
                </a:cubicBezTo>
                <a:cubicBezTo>
                  <a:pt x="7487714" y="176932"/>
                  <a:pt x="7495932" y="194494"/>
                  <a:pt x="7510677" y="195723"/>
                </a:cubicBezTo>
                <a:cubicBezTo>
                  <a:pt x="7534995" y="197749"/>
                  <a:pt x="7558025" y="183886"/>
                  <a:pt x="7581699" y="177967"/>
                </a:cubicBezTo>
                <a:cubicBezTo>
                  <a:pt x="7649428" y="110238"/>
                  <a:pt x="7570722" y="181003"/>
                  <a:pt x="7634965" y="142457"/>
                </a:cubicBezTo>
                <a:cubicBezTo>
                  <a:pt x="7642142" y="138151"/>
                  <a:pt x="7646290" y="130059"/>
                  <a:pt x="7652720" y="124701"/>
                </a:cubicBezTo>
                <a:cubicBezTo>
                  <a:pt x="7674741" y="106349"/>
                  <a:pt x="7691802" y="95687"/>
                  <a:pt x="7714864" y="80313"/>
                </a:cubicBezTo>
                <a:cubicBezTo>
                  <a:pt x="7726701" y="83272"/>
                  <a:pt x="7739461" y="83734"/>
                  <a:pt x="7750374" y="89190"/>
                </a:cubicBezTo>
                <a:cubicBezTo>
                  <a:pt x="7772439" y="100222"/>
                  <a:pt x="7765290" y="120491"/>
                  <a:pt x="7794763" y="124701"/>
                </a:cubicBezTo>
                <a:lnTo>
                  <a:pt x="7845061" y="128587"/>
                </a:lnTo>
                <a:lnTo>
                  <a:pt x="7845061" y="224680"/>
                </a:lnTo>
                <a:lnTo>
                  <a:pt x="7838378" y="236028"/>
                </a:lnTo>
                <a:cubicBezTo>
                  <a:pt x="7826549" y="261202"/>
                  <a:pt x="7851880" y="258564"/>
                  <a:pt x="7838761" y="442228"/>
                </a:cubicBezTo>
                <a:cubicBezTo>
                  <a:pt x="7838094" y="451562"/>
                  <a:pt x="7836500" y="462244"/>
                  <a:pt x="7829883" y="468861"/>
                </a:cubicBezTo>
                <a:cubicBezTo>
                  <a:pt x="7808917" y="489827"/>
                  <a:pt x="7784811" y="495722"/>
                  <a:pt x="7758862" y="504371"/>
                </a:cubicBezTo>
                <a:cubicBezTo>
                  <a:pt x="7712544" y="535251"/>
                  <a:pt x="7734159" y="509003"/>
                  <a:pt x="7758862" y="539882"/>
                </a:cubicBezTo>
                <a:cubicBezTo>
                  <a:pt x="7764708" y="547189"/>
                  <a:pt x="7764781" y="557637"/>
                  <a:pt x="7767740" y="566515"/>
                </a:cubicBezTo>
                <a:cubicBezTo>
                  <a:pt x="7758546" y="575709"/>
                  <a:pt x="7734095" y="597838"/>
                  <a:pt x="7732229" y="610904"/>
                </a:cubicBezTo>
                <a:cubicBezTo>
                  <a:pt x="7728741" y="635324"/>
                  <a:pt x="7742356" y="650965"/>
                  <a:pt x="7758862" y="664170"/>
                </a:cubicBezTo>
                <a:cubicBezTo>
                  <a:pt x="7767193" y="670835"/>
                  <a:pt x="7776617" y="676007"/>
                  <a:pt x="7785495" y="681925"/>
                </a:cubicBezTo>
                <a:cubicBezTo>
                  <a:pt x="7814028" y="724725"/>
                  <a:pt x="7801724" y="691086"/>
                  <a:pt x="7794373" y="735191"/>
                </a:cubicBezTo>
                <a:cubicBezTo>
                  <a:pt x="7786955" y="779699"/>
                  <a:pt x="7799865" y="821314"/>
                  <a:pt x="7758862" y="850601"/>
                </a:cubicBezTo>
                <a:cubicBezTo>
                  <a:pt x="7748933" y="857693"/>
                  <a:pt x="7735188" y="856519"/>
                  <a:pt x="7723351" y="859478"/>
                </a:cubicBezTo>
                <a:cubicBezTo>
                  <a:pt x="7738985" y="937645"/>
                  <a:pt x="7736787" y="900272"/>
                  <a:pt x="7714474" y="1019276"/>
                </a:cubicBezTo>
                <a:cubicBezTo>
                  <a:pt x="7712749" y="1028474"/>
                  <a:pt x="7711035" y="1038294"/>
                  <a:pt x="7705596" y="1045909"/>
                </a:cubicBezTo>
                <a:cubicBezTo>
                  <a:pt x="7695866" y="1059531"/>
                  <a:pt x="7670085" y="1081420"/>
                  <a:pt x="7670085" y="1081420"/>
                </a:cubicBezTo>
                <a:cubicBezTo>
                  <a:pt x="7673044" y="1146523"/>
                  <a:pt x="7678963" y="1211559"/>
                  <a:pt x="7678963" y="1276729"/>
                </a:cubicBezTo>
                <a:cubicBezTo>
                  <a:pt x="7678963" y="1312363"/>
                  <a:pt x="7667546" y="1347718"/>
                  <a:pt x="7670085" y="1383261"/>
                </a:cubicBezTo>
                <a:cubicBezTo>
                  <a:pt x="7670681" y="1391610"/>
                  <a:pt x="7681922" y="1395098"/>
                  <a:pt x="7687841" y="1401016"/>
                </a:cubicBezTo>
                <a:cubicBezTo>
                  <a:pt x="7708885" y="1506245"/>
                  <a:pt x="7681224" y="1397225"/>
                  <a:pt x="7714474" y="1472038"/>
                </a:cubicBezTo>
                <a:cubicBezTo>
                  <a:pt x="7722075" y="1489141"/>
                  <a:pt x="7732229" y="1525304"/>
                  <a:pt x="7732229" y="1525304"/>
                </a:cubicBezTo>
                <a:cubicBezTo>
                  <a:pt x="7729270" y="1554896"/>
                  <a:pt x="7723351" y="1584340"/>
                  <a:pt x="7723351" y="1614080"/>
                </a:cubicBezTo>
                <a:cubicBezTo>
                  <a:pt x="7723351" y="1623438"/>
                  <a:pt x="7732229" y="1631355"/>
                  <a:pt x="7732229" y="1640713"/>
                </a:cubicBezTo>
                <a:cubicBezTo>
                  <a:pt x="7732229" y="1664887"/>
                  <a:pt x="7715696" y="1691533"/>
                  <a:pt x="7705596" y="1711735"/>
                </a:cubicBezTo>
                <a:cubicBezTo>
                  <a:pt x="7711695" y="1742231"/>
                  <a:pt x="7714996" y="1762392"/>
                  <a:pt x="7723351" y="1791634"/>
                </a:cubicBezTo>
                <a:cubicBezTo>
                  <a:pt x="7725922" y="1800632"/>
                  <a:pt x="7729270" y="1809389"/>
                  <a:pt x="7732229" y="1818267"/>
                </a:cubicBezTo>
                <a:cubicBezTo>
                  <a:pt x="7728882" y="1835001"/>
                  <a:pt x="7726372" y="1847037"/>
                  <a:pt x="7724541" y="1855509"/>
                </a:cubicBezTo>
                <a:lnTo>
                  <a:pt x="7721768" y="1867695"/>
                </a:lnTo>
                <a:lnTo>
                  <a:pt x="7720462" y="1872628"/>
                </a:lnTo>
                <a:cubicBezTo>
                  <a:pt x="7720201" y="1873881"/>
                  <a:pt x="7720305" y="1873837"/>
                  <a:pt x="7720933" y="1871362"/>
                </a:cubicBezTo>
                <a:lnTo>
                  <a:pt x="7721768" y="1867695"/>
                </a:lnTo>
                <a:lnTo>
                  <a:pt x="7722188" y="1866106"/>
                </a:lnTo>
                <a:cubicBezTo>
                  <a:pt x="7725535" y="1855242"/>
                  <a:pt x="7732229" y="1841749"/>
                  <a:pt x="7732229" y="1898166"/>
                </a:cubicBezTo>
                <a:cubicBezTo>
                  <a:pt x="7732229" y="1912045"/>
                  <a:pt x="7709062" y="1952221"/>
                  <a:pt x="7705596" y="1960309"/>
                </a:cubicBezTo>
                <a:cubicBezTo>
                  <a:pt x="7693418" y="1988724"/>
                  <a:pt x="7696180" y="1997974"/>
                  <a:pt x="7687841" y="2031331"/>
                </a:cubicBezTo>
                <a:cubicBezTo>
                  <a:pt x="7685571" y="2040410"/>
                  <a:pt x="7681922" y="2049086"/>
                  <a:pt x="7678963" y="2057964"/>
                </a:cubicBezTo>
                <a:cubicBezTo>
                  <a:pt x="7673045" y="2114189"/>
                  <a:pt x="7677453" y="2172488"/>
                  <a:pt x="7661208" y="2226639"/>
                </a:cubicBezTo>
                <a:cubicBezTo>
                  <a:pt x="7657702" y="2238326"/>
                  <a:pt x="7635849" y="2228749"/>
                  <a:pt x="7625697" y="2235517"/>
                </a:cubicBezTo>
                <a:cubicBezTo>
                  <a:pt x="7616819" y="2241435"/>
                  <a:pt x="7613860" y="2253272"/>
                  <a:pt x="7607942" y="2262150"/>
                </a:cubicBezTo>
                <a:cubicBezTo>
                  <a:pt x="7656263" y="2407117"/>
                  <a:pt x="7633044" y="2317098"/>
                  <a:pt x="7616819" y="2617257"/>
                </a:cubicBezTo>
                <a:cubicBezTo>
                  <a:pt x="7616314" y="2626601"/>
                  <a:pt x="7612585" y="2635765"/>
                  <a:pt x="7607942" y="2643890"/>
                </a:cubicBezTo>
                <a:cubicBezTo>
                  <a:pt x="7600601" y="2656737"/>
                  <a:pt x="7589909" y="2667361"/>
                  <a:pt x="7581309" y="2679401"/>
                </a:cubicBezTo>
                <a:cubicBezTo>
                  <a:pt x="7575107" y="2688083"/>
                  <a:pt x="7569472" y="2697156"/>
                  <a:pt x="7563553" y="2706034"/>
                </a:cubicBezTo>
                <a:cubicBezTo>
                  <a:pt x="7560594" y="2729708"/>
                  <a:pt x="7550408" y="2753582"/>
                  <a:pt x="7554676" y="2777055"/>
                </a:cubicBezTo>
                <a:cubicBezTo>
                  <a:pt x="7556922" y="2789407"/>
                  <a:pt x="7574012" y="2793472"/>
                  <a:pt x="7581309" y="2803688"/>
                </a:cubicBezTo>
                <a:cubicBezTo>
                  <a:pt x="7589001" y="2814457"/>
                  <a:pt x="7592498" y="2827709"/>
                  <a:pt x="7599064" y="2839199"/>
                </a:cubicBezTo>
                <a:cubicBezTo>
                  <a:pt x="7604357" y="2848463"/>
                  <a:pt x="7610901" y="2856954"/>
                  <a:pt x="7616819" y="2865832"/>
                </a:cubicBezTo>
                <a:cubicBezTo>
                  <a:pt x="7619778" y="2886546"/>
                  <a:pt x="7621593" y="2907457"/>
                  <a:pt x="7625697" y="2927975"/>
                </a:cubicBezTo>
                <a:cubicBezTo>
                  <a:pt x="7627532" y="2937151"/>
                  <a:pt x="7634575" y="2945250"/>
                  <a:pt x="7634575" y="2954608"/>
                </a:cubicBezTo>
                <a:cubicBezTo>
                  <a:pt x="7634575" y="3004801"/>
                  <a:pt x="7629304" y="3014808"/>
                  <a:pt x="7616819" y="3052263"/>
                </a:cubicBezTo>
                <a:cubicBezTo>
                  <a:pt x="7613860" y="3075937"/>
                  <a:pt x="7614798" y="3100432"/>
                  <a:pt x="7607942" y="3123284"/>
                </a:cubicBezTo>
                <a:cubicBezTo>
                  <a:pt x="7603445" y="3138275"/>
                  <a:pt x="7599195" y="3143313"/>
                  <a:pt x="7595711" y="3143884"/>
                </a:cubicBezTo>
                <a:lnTo>
                  <a:pt x="7588219" y="3137800"/>
                </a:lnTo>
                <a:lnTo>
                  <a:pt x="7588157" y="3137602"/>
                </a:lnTo>
                <a:cubicBezTo>
                  <a:pt x="7586499" y="3132953"/>
                  <a:pt x="7586646" y="3134809"/>
                  <a:pt x="7588078" y="3137685"/>
                </a:cubicBezTo>
                <a:lnTo>
                  <a:pt x="7588219" y="3137800"/>
                </a:lnTo>
                <a:lnTo>
                  <a:pt x="7592063" y="3150140"/>
                </a:lnTo>
                <a:cubicBezTo>
                  <a:pt x="7593859" y="3156403"/>
                  <a:pt x="7596171" y="3164978"/>
                  <a:pt x="7599064" y="3176550"/>
                </a:cubicBezTo>
                <a:cubicBezTo>
                  <a:pt x="7602023" y="3209101"/>
                  <a:pt x="7603320" y="3241847"/>
                  <a:pt x="7607942" y="3274204"/>
                </a:cubicBezTo>
                <a:cubicBezTo>
                  <a:pt x="7609265" y="3283468"/>
                  <a:pt x="7616819" y="3291480"/>
                  <a:pt x="7616819" y="3300838"/>
                </a:cubicBezTo>
                <a:cubicBezTo>
                  <a:pt x="7616819" y="3324696"/>
                  <a:pt x="7610901" y="3348185"/>
                  <a:pt x="7607942" y="3371859"/>
                </a:cubicBezTo>
                <a:cubicBezTo>
                  <a:pt x="7616820" y="3374818"/>
                  <a:pt x="7633037" y="3371506"/>
                  <a:pt x="7634575" y="3380737"/>
                </a:cubicBezTo>
                <a:cubicBezTo>
                  <a:pt x="7647043" y="3455548"/>
                  <a:pt x="7636544" y="3462120"/>
                  <a:pt x="7607942" y="3505024"/>
                </a:cubicBezTo>
                <a:cubicBezTo>
                  <a:pt x="7625697" y="3510942"/>
                  <a:pt x="7646235" y="3511550"/>
                  <a:pt x="7661208" y="3522779"/>
                </a:cubicBezTo>
                <a:cubicBezTo>
                  <a:pt x="7678503" y="3535751"/>
                  <a:pt x="7684585" y="3586399"/>
                  <a:pt x="7687841" y="3602678"/>
                </a:cubicBezTo>
                <a:cubicBezTo>
                  <a:pt x="7684882" y="3635230"/>
                  <a:pt x="7676924" y="3667711"/>
                  <a:pt x="7678963" y="3700333"/>
                </a:cubicBezTo>
                <a:cubicBezTo>
                  <a:pt x="7683685" y="3775880"/>
                  <a:pt x="7693013" y="3757634"/>
                  <a:pt x="7697607" y="3741832"/>
                </a:cubicBezTo>
                <a:lnTo>
                  <a:pt x="7698787" y="3736992"/>
                </a:lnTo>
                <a:lnTo>
                  <a:pt x="7696012" y="3750997"/>
                </a:lnTo>
                <a:cubicBezTo>
                  <a:pt x="7694071" y="3761496"/>
                  <a:pt x="7691396" y="3776658"/>
                  <a:pt x="7687841" y="3797987"/>
                </a:cubicBezTo>
                <a:cubicBezTo>
                  <a:pt x="7693759" y="3806865"/>
                  <a:pt x="7704534" y="3814003"/>
                  <a:pt x="7705596" y="3824620"/>
                </a:cubicBezTo>
                <a:cubicBezTo>
                  <a:pt x="7707678" y="3845441"/>
                  <a:pt x="7706076" y="3868048"/>
                  <a:pt x="7696718" y="3886764"/>
                </a:cubicBezTo>
                <a:cubicBezTo>
                  <a:pt x="7692533" y="3895134"/>
                  <a:pt x="7679083" y="3893070"/>
                  <a:pt x="7670085" y="3895641"/>
                </a:cubicBezTo>
                <a:cubicBezTo>
                  <a:pt x="7658353" y="3898993"/>
                  <a:pt x="7646412" y="3901560"/>
                  <a:pt x="7634575" y="3904519"/>
                </a:cubicBezTo>
                <a:cubicBezTo>
                  <a:pt x="7637534" y="3916356"/>
                  <a:pt x="7640100" y="3928298"/>
                  <a:pt x="7643452" y="3940030"/>
                </a:cubicBezTo>
                <a:lnTo>
                  <a:pt x="7648756" y="3955942"/>
                </a:lnTo>
                <a:lnTo>
                  <a:pt x="7637830" y="3949969"/>
                </a:lnTo>
                <a:cubicBezTo>
                  <a:pt x="7608931" y="3936766"/>
                  <a:pt x="7661782" y="3983537"/>
                  <a:pt x="7602519" y="3924274"/>
                </a:cubicBezTo>
                <a:cubicBezTo>
                  <a:pt x="7578845" y="3918355"/>
                  <a:pt x="7555815" y="3904492"/>
                  <a:pt x="7531497" y="3906518"/>
                </a:cubicBezTo>
                <a:cubicBezTo>
                  <a:pt x="7516752" y="3907747"/>
                  <a:pt x="7508534" y="3925309"/>
                  <a:pt x="7495987" y="3933151"/>
                </a:cubicBezTo>
                <a:cubicBezTo>
                  <a:pt x="7484764" y="3940165"/>
                  <a:pt x="7472313" y="3944988"/>
                  <a:pt x="7460476" y="3950907"/>
                </a:cubicBezTo>
                <a:cubicBezTo>
                  <a:pt x="7460476" y="3950907"/>
                  <a:pt x="7425811" y="3931084"/>
                  <a:pt x="7407210" y="3933151"/>
                </a:cubicBezTo>
                <a:cubicBezTo>
                  <a:pt x="7394732" y="3934537"/>
                  <a:pt x="7389455" y="3950906"/>
                  <a:pt x="7380577" y="3959784"/>
                </a:cubicBezTo>
                <a:cubicBezTo>
                  <a:pt x="7371699" y="3956825"/>
                  <a:pt x="7361251" y="3956753"/>
                  <a:pt x="7353944" y="3950907"/>
                </a:cubicBezTo>
                <a:cubicBezTo>
                  <a:pt x="7345612" y="3944242"/>
                  <a:pt x="7342854" y="3932606"/>
                  <a:pt x="7336189" y="3924274"/>
                </a:cubicBezTo>
                <a:cubicBezTo>
                  <a:pt x="7330960" y="3917738"/>
                  <a:pt x="7324352" y="3912437"/>
                  <a:pt x="7318433" y="3906518"/>
                </a:cubicBezTo>
                <a:cubicBezTo>
                  <a:pt x="7309555" y="3912437"/>
                  <a:pt x="7299345" y="3916729"/>
                  <a:pt x="7291800" y="3924274"/>
                </a:cubicBezTo>
                <a:cubicBezTo>
                  <a:pt x="7284256" y="3931819"/>
                  <a:pt x="7283951" y="3946944"/>
                  <a:pt x="7274045" y="3950907"/>
                </a:cubicBezTo>
                <a:cubicBezTo>
                  <a:pt x="7262560" y="3955501"/>
                  <a:pt x="7226387" y="3928012"/>
                  <a:pt x="7220779" y="3924274"/>
                </a:cubicBezTo>
                <a:cubicBezTo>
                  <a:pt x="7211901" y="3930192"/>
                  <a:pt x="7204670" y="3943783"/>
                  <a:pt x="7194146" y="3942029"/>
                </a:cubicBezTo>
                <a:cubicBezTo>
                  <a:pt x="7170676" y="3938117"/>
                  <a:pt x="7164194" y="3905439"/>
                  <a:pt x="7158635" y="3888763"/>
                </a:cubicBezTo>
                <a:cubicBezTo>
                  <a:pt x="7149757" y="3891722"/>
                  <a:pt x="7138619" y="3891024"/>
                  <a:pt x="7132002" y="3897641"/>
                </a:cubicBezTo>
                <a:cubicBezTo>
                  <a:pt x="7122644" y="3906999"/>
                  <a:pt x="7120813" y="3921661"/>
                  <a:pt x="7114247" y="3933151"/>
                </a:cubicBezTo>
                <a:cubicBezTo>
                  <a:pt x="7108953" y="3942415"/>
                  <a:pt x="7102410" y="3950906"/>
                  <a:pt x="7096492" y="3959784"/>
                </a:cubicBezTo>
                <a:cubicBezTo>
                  <a:pt x="7087614" y="3953866"/>
                  <a:pt x="7078395" y="3948431"/>
                  <a:pt x="7069859" y="3942029"/>
                </a:cubicBezTo>
                <a:cubicBezTo>
                  <a:pt x="7054700" y="3930660"/>
                  <a:pt x="7042418" y="3914992"/>
                  <a:pt x="7025470" y="3906518"/>
                </a:cubicBezTo>
                <a:cubicBezTo>
                  <a:pt x="7011974" y="3899770"/>
                  <a:pt x="6995878" y="3900600"/>
                  <a:pt x="6981082" y="3897641"/>
                </a:cubicBezTo>
                <a:cubicBezTo>
                  <a:pt x="6914137" y="3919954"/>
                  <a:pt x="6996657" y="3900236"/>
                  <a:pt x="6927816" y="3888763"/>
                </a:cubicBezTo>
                <a:cubicBezTo>
                  <a:pt x="6918585" y="3887225"/>
                  <a:pt x="6910061" y="3894682"/>
                  <a:pt x="6901183" y="3897641"/>
                </a:cubicBezTo>
                <a:cubicBezTo>
                  <a:pt x="6900286" y="3896296"/>
                  <a:pt x="6874104" y="3853252"/>
                  <a:pt x="6865672" y="3853252"/>
                </a:cubicBezTo>
                <a:cubicBezTo>
                  <a:pt x="6857302" y="3853252"/>
                  <a:pt x="6853835" y="3865089"/>
                  <a:pt x="6847917" y="3871008"/>
                </a:cubicBezTo>
                <a:cubicBezTo>
                  <a:pt x="6839039" y="3873967"/>
                  <a:pt x="6829308" y="3875070"/>
                  <a:pt x="6821284" y="3879885"/>
                </a:cubicBezTo>
                <a:cubicBezTo>
                  <a:pt x="6814107" y="3884191"/>
                  <a:pt x="6809958" y="3892282"/>
                  <a:pt x="6803528" y="3897641"/>
                </a:cubicBezTo>
                <a:cubicBezTo>
                  <a:pt x="6792162" y="3907113"/>
                  <a:pt x="6779855" y="3915396"/>
                  <a:pt x="6768018" y="3924274"/>
                </a:cubicBezTo>
                <a:cubicBezTo>
                  <a:pt x="6753222" y="3927233"/>
                  <a:pt x="6736730" y="3925665"/>
                  <a:pt x="6723629" y="3933151"/>
                </a:cubicBezTo>
                <a:cubicBezTo>
                  <a:pt x="6714365" y="3938444"/>
                  <a:pt x="6712076" y="3951102"/>
                  <a:pt x="6705874" y="3959784"/>
                </a:cubicBezTo>
                <a:cubicBezTo>
                  <a:pt x="6697274" y="3971824"/>
                  <a:pt x="6690608" y="3985823"/>
                  <a:pt x="6679241" y="3995295"/>
                </a:cubicBezTo>
                <a:cubicBezTo>
                  <a:pt x="6672052" y="4001286"/>
                  <a:pt x="6661486" y="4001214"/>
                  <a:pt x="6652608" y="4004173"/>
                </a:cubicBezTo>
                <a:cubicBezTo>
                  <a:pt x="6643730" y="3992336"/>
                  <a:pt x="6637209" y="3978291"/>
                  <a:pt x="6625975" y="3968662"/>
                </a:cubicBezTo>
                <a:cubicBezTo>
                  <a:pt x="6615927" y="3960049"/>
                  <a:pt x="6599822" y="3960265"/>
                  <a:pt x="6590464" y="3950907"/>
                </a:cubicBezTo>
                <a:cubicBezTo>
                  <a:pt x="6578263" y="3938706"/>
                  <a:pt x="6572709" y="3921314"/>
                  <a:pt x="6563831" y="3906518"/>
                </a:cubicBezTo>
                <a:cubicBezTo>
                  <a:pt x="6551994" y="3909477"/>
                  <a:pt x="6539535" y="3910590"/>
                  <a:pt x="6528321" y="3915396"/>
                </a:cubicBezTo>
                <a:cubicBezTo>
                  <a:pt x="6518550" y="3919584"/>
                  <a:pt x="6490541" y="3939892"/>
                  <a:pt x="6483932" y="3950907"/>
                </a:cubicBezTo>
                <a:cubicBezTo>
                  <a:pt x="6479117" y="3958931"/>
                  <a:pt x="6478014" y="3968662"/>
                  <a:pt x="6475055" y="3977540"/>
                </a:cubicBezTo>
                <a:cubicBezTo>
                  <a:pt x="6434424" y="3997855"/>
                  <a:pt x="6427405" y="3996685"/>
                  <a:pt x="6395156" y="4039684"/>
                </a:cubicBezTo>
                <a:cubicBezTo>
                  <a:pt x="6355969" y="4091933"/>
                  <a:pt x="6431592" y="4043661"/>
                  <a:pt x="6350767" y="4084072"/>
                </a:cubicBezTo>
                <a:lnTo>
                  <a:pt x="6333012" y="4057439"/>
                </a:lnTo>
                <a:lnTo>
                  <a:pt x="6297501" y="4004173"/>
                </a:lnTo>
                <a:cubicBezTo>
                  <a:pt x="6282705" y="3998254"/>
                  <a:pt x="6268926" y="3988394"/>
                  <a:pt x="6253113" y="3986417"/>
                </a:cubicBezTo>
                <a:cubicBezTo>
                  <a:pt x="6243827" y="3985256"/>
                  <a:pt x="6235242" y="3992009"/>
                  <a:pt x="6226480" y="3995295"/>
                </a:cubicBezTo>
                <a:cubicBezTo>
                  <a:pt x="6211559" y="4000891"/>
                  <a:pt x="6196888" y="4007132"/>
                  <a:pt x="6182092" y="4013051"/>
                </a:cubicBezTo>
                <a:cubicBezTo>
                  <a:pt x="6138006" y="3946922"/>
                  <a:pt x="6194668" y="4028142"/>
                  <a:pt x="6137703" y="3959784"/>
                </a:cubicBezTo>
                <a:cubicBezTo>
                  <a:pt x="6106804" y="3922705"/>
                  <a:pt x="6115159" y="3928841"/>
                  <a:pt x="6121513" y="3934520"/>
                </a:cubicBezTo>
                <a:lnTo>
                  <a:pt x="6123474" y="3936348"/>
                </a:lnTo>
                <a:lnTo>
                  <a:pt x="6124386" y="3937238"/>
                </a:lnTo>
                <a:cubicBezTo>
                  <a:pt x="6125876" y="3938662"/>
                  <a:pt x="6125952" y="3938692"/>
                  <a:pt x="6125259" y="3938012"/>
                </a:cubicBezTo>
                <a:lnTo>
                  <a:pt x="6123474" y="3936348"/>
                </a:lnTo>
                <a:lnTo>
                  <a:pt x="6115027" y="3928105"/>
                </a:lnTo>
                <a:cubicBezTo>
                  <a:pt x="6110064" y="3923213"/>
                  <a:pt x="6103041" y="3916244"/>
                  <a:pt x="6093315" y="3906518"/>
                </a:cubicBezTo>
                <a:cubicBezTo>
                  <a:pt x="6078519" y="3903559"/>
                  <a:pt x="6063923" y="3895975"/>
                  <a:pt x="6048926" y="3897641"/>
                </a:cubicBezTo>
                <a:cubicBezTo>
                  <a:pt x="6035411" y="3899143"/>
                  <a:pt x="5999000" y="3925006"/>
                  <a:pt x="5986783" y="3933151"/>
                </a:cubicBezTo>
                <a:cubicBezTo>
                  <a:pt x="5971267" y="3922807"/>
                  <a:pt x="5933647" y="3895086"/>
                  <a:pt x="5915761" y="3897641"/>
                </a:cubicBezTo>
                <a:cubicBezTo>
                  <a:pt x="5886909" y="3901763"/>
                  <a:pt x="5863680" y="3924458"/>
                  <a:pt x="5835862" y="3933151"/>
                </a:cubicBezTo>
                <a:cubicBezTo>
                  <a:pt x="5815890" y="3939392"/>
                  <a:pt x="5794433" y="3939070"/>
                  <a:pt x="5773719" y="3942029"/>
                </a:cubicBezTo>
                <a:cubicBezTo>
                  <a:pt x="5770760" y="3933151"/>
                  <a:pt x="5770032" y="3923182"/>
                  <a:pt x="5764841" y="3915396"/>
                </a:cubicBezTo>
                <a:cubicBezTo>
                  <a:pt x="5745841" y="3886896"/>
                  <a:pt x="5739497" y="3889193"/>
                  <a:pt x="5711575" y="3879885"/>
                </a:cubicBezTo>
                <a:cubicBezTo>
                  <a:pt x="5699738" y="3882844"/>
                  <a:pt x="5686977" y="3883306"/>
                  <a:pt x="5676064" y="3888763"/>
                </a:cubicBezTo>
                <a:cubicBezTo>
                  <a:pt x="5657861" y="3897865"/>
                  <a:pt x="5634229" y="3924447"/>
                  <a:pt x="5613921" y="3933151"/>
                </a:cubicBezTo>
                <a:cubicBezTo>
                  <a:pt x="5602706" y="3937957"/>
                  <a:pt x="5590247" y="3939070"/>
                  <a:pt x="5578410" y="3942029"/>
                </a:cubicBezTo>
                <a:cubicBezTo>
                  <a:pt x="5502084" y="3891146"/>
                  <a:pt x="5598654" y="3952151"/>
                  <a:pt x="5525144" y="3915396"/>
                </a:cubicBezTo>
                <a:cubicBezTo>
                  <a:pt x="5515601" y="3910624"/>
                  <a:pt x="5508054" y="3902413"/>
                  <a:pt x="5498511" y="3897641"/>
                </a:cubicBezTo>
                <a:cubicBezTo>
                  <a:pt x="5490141" y="3893456"/>
                  <a:pt x="5480248" y="3892948"/>
                  <a:pt x="5471878" y="3888763"/>
                </a:cubicBezTo>
                <a:cubicBezTo>
                  <a:pt x="5462335" y="3883991"/>
                  <a:pt x="5455151" y="3867045"/>
                  <a:pt x="5445245" y="3871008"/>
                </a:cubicBezTo>
                <a:cubicBezTo>
                  <a:pt x="5432958" y="3875923"/>
                  <a:pt x="5433408" y="3894681"/>
                  <a:pt x="5427490" y="3906518"/>
                </a:cubicBezTo>
                <a:cubicBezTo>
                  <a:pt x="5356469" y="3930193"/>
                  <a:pt x="5445245" y="3906518"/>
                  <a:pt x="5374224" y="3906518"/>
                </a:cubicBezTo>
                <a:cubicBezTo>
                  <a:pt x="5362023" y="3906518"/>
                  <a:pt x="5350550" y="3912437"/>
                  <a:pt x="5338713" y="3915396"/>
                </a:cubicBezTo>
                <a:cubicBezTo>
                  <a:pt x="5338713" y="3915396"/>
                  <a:pt x="5294051" y="3882281"/>
                  <a:pt x="5267692" y="3879885"/>
                </a:cubicBezTo>
                <a:cubicBezTo>
                  <a:pt x="5196076" y="3873374"/>
                  <a:pt x="5275980" y="3941437"/>
                  <a:pt x="5223303" y="3888763"/>
                </a:cubicBezTo>
                <a:lnTo>
                  <a:pt x="5196670" y="3933151"/>
                </a:lnTo>
                <a:cubicBezTo>
                  <a:pt x="5183052" y="3955847"/>
                  <a:pt x="5174291" y="3981192"/>
                  <a:pt x="5161159" y="4004173"/>
                </a:cubicBezTo>
                <a:cubicBezTo>
                  <a:pt x="5150572" y="4022701"/>
                  <a:pt x="5137486" y="4039684"/>
                  <a:pt x="5125649" y="4057439"/>
                </a:cubicBezTo>
                <a:cubicBezTo>
                  <a:pt x="5116771" y="4054480"/>
                  <a:pt x="5107386" y="4052746"/>
                  <a:pt x="5099016" y="4048561"/>
                </a:cubicBezTo>
                <a:cubicBezTo>
                  <a:pt x="5034952" y="4016529"/>
                  <a:pt x="5114695" y="4044181"/>
                  <a:pt x="5036872" y="4013051"/>
                </a:cubicBezTo>
                <a:cubicBezTo>
                  <a:pt x="4957639" y="3981357"/>
                  <a:pt x="5008212" y="4011699"/>
                  <a:pt x="4956973" y="3977540"/>
                </a:cubicBezTo>
                <a:cubicBezTo>
                  <a:pt x="4956664" y="3977617"/>
                  <a:pt x="4899076" y="3991048"/>
                  <a:pt x="4894829" y="3995295"/>
                </a:cubicBezTo>
                <a:cubicBezTo>
                  <a:pt x="4832666" y="4057459"/>
                  <a:pt x="4905620" y="4030328"/>
                  <a:pt x="4832686" y="4048561"/>
                </a:cubicBezTo>
                <a:cubicBezTo>
                  <a:pt x="4820849" y="4045602"/>
                  <a:pt x="4808088" y="4045141"/>
                  <a:pt x="4797175" y="4039684"/>
                </a:cubicBezTo>
                <a:cubicBezTo>
                  <a:pt x="4789689" y="4035941"/>
                  <a:pt x="4786231" y="4026793"/>
                  <a:pt x="4779420" y="4021928"/>
                </a:cubicBezTo>
                <a:cubicBezTo>
                  <a:pt x="4765379" y="4011899"/>
                  <a:pt x="4749827" y="4004173"/>
                  <a:pt x="4735031" y="3995295"/>
                </a:cubicBezTo>
                <a:cubicBezTo>
                  <a:pt x="4735031" y="3995295"/>
                  <a:pt x="4646885" y="3973401"/>
                  <a:pt x="4601866" y="3968662"/>
                </a:cubicBezTo>
                <a:cubicBezTo>
                  <a:pt x="4589732" y="3967385"/>
                  <a:pt x="4578193" y="3974581"/>
                  <a:pt x="4566356" y="3977540"/>
                </a:cubicBezTo>
                <a:lnTo>
                  <a:pt x="4539723" y="3968662"/>
                </a:lnTo>
                <a:cubicBezTo>
                  <a:pt x="4473899" y="3946721"/>
                  <a:pt x="4503199" y="3959278"/>
                  <a:pt x="4450946" y="3933151"/>
                </a:cubicBezTo>
                <a:cubicBezTo>
                  <a:pt x="4445028" y="3939070"/>
                  <a:pt x="4437834" y="3943943"/>
                  <a:pt x="4433191" y="3950907"/>
                </a:cubicBezTo>
                <a:cubicBezTo>
                  <a:pt x="4423908" y="3964832"/>
                  <a:pt x="4415768" y="4004173"/>
                  <a:pt x="4388802" y="4004173"/>
                </a:cubicBezTo>
                <a:cubicBezTo>
                  <a:pt x="4375568" y="4004173"/>
                  <a:pt x="4365129" y="3992336"/>
                  <a:pt x="4353292" y="3986417"/>
                </a:cubicBezTo>
                <a:cubicBezTo>
                  <a:pt x="4346842" y="3985342"/>
                  <a:pt x="4287965" y="3978376"/>
                  <a:pt x="4273393" y="3968662"/>
                </a:cubicBezTo>
                <a:cubicBezTo>
                  <a:pt x="4229059" y="3939106"/>
                  <a:pt x="4266930" y="3935305"/>
                  <a:pt x="4220126" y="3950907"/>
                </a:cubicBezTo>
                <a:cubicBezTo>
                  <a:pt x="4211248" y="3947948"/>
                  <a:pt x="4201863" y="3937844"/>
                  <a:pt x="4193493" y="3942029"/>
                </a:cubicBezTo>
                <a:cubicBezTo>
                  <a:pt x="4187987" y="3944782"/>
                  <a:pt x="4155216" y="3995006"/>
                  <a:pt x="4149105" y="4004173"/>
                </a:cubicBezTo>
                <a:cubicBezTo>
                  <a:pt x="4149105" y="4004173"/>
                  <a:pt x="4128227" y="3976792"/>
                  <a:pt x="4113594" y="3968662"/>
                </a:cubicBezTo>
                <a:cubicBezTo>
                  <a:pt x="4100404" y="3961334"/>
                  <a:pt x="4084002" y="3962743"/>
                  <a:pt x="4069206" y="3959784"/>
                </a:cubicBezTo>
                <a:cubicBezTo>
                  <a:pt x="4054410" y="3965703"/>
                  <a:pt x="4038654" y="3969634"/>
                  <a:pt x="4024818" y="3977540"/>
                </a:cubicBezTo>
                <a:cubicBezTo>
                  <a:pt x="3956577" y="4016535"/>
                  <a:pt x="4064048" y="3976299"/>
                  <a:pt x="3980429" y="4004173"/>
                </a:cubicBezTo>
                <a:cubicBezTo>
                  <a:pt x="3971551" y="4001214"/>
                  <a:pt x="3962794" y="3997866"/>
                  <a:pt x="3953796" y="3995295"/>
                </a:cubicBezTo>
                <a:cubicBezTo>
                  <a:pt x="3942064" y="3991943"/>
                  <a:pt x="3928214" y="3993509"/>
                  <a:pt x="3918286" y="3986417"/>
                </a:cubicBezTo>
                <a:cubicBezTo>
                  <a:pt x="3909759" y="3980326"/>
                  <a:pt x="3880360" y="3927883"/>
                  <a:pt x="3865020" y="3924274"/>
                </a:cubicBezTo>
                <a:cubicBezTo>
                  <a:pt x="3824589" y="3914761"/>
                  <a:pt x="3782161" y="3918355"/>
                  <a:pt x="3740732" y="3915396"/>
                </a:cubicBezTo>
                <a:cubicBezTo>
                  <a:pt x="3693206" y="3947079"/>
                  <a:pt x="3721644" y="3925606"/>
                  <a:pt x="3660833" y="3986417"/>
                </a:cubicBezTo>
                <a:cubicBezTo>
                  <a:pt x="3614349" y="3970923"/>
                  <a:pt x="3640817" y="3984157"/>
                  <a:pt x="3589812" y="3933151"/>
                </a:cubicBezTo>
                <a:lnTo>
                  <a:pt x="3563179" y="3924274"/>
                </a:lnTo>
                <a:cubicBezTo>
                  <a:pt x="3551268" y="3928244"/>
                  <a:pt x="3546191" y="3942870"/>
                  <a:pt x="3536546" y="3950907"/>
                </a:cubicBezTo>
                <a:cubicBezTo>
                  <a:pt x="3528349" y="3957737"/>
                  <a:pt x="3518791" y="3962744"/>
                  <a:pt x="3509913" y="3968662"/>
                </a:cubicBezTo>
                <a:cubicBezTo>
                  <a:pt x="3489198" y="3971621"/>
                  <a:pt x="3466890" y="3969041"/>
                  <a:pt x="3447769" y="3977540"/>
                </a:cubicBezTo>
                <a:cubicBezTo>
                  <a:pt x="3438019" y="3981873"/>
                  <a:pt x="3438211" y="3997343"/>
                  <a:pt x="3430014" y="4004173"/>
                </a:cubicBezTo>
                <a:cubicBezTo>
                  <a:pt x="3419847" y="4012645"/>
                  <a:pt x="3406340" y="4016010"/>
                  <a:pt x="3394503" y="4021928"/>
                </a:cubicBezTo>
                <a:cubicBezTo>
                  <a:pt x="3384257" y="4015097"/>
                  <a:pt x="3376866" y="4010210"/>
                  <a:pt x="3371655" y="4006788"/>
                </a:cubicBezTo>
                <a:lnTo>
                  <a:pt x="3365293" y="4002657"/>
                </a:lnTo>
                <a:lnTo>
                  <a:pt x="3372207" y="4005628"/>
                </a:lnTo>
                <a:cubicBezTo>
                  <a:pt x="3371485" y="4004196"/>
                  <a:pt x="3365928" y="3999067"/>
                  <a:pt x="3350115" y="3986417"/>
                </a:cubicBezTo>
                <a:cubicBezTo>
                  <a:pt x="3341784" y="3979752"/>
                  <a:pt x="3331814" y="3975327"/>
                  <a:pt x="3323482" y="3968662"/>
                </a:cubicBezTo>
                <a:cubicBezTo>
                  <a:pt x="3289228" y="3941260"/>
                  <a:pt x="3323091" y="3954489"/>
                  <a:pt x="3270216" y="3924274"/>
                </a:cubicBezTo>
                <a:cubicBezTo>
                  <a:pt x="3262091" y="3919631"/>
                  <a:pt x="3252461" y="3918355"/>
                  <a:pt x="3243583" y="3915396"/>
                </a:cubicBezTo>
                <a:cubicBezTo>
                  <a:pt x="3228672" y="3940247"/>
                  <a:pt x="3214174" y="3977064"/>
                  <a:pt x="3181439" y="3986417"/>
                </a:cubicBezTo>
                <a:cubicBezTo>
                  <a:pt x="3172441" y="3988988"/>
                  <a:pt x="3163684" y="3980499"/>
                  <a:pt x="3154806" y="3977540"/>
                </a:cubicBezTo>
                <a:cubicBezTo>
                  <a:pt x="3154806" y="3977540"/>
                  <a:pt x="3133347" y="4014747"/>
                  <a:pt x="3119295" y="4030806"/>
                </a:cubicBezTo>
                <a:cubicBezTo>
                  <a:pt x="3112269" y="4038836"/>
                  <a:pt x="3101540" y="4042643"/>
                  <a:pt x="3092662" y="4048561"/>
                </a:cubicBezTo>
                <a:lnTo>
                  <a:pt x="3057152" y="4030806"/>
                </a:lnTo>
                <a:cubicBezTo>
                  <a:pt x="3038066" y="4021263"/>
                  <a:pt x="3022972" y="4004838"/>
                  <a:pt x="3003886" y="3995295"/>
                </a:cubicBezTo>
                <a:cubicBezTo>
                  <a:pt x="2946559" y="3966631"/>
                  <a:pt x="2985169" y="4011608"/>
                  <a:pt x="2950620" y="3959784"/>
                </a:cubicBezTo>
                <a:cubicBezTo>
                  <a:pt x="2941742" y="3962743"/>
                  <a:pt x="2932011" y="3963847"/>
                  <a:pt x="2923987" y="3968662"/>
                </a:cubicBezTo>
                <a:cubicBezTo>
                  <a:pt x="2902255" y="3981701"/>
                  <a:pt x="2900117" y="4013741"/>
                  <a:pt x="2861843" y="4004173"/>
                </a:cubicBezTo>
                <a:cubicBezTo>
                  <a:pt x="2847489" y="4000584"/>
                  <a:pt x="2844088" y="3980499"/>
                  <a:pt x="2835210" y="3968662"/>
                </a:cubicBezTo>
                <a:cubicBezTo>
                  <a:pt x="2820414" y="3959784"/>
                  <a:pt x="2807666" y="3945772"/>
                  <a:pt x="2790822" y="3942029"/>
                </a:cubicBezTo>
                <a:cubicBezTo>
                  <a:pt x="2769325" y="3937252"/>
                  <a:pt x="2744157" y="3958343"/>
                  <a:pt x="2728678" y="3968662"/>
                </a:cubicBezTo>
                <a:cubicBezTo>
                  <a:pt x="2719800" y="3965703"/>
                  <a:pt x="2711403" y="3959784"/>
                  <a:pt x="2702045" y="3959784"/>
                </a:cubicBezTo>
                <a:cubicBezTo>
                  <a:pt x="2689844" y="3959784"/>
                  <a:pt x="2678641" y="3970175"/>
                  <a:pt x="2666534" y="3968662"/>
                </a:cubicBezTo>
                <a:cubicBezTo>
                  <a:pt x="2653402" y="3967021"/>
                  <a:pt x="2642861" y="3956825"/>
                  <a:pt x="2631024" y="3950907"/>
                </a:cubicBezTo>
                <a:cubicBezTo>
                  <a:pt x="2622146" y="3953866"/>
                  <a:pt x="2611698" y="3953938"/>
                  <a:pt x="2604391" y="3959784"/>
                </a:cubicBezTo>
                <a:cubicBezTo>
                  <a:pt x="2547022" y="4005678"/>
                  <a:pt x="2626947" y="3972979"/>
                  <a:pt x="2560002" y="3995295"/>
                </a:cubicBezTo>
                <a:cubicBezTo>
                  <a:pt x="2530410" y="3992336"/>
                  <a:pt x="2500620" y="3990939"/>
                  <a:pt x="2471226" y="3986417"/>
                </a:cubicBezTo>
                <a:cubicBezTo>
                  <a:pt x="2461977" y="3984994"/>
                  <a:pt x="2453471" y="3980499"/>
                  <a:pt x="2444593" y="3977540"/>
                </a:cubicBezTo>
                <a:cubicBezTo>
                  <a:pt x="2421442" y="3969824"/>
                  <a:pt x="2397245" y="3965703"/>
                  <a:pt x="2373571" y="3959784"/>
                </a:cubicBezTo>
                <a:cubicBezTo>
                  <a:pt x="2355816" y="3962743"/>
                  <a:pt x="2336405" y="3960612"/>
                  <a:pt x="2320305" y="3968662"/>
                </a:cubicBezTo>
                <a:cubicBezTo>
                  <a:pt x="2310762" y="3973434"/>
                  <a:pt x="2308468" y="3986417"/>
                  <a:pt x="2302550" y="3995295"/>
                </a:cubicBezTo>
                <a:cubicBezTo>
                  <a:pt x="2297907" y="4002260"/>
                  <a:pt x="2290713" y="4007132"/>
                  <a:pt x="2284794" y="4013051"/>
                </a:cubicBezTo>
                <a:cubicBezTo>
                  <a:pt x="2224911" y="4072934"/>
                  <a:pt x="2255349" y="4058377"/>
                  <a:pt x="2204895" y="4075194"/>
                </a:cubicBezTo>
                <a:cubicBezTo>
                  <a:pt x="2198977" y="4066316"/>
                  <a:pt x="2197491" y="4051149"/>
                  <a:pt x="2187140" y="4048561"/>
                </a:cubicBezTo>
                <a:cubicBezTo>
                  <a:pt x="2179020" y="4046531"/>
                  <a:pt x="2174614" y="4059781"/>
                  <a:pt x="2169385" y="4066317"/>
                </a:cubicBezTo>
                <a:cubicBezTo>
                  <a:pt x="2162720" y="4074649"/>
                  <a:pt x="2157548" y="4084072"/>
                  <a:pt x="2151629" y="4092950"/>
                </a:cubicBezTo>
                <a:cubicBezTo>
                  <a:pt x="2142751" y="4089991"/>
                  <a:pt x="2133366" y="4088257"/>
                  <a:pt x="2124996" y="4084072"/>
                </a:cubicBezTo>
                <a:cubicBezTo>
                  <a:pt x="2095632" y="4069390"/>
                  <a:pt x="2077118" y="4045072"/>
                  <a:pt x="2053975" y="4021928"/>
                </a:cubicBezTo>
                <a:cubicBezTo>
                  <a:pt x="2038886" y="4006839"/>
                  <a:pt x="2018464" y="3998254"/>
                  <a:pt x="2000709" y="3986417"/>
                </a:cubicBezTo>
                <a:cubicBezTo>
                  <a:pt x="1925256" y="4011569"/>
                  <a:pt x="2017256" y="3976489"/>
                  <a:pt x="1956321" y="4013051"/>
                </a:cubicBezTo>
                <a:cubicBezTo>
                  <a:pt x="1948297" y="4017866"/>
                  <a:pt x="1938566" y="4018969"/>
                  <a:pt x="1929688" y="4021928"/>
                </a:cubicBezTo>
                <a:cubicBezTo>
                  <a:pt x="1917851" y="4016010"/>
                  <a:pt x="1904946" y="4011865"/>
                  <a:pt x="1894177" y="4004173"/>
                </a:cubicBezTo>
                <a:cubicBezTo>
                  <a:pt x="1883961" y="3996876"/>
                  <a:pt x="1878445" y="3983769"/>
                  <a:pt x="1867544" y="3977540"/>
                </a:cubicBezTo>
                <a:cubicBezTo>
                  <a:pt x="1856950" y="3971486"/>
                  <a:pt x="1843870" y="3971621"/>
                  <a:pt x="1832033" y="3968662"/>
                </a:cubicBezTo>
                <a:cubicBezTo>
                  <a:pt x="1819472" y="3972849"/>
                  <a:pt x="1781040" y="3986417"/>
                  <a:pt x="1769890" y="3986417"/>
                </a:cubicBezTo>
                <a:cubicBezTo>
                  <a:pt x="1760532" y="3986417"/>
                  <a:pt x="1752135" y="3980499"/>
                  <a:pt x="1743257" y="3977540"/>
                </a:cubicBezTo>
                <a:cubicBezTo>
                  <a:pt x="1734379" y="3980499"/>
                  <a:pt x="1725622" y="3983846"/>
                  <a:pt x="1716624" y="3986417"/>
                </a:cubicBezTo>
                <a:cubicBezTo>
                  <a:pt x="1703349" y="3990210"/>
                  <a:pt x="1668671" y="3997077"/>
                  <a:pt x="1654480" y="4004173"/>
                </a:cubicBezTo>
                <a:cubicBezTo>
                  <a:pt x="1644937" y="4008945"/>
                  <a:pt x="1638517" y="4021928"/>
                  <a:pt x="1627847" y="4021928"/>
                </a:cubicBezTo>
                <a:cubicBezTo>
                  <a:pt x="1617177" y="4021928"/>
                  <a:pt x="1610478" y="4009467"/>
                  <a:pt x="1601214" y="4004173"/>
                </a:cubicBezTo>
                <a:cubicBezTo>
                  <a:pt x="1589723" y="3997607"/>
                  <a:pt x="1577540" y="3992336"/>
                  <a:pt x="1565703" y="3986417"/>
                </a:cubicBezTo>
                <a:cubicBezTo>
                  <a:pt x="1485161" y="4006554"/>
                  <a:pt x="1581237" y="3976063"/>
                  <a:pt x="1485804" y="4039684"/>
                </a:cubicBezTo>
                <a:cubicBezTo>
                  <a:pt x="1475652" y="4046452"/>
                  <a:pt x="1462130" y="4045602"/>
                  <a:pt x="1450293" y="4048561"/>
                </a:cubicBezTo>
                <a:cubicBezTo>
                  <a:pt x="1432061" y="3993860"/>
                  <a:pt x="1452913" y="4052236"/>
                  <a:pt x="1423660" y="3986417"/>
                </a:cubicBezTo>
                <a:cubicBezTo>
                  <a:pt x="1417188" y="3971855"/>
                  <a:pt x="1416276" y="3954128"/>
                  <a:pt x="1405905" y="3942029"/>
                </a:cubicBezTo>
                <a:cubicBezTo>
                  <a:pt x="1397292" y="3931981"/>
                  <a:pt x="1382231" y="3930192"/>
                  <a:pt x="1370394" y="3924274"/>
                </a:cubicBezTo>
                <a:cubicBezTo>
                  <a:pt x="1361516" y="3927233"/>
                  <a:pt x="1352362" y="3929465"/>
                  <a:pt x="1343761" y="3933151"/>
                </a:cubicBezTo>
                <a:cubicBezTo>
                  <a:pt x="1331597" y="3938364"/>
                  <a:pt x="1320642" y="3946260"/>
                  <a:pt x="1308251" y="3950907"/>
                </a:cubicBezTo>
                <a:cubicBezTo>
                  <a:pt x="1255893" y="3970541"/>
                  <a:pt x="1287354" y="3945169"/>
                  <a:pt x="1254985" y="3977540"/>
                </a:cubicBezTo>
                <a:cubicBezTo>
                  <a:pt x="1243148" y="3980499"/>
                  <a:pt x="1231553" y="3988143"/>
                  <a:pt x="1219474" y="3986417"/>
                </a:cubicBezTo>
                <a:cubicBezTo>
                  <a:pt x="1187684" y="3981875"/>
                  <a:pt x="1189716" y="3956163"/>
                  <a:pt x="1183963" y="3933151"/>
                </a:cubicBezTo>
                <a:cubicBezTo>
                  <a:pt x="1154085" y="3943111"/>
                  <a:pt x="1152534" y="3942233"/>
                  <a:pt x="1121820" y="3959784"/>
                </a:cubicBezTo>
                <a:cubicBezTo>
                  <a:pt x="1073633" y="3987320"/>
                  <a:pt x="1117384" y="3970142"/>
                  <a:pt x="1068554" y="3986417"/>
                </a:cubicBezTo>
                <a:cubicBezTo>
                  <a:pt x="1062635" y="3980499"/>
                  <a:pt x="1057334" y="3973891"/>
                  <a:pt x="1050798" y="3968662"/>
                </a:cubicBezTo>
                <a:cubicBezTo>
                  <a:pt x="1042466" y="3961997"/>
                  <a:pt x="1031710" y="3958452"/>
                  <a:pt x="1024165" y="3950907"/>
                </a:cubicBezTo>
                <a:cubicBezTo>
                  <a:pt x="964977" y="3891719"/>
                  <a:pt x="1050803" y="3953870"/>
                  <a:pt x="979777" y="3906518"/>
                </a:cubicBezTo>
                <a:cubicBezTo>
                  <a:pt x="970899" y="3912437"/>
                  <a:pt x="960689" y="3916729"/>
                  <a:pt x="953144" y="3924274"/>
                </a:cubicBezTo>
                <a:cubicBezTo>
                  <a:pt x="945600" y="3931819"/>
                  <a:pt x="942333" y="3942806"/>
                  <a:pt x="935389" y="3950907"/>
                </a:cubicBezTo>
                <a:cubicBezTo>
                  <a:pt x="924495" y="3963617"/>
                  <a:pt x="911715" y="3974580"/>
                  <a:pt x="899878" y="3986417"/>
                </a:cubicBezTo>
                <a:cubicBezTo>
                  <a:pt x="884788" y="4001506"/>
                  <a:pt x="879456" y="4024595"/>
                  <a:pt x="864367" y="4039684"/>
                </a:cubicBezTo>
                <a:cubicBezTo>
                  <a:pt x="855009" y="4049042"/>
                  <a:pt x="840694" y="4051521"/>
                  <a:pt x="828857" y="4057439"/>
                </a:cubicBezTo>
                <a:cubicBezTo>
                  <a:pt x="819979" y="4054480"/>
                  <a:pt x="808070" y="4055868"/>
                  <a:pt x="802224" y="4048561"/>
                </a:cubicBezTo>
                <a:cubicBezTo>
                  <a:pt x="791236" y="4034827"/>
                  <a:pt x="802028" y="4001170"/>
                  <a:pt x="775591" y="3995295"/>
                </a:cubicBezTo>
                <a:cubicBezTo>
                  <a:pt x="729011" y="3984944"/>
                  <a:pt x="680896" y="3983458"/>
                  <a:pt x="633548" y="3977540"/>
                </a:cubicBezTo>
                <a:cubicBezTo>
                  <a:pt x="591342" y="4005676"/>
                  <a:pt x="617037" y="3998669"/>
                  <a:pt x="553649" y="3977540"/>
                </a:cubicBezTo>
                <a:cubicBezTo>
                  <a:pt x="530582" y="4000606"/>
                  <a:pt x="528198" y="4009870"/>
                  <a:pt x="482627" y="4004173"/>
                </a:cubicBezTo>
                <a:cubicBezTo>
                  <a:pt x="474322" y="4003135"/>
                  <a:pt x="470790" y="3992336"/>
                  <a:pt x="464872" y="3986417"/>
                </a:cubicBezTo>
                <a:cubicBezTo>
                  <a:pt x="455994" y="3989376"/>
                  <a:pt x="446263" y="3990480"/>
                  <a:pt x="438239" y="3995295"/>
                </a:cubicBezTo>
                <a:cubicBezTo>
                  <a:pt x="431062" y="3999601"/>
                  <a:pt x="428789" y="4012013"/>
                  <a:pt x="420484" y="4013051"/>
                </a:cubicBezTo>
                <a:cubicBezTo>
                  <a:pt x="402623" y="4015284"/>
                  <a:pt x="384973" y="4007132"/>
                  <a:pt x="367218" y="4004173"/>
                </a:cubicBezTo>
                <a:cubicBezTo>
                  <a:pt x="364259" y="4013051"/>
                  <a:pt x="364186" y="4023499"/>
                  <a:pt x="358340" y="4030806"/>
                </a:cubicBezTo>
                <a:cubicBezTo>
                  <a:pt x="351675" y="4039137"/>
                  <a:pt x="339252" y="4041016"/>
                  <a:pt x="331707" y="4048561"/>
                </a:cubicBezTo>
                <a:cubicBezTo>
                  <a:pt x="324162" y="4056106"/>
                  <a:pt x="319870" y="4066316"/>
                  <a:pt x="313952" y="4075194"/>
                </a:cubicBezTo>
                <a:cubicBezTo>
                  <a:pt x="267468" y="4090689"/>
                  <a:pt x="293936" y="4090689"/>
                  <a:pt x="242930" y="4039684"/>
                </a:cubicBezTo>
                <a:cubicBezTo>
                  <a:pt x="186718" y="4025630"/>
                  <a:pt x="214188" y="4020654"/>
                  <a:pt x="171909" y="4084072"/>
                </a:cubicBezTo>
                <a:cubicBezTo>
                  <a:pt x="152639" y="4087926"/>
                  <a:pt x="132997" y="4095672"/>
                  <a:pt x="113567" y="4099691"/>
                </a:cubicBezTo>
                <a:lnTo>
                  <a:pt x="98525" y="4100878"/>
                </a:lnTo>
                <a:lnTo>
                  <a:pt x="97825" y="4099828"/>
                </a:lnTo>
                <a:cubicBezTo>
                  <a:pt x="90607" y="4058925"/>
                  <a:pt x="91906" y="4016969"/>
                  <a:pt x="88947" y="3975540"/>
                </a:cubicBezTo>
                <a:cubicBezTo>
                  <a:pt x="91906" y="3963703"/>
                  <a:pt x="90733" y="3949958"/>
                  <a:pt x="97825" y="3940030"/>
                </a:cubicBezTo>
                <a:cubicBezTo>
                  <a:pt x="158286" y="3855386"/>
                  <a:pt x="117612" y="3960572"/>
                  <a:pt x="142213" y="3886764"/>
                </a:cubicBezTo>
                <a:cubicBezTo>
                  <a:pt x="142213" y="3886764"/>
                  <a:pt x="126320" y="3852121"/>
                  <a:pt x="124458" y="3833498"/>
                </a:cubicBezTo>
                <a:cubicBezTo>
                  <a:pt x="106080" y="3649715"/>
                  <a:pt x="103522" y="3680720"/>
                  <a:pt x="124458" y="3576045"/>
                </a:cubicBezTo>
                <a:cubicBezTo>
                  <a:pt x="130376" y="3567167"/>
                  <a:pt x="138467" y="3559402"/>
                  <a:pt x="142213" y="3549412"/>
                </a:cubicBezTo>
                <a:cubicBezTo>
                  <a:pt x="147511" y="3535284"/>
                  <a:pt x="147431" y="3519662"/>
                  <a:pt x="151091" y="3505024"/>
                </a:cubicBezTo>
                <a:cubicBezTo>
                  <a:pt x="153361" y="3495946"/>
                  <a:pt x="157398" y="3487389"/>
                  <a:pt x="159969" y="3478391"/>
                </a:cubicBezTo>
                <a:cubicBezTo>
                  <a:pt x="163321" y="3466659"/>
                  <a:pt x="165887" y="3454717"/>
                  <a:pt x="168846" y="3442880"/>
                </a:cubicBezTo>
                <a:cubicBezTo>
                  <a:pt x="157009" y="3439921"/>
                  <a:pt x="145068" y="3437354"/>
                  <a:pt x="133336" y="3434002"/>
                </a:cubicBezTo>
                <a:cubicBezTo>
                  <a:pt x="124338" y="3431431"/>
                  <a:pt x="110888" y="3433495"/>
                  <a:pt x="106703" y="3425125"/>
                </a:cubicBezTo>
                <a:cubicBezTo>
                  <a:pt x="97345" y="3406409"/>
                  <a:pt x="95743" y="3383802"/>
                  <a:pt x="97825" y="3362981"/>
                </a:cubicBezTo>
                <a:cubicBezTo>
                  <a:pt x="98887" y="3352364"/>
                  <a:pt x="109662" y="3345226"/>
                  <a:pt x="115580" y="3336348"/>
                </a:cubicBezTo>
                <a:cubicBezTo>
                  <a:pt x="112026" y="3315019"/>
                  <a:pt x="109351" y="3299857"/>
                  <a:pt x="107410" y="3289358"/>
                </a:cubicBezTo>
                <a:lnTo>
                  <a:pt x="104634" y="3275353"/>
                </a:lnTo>
                <a:lnTo>
                  <a:pt x="105814" y="3280193"/>
                </a:lnTo>
                <a:cubicBezTo>
                  <a:pt x="110408" y="3295995"/>
                  <a:pt x="119737" y="3314241"/>
                  <a:pt x="124458" y="3238694"/>
                </a:cubicBezTo>
                <a:cubicBezTo>
                  <a:pt x="126497" y="3206072"/>
                  <a:pt x="118539" y="3173591"/>
                  <a:pt x="115580" y="3141039"/>
                </a:cubicBezTo>
                <a:cubicBezTo>
                  <a:pt x="118836" y="3124760"/>
                  <a:pt x="124918" y="3074112"/>
                  <a:pt x="142213" y="3061140"/>
                </a:cubicBezTo>
                <a:cubicBezTo>
                  <a:pt x="157186" y="3049911"/>
                  <a:pt x="177724" y="3049303"/>
                  <a:pt x="195479" y="3043385"/>
                </a:cubicBezTo>
                <a:cubicBezTo>
                  <a:pt x="166877" y="3000481"/>
                  <a:pt x="156378" y="2993909"/>
                  <a:pt x="168846" y="2919098"/>
                </a:cubicBezTo>
                <a:cubicBezTo>
                  <a:pt x="170384" y="2909867"/>
                  <a:pt x="186601" y="2913179"/>
                  <a:pt x="195479" y="2910220"/>
                </a:cubicBezTo>
                <a:cubicBezTo>
                  <a:pt x="192520" y="2886546"/>
                  <a:pt x="186602" y="2863057"/>
                  <a:pt x="186602" y="2839199"/>
                </a:cubicBezTo>
                <a:cubicBezTo>
                  <a:pt x="186602" y="2829841"/>
                  <a:pt x="194156" y="2821829"/>
                  <a:pt x="195479" y="2812565"/>
                </a:cubicBezTo>
                <a:cubicBezTo>
                  <a:pt x="200101" y="2780208"/>
                  <a:pt x="201398" y="2747462"/>
                  <a:pt x="204357" y="2714911"/>
                </a:cubicBezTo>
                <a:cubicBezTo>
                  <a:pt x="207250" y="2703339"/>
                  <a:pt x="209563" y="2694764"/>
                  <a:pt x="211359" y="2688501"/>
                </a:cubicBezTo>
                <a:lnTo>
                  <a:pt x="215203" y="2676161"/>
                </a:lnTo>
                <a:lnTo>
                  <a:pt x="215344" y="2676046"/>
                </a:lnTo>
                <a:cubicBezTo>
                  <a:pt x="216776" y="2673170"/>
                  <a:pt x="216922" y="2671314"/>
                  <a:pt x="215264" y="2675963"/>
                </a:cubicBezTo>
                <a:lnTo>
                  <a:pt x="215203" y="2676161"/>
                </a:lnTo>
                <a:lnTo>
                  <a:pt x="207710" y="2682245"/>
                </a:lnTo>
                <a:cubicBezTo>
                  <a:pt x="204227" y="2681674"/>
                  <a:pt x="199976" y="2676636"/>
                  <a:pt x="195479" y="2661645"/>
                </a:cubicBezTo>
                <a:cubicBezTo>
                  <a:pt x="188623" y="2638793"/>
                  <a:pt x="189561" y="2614298"/>
                  <a:pt x="186602" y="2590624"/>
                </a:cubicBezTo>
                <a:cubicBezTo>
                  <a:pt x="174117" y="2553169"/>
                  <a:pt x="168846" y="2543162"/>
                  <a:pt x="168846" y="2492969"/>
                </a:cubicBezTo>
                <a:cubicBezTo>
                  <a:pt x="168846" y="2483611"/>
                  <a:pt x="175889" y="2475512"/>
                  <a:pt x="177724" y="2466336"/>
                </a:cubicBezTo>
                <a:cubicBezTo>
                  <a:pt x="181828" y="2445818"/>
                  <a:pt x="183643" y="2424907"/>
                  <a:pt x="186602" y="2404193"/>
                </a:cubicBezTo>
                <a:cubicBezTo>
                  <a:pt x="192520" y="2395315"/>
                  <a:pt x="199064" y="2386824"/>
                  <a:pt x="204357" y="2377560"/>
                </a:cubicBezTo>
                <a:cubicBezTo>
                  <a:pt x="210923" y="2366070"/>
                  <a:pt x="214420" y="2352818"/>
                  <a:pt x="222112" y="2342049"/>
                </a:cubicBezTo>
                <a:cubicBezTo>
                  <a:pt x="229409" y="2331833"/>
                  <a:pt x="246499" y="2327768"/>
                  <a:pt x="248745" y="2315416"/>
                </a:cubicBezTo>
                <a:cubicBezTo>
                  <a:pt x="253013" y="2291943"/>
                  <a:pt x="242827" y="2268069"/>
                  <a:pt x="239868" y="2244395"/>
                </a:cubicBezTo>
                <a:cubicBezTo>
                  <a:pt x="233949" y="2235517"/>
                  <a:pt x="228314" y="2226444"/>
                  <a:pt x="222112" y="2217762"/>
                </a:cubicBezTo>
                <a:cubicBezTo>
                  <a:pt x="213512" y="2205722"/>
                  <a:pt x="202820" y="2195098"/>
                  <a:pt x="195479" y="2182251"/>
                </a:cubicBezTo>
                <a:cubicBezTo>
                  <a:pt x="190836" y="2174126"/>
                  <a:pt x="187107" y="2164962"/>
                  <a:pt x="186602" y="2155618"/>
                </a:cubicBezTo>
                <a:cubicBezTo>
                  <a:pt x="170377" y="1855459"/>
                  <a:pt x="147158" y="1945478"/>
                  <a:pt x="195479" y="1800511"/>
                </a:cubicBezTo>
                <a:cubicBezTo>
                  <a:pt x="189561" y="1791633"/>
                  <a:pt x="186602" y="1779796"/>
                  <a:pt x="177724" y="1773878"/>
                </a:cubicBezTo>
                <a:cubicBezTo>
                  <a:pt x="167572" y="1767110"/>
                  <a:pt x="145719" y="1776687"/>
                  <a:pt x="142213" y="1765000"/>
                </a:cubicBezTo>
                <a:cubicBezTo>
                  <a:pt x="125968" y="1710849"/>
                  <a:pt x="130376" y="1652550"/>
                  <a:pt x="124458" y="1596325"/>
                </a:cubicBezTo>
                <a:cubicBezTo>
                  <a:pt x="121499" y="1587447"/>
                  <a:pt x="117850" y="1578771"/>
                  <a:pt x="115580" y="1569692"/>
                </a:cubicBezTo>
                <a:cubicBezTo>
                  <a:pt x="107241" y="1536335"/>
                  <a:pt x="110003" y="1527085"/>
                  <a:pt x="97825" y="1498670"/>
                </a:cubicBezTo>
                <a:cubicBezTo>
                  <a:pt x="94359" y="1490582"/>
                  <a:pt x="71192" y="1450406"/>
                  <a:pt x="71192" y="1436527"/>
                </a:cubicBezTo>
                <a:cubicBezTo>
                  <a:pt x="71192" y="1380110"/>
                  <a:pt x="77886" y="1393603"/>
                  <a:pt x="81233" y="1404467"/>
                </a:cubicBezTo>
                <a:lnTo>
                  <a:pt x="81654" y="1406058"/>
                </a:lnTo>
                <a:lnTo>
                  <a:pt x="82488" y="1409723"/>
                </a:lnTo>
                <a:cubicBezTo>
                  <a:pt x="83116" y="1412198"/>
                  <a:pt x="83220" y="1412242"/>
                  <a:pt x="82959" y="1410989"/>
                </a:cubicBezTo>
                <a:lnTo>
                  <a:pt x="81654" y="1406058"/>
                </a:lnTo>
                <a:lnTo>
                  <a:pt x="78880" y="1393870"/>
                </a:lnTo>
                <a:cubicBezTo>
                  <a:pt x="77049" y="1385399"/>
                  <a:pt x="74539" y="1373362"/>
                  <a:pt x="71192" y="1356628"/>
                </a:cubicBezTo>
                <a:cubicBezTo>
                  <a:pt x="74151" y="1347750"/>
                  <a:pt x="77499" y="1338993"/>
                  <a:pt x="80070" y="1329995"/>
                </a:cubicBezTo>
                <a:cubicBezTo>
                  <a:pt x="88425" y="1300753"/>
                  <a:pt x="91726" y="1280592"/>
                  <a:pt x="97825" y="1250096"/>
                </a:cubicBezTo>
                <a:cubicBezTo>
                  <a:pt x="87725" y="1229894"/>
                  <a:pt x="71192" y="1203248"/>
                  <a:pt x="71192" y="1179074"/>
                </a:cubicBezTo>
                <a:cubicBezTo>
                  <a:pt x="71192" y="1169716"/>
                  <a:pt x="80070" y="1161799"/>
                  <a:pt x="80070" y="1152441"/>
                </a:cubicBezTo>
                <a:cubicBezTo>
                  <a:pt x="80070" y="1122701"/>
                  <a:pt x="74151" y="1093257"/>
                  <a:pt x="71192" y="1063665"/>
                </a:cubicBezTo>
                <a:cubicBezTo>
                  <a:pt x="71192" y="1063665"/>
                  <a:pt x="81346" y="1027502"/>
                  <a:pt x="88947" y="1010399"/>
                </a:cubicBezTo>
                <a:cubicBezTo>
                  <a:pt x="122197" y="935586"/>
                  <a:pt x="94536" y="1044606"/>
                  <a:pt x="115580" y="939377"/>
                </a:cubicBezTo>
                <a:cubicBezTo>
                  <a:pt x="121499" y="933459"/>
                  <a:pt x="132740" y="929971"/>
                  <a:pt x="133336" y="921622"/>
                </a:cubicBezTo>
                <a:cubicBezTo>
                  <a:pt x="135875" y="886079"/>
                  <a:pt x="124458" y="850724"/>
                  <a:pt x="124458" y="815090"/>
                </a:cubicBezTo>
                <a:cubicBezTo>
                  <a:pt x="124458" y="749920"/>
                  <a:pt x="130377" y="684884"/>
                  <a:pt x="133336" y="619781"/>
                </a:cubicBezTo>
                <a:cubicBezTo>
                  <a:pt x="133336" y="619781"/>
                  <a:pt x="107555" y="597892"/>
                  <a:pt x="97825" y="584270"/>
                </a:cubicBezTo>
                <a:cubicBezTo>
                  <a:pt x="92386" y="576655"/>
                  <a:pt x="90672" y="566835"/>
                  <a:pt x="88947" y="557637"/>
                </a:cubicBezTo>
                <a:cubicBezTo>
                  <a:pt x="66634" y="438633"/>
                  <a:pt x="64436" y="476006"/>
                  <a:pt x="80070" y="397839"/>
                </a:cubicBezTo>
                <a:cubicBezTo>
                  <a:pt x="68233" y="394880"/>
                  <a:pt x="54488" y="396054"/>
                  <a:pt x="44559" y="388962"/>
                </a:cubicBezTo>
                <a:cubicBezTo>
                  <a:pt x="3556" y="359675"/>
                  <a:pt x="16466" y="318060"/>
                  <a:pt x="9048" y="273552"/>
                </a:cubicBezTo>
                <a:cubicBezTo>
                  <a:pt x="1697" y="229447"/>
                  <a:pt x="-10607" y="263086"/>
                  <a:pt x="17926" y="220286"/>
                </a:cubicBezTo>
                <a:cubicBezTo>
                  <a:pt x="26804" y="214368"/>
                  <a:pt x="36228" y="209196"/>
                  <a:pt x="44559" y="202531"/>
                </a:cubicBezTo>
                <a:cubicBezTo>
                  <a:pt x="61065" y="189326"/>
                  <a:pt x="74680" y="173685"/>
                  <a:pt x="71192" y="149265"/>
                </a:cubicBezTo>
                <a:cubicBezTo>
                  <a:pt x="69326" y="136199"/>
                  <a:pt x="44875" y="114070"/>
                  <a:pt x="35681" y="104876"/>
                </a:cubicBezTo>
                <a:cubicBezTo>
                  <a:pt x="38640" y="95998"/>
                  <a:pt x="38713" y="85550"/>
                  <a:pt x="44559" y="78243"/>
                </a:cubicBezTo>
                <a:cubicBezTo>
                  <a:pt x="69262" y="47364"/>
                  <a:pt x="90877" y="73612"/>
                  <a:pt x="44559" y="42732"/>
                </a:cubicBezTo>
                <a:lnTo>
                  <a:pt x="8687" y="30126"/>
                </a:lnTo>
                <a:lnTo>
                  <a:pt x="17924" y="27047"/>
                </a:lnTo>
                <a:cubicBezTo>
                  <a:pt x="23842" y="21128"/>
                  <a:pt x="28502" y="13597"/>
                  <a:pt x="35679" y="9291"/>
                </a:cubicBezTo>
                <a:cubicBezTo>
                  <a:pt x="44889" y="3765"/>
                  <a:pt x="54299" y="1075"/>
                  <a:pt x="63834" y="269"/>
                </a:cubicBezTo>
                <a:close/>
              </a:path>
            </a:pathLst>
          </a:custGeom>
          <a:gradFill flip="none" rotWithShape="1">
            <a:gsLst>
              <a:gs pos="0">
                <a:schemeClr val="accent2">
                  <a:lumMod val="0"/>
                  <a:lumOff val="100000"/>
                  <a:alpha val="39000"/>
                </a:schemeClr>
              </a:gs>
              <a:gs pos="35000">
                <a:srgbClr val="B24340">
                  <a:alpha val="30980"/>
                </a:srgbClr>
              </a:gs>
              <a:gs pos="100000">
                <a:srgbClr val="7F2F2D">
                  <a:alpha val="40784"/>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xmlns="" id="{2DEA1C9B-4F41-6341-B049-AB57AFE1B043}"/>
              </a:ext>
            </a:extLst>
          </p:cNvPr>
          <p:cNvSpPr txBox="1"/>
          <p:nvPr/>
        </p:nvSpPr>
        <p:spPr>
          <a:xfrm>
            <a:off x="4486440" y="594216"/>
            <a:ext cx="7185773" cy="2308324"/>
          </a:xfrm>
          <a:prstGeom prst="rect">
            <a:avLst/>
          </a:prstGeom>
          <a:noFill/>
        </p:spPr>
        <p:txBody>
          <a:bodyPr wrap="square" rtlCol="0">
            <a:spAutoFit/>
          </a:bodyPr>
          <a:lstStyle/>
          <a:p>
            <a:pPr algn="ctr"/>
            <a:r>
              <a:rPr lang="en-US" sz="3600" dirty="0"/>
              <a:t>James now passed his spreadsheet diary to over 5,000 computers, located around the  the world. These computers are called </a:t>
            </a:r>
            <a:r>
              <a:rPr lang="en-US" sz="3600" dirty="0">
                <a:hlinkClick r:id="rId3"/>
              </a:rPr>
              <a:t>nodes</a:t>
            </a:r>
            <a:endParaRPr lang="en-US" sz="3600" dirty="0"/>
          </a:p>
        </p:txBody>
      </p:sp>
      <p:pic>
        <p:nvPicPr>
          <p:cNvPr id="8" name="Picture 7">
            <a:extLst>
              <a:ext uri="{FF2B5EF4-FFF2-40B4-BE49-F238E27FC236}">
                <a16:creationId xmlns:a16="http://schemas.microsoft.com/office/drawing/2014/main" xmlns="" id="{DC74D7B7-1F69-0049-8679-CAEB26C44230}"/>
              </a:ext>
            </a:extLst>
          </p:cNvPr>
          <p:cNvPicPr>
            <a:picLocks noChangeAspect="1"/>
          </p:cNvPicPr>
          <p:nvPr/>
        </p:nvPicPr>
        <p:blipFill>
          <a:blip r:embed="rId4"/>
          <a:stretch>
            <a:fillRect/>
          </a:stretch>
        </p:blipFill>
        <p:spPr>
          <a:xfrm>
            <a:off x="6453026" y="3186353"/>
            <a:ext cx="3412965" cy="3352559"/>
          </a:xfrm>
          <a:prstGeom prst="rect">
            <a:avLst/>
          </a:prstGeom>
        </p:spPr>
      </p:pic>
      <p:sp>
        <p:nvSpPr>
          <p:cNvPr id="9" name="Slide Number Placeholder 8">
            <a:extLst>
              <a:ext uri="{FF2B5EF4-FFF2-40B4-BE49-F238E27FC236}">
                <a16:creationId xmlns:a16="http://schemas.microsoft.com/office/drawing/2014/main" xmlns="" id="{179C9055-A68A-9345-BB84-1172FE332EFE}"/>
              </a:ext>
            </a:extLst>
          </p:cNvPr>
          <p:cNvSpPr>
            <a:spLocks noGrp="1"/>
          </p:cNvSpPr>
          <p:nvPr>
            <p:ph type="sldNum" sz="quarter" idx="12"/>
          </p:nvPr>
        </p:nvSpPr>
        <p:spPr/>
        <p:txBody>
          <a:bodyPr/>
          <a:lstStyle/>
          <a:p>
            <a:fld id="{A3F2E5FD-DC02-2141-A735-A14E6E825D39}" type="slidenum">
              <a:rPr lang="en-US" smtClean="0"/>
              <a:t>22</a:t>
            </a:fld>
            <a:endParaRPr lang="en-US"/>
          </a:p>
        </p:txBody>
      </p:sp>
    </p:spTree>
    <p:extLst>
      <p:ext uri="{BB962C8B-B14F-4D97-AF65-F5344CB8AC3E}">
        <p14:creationId xmlns:p14="http://schemas.microsoft.com/office/powerpoint/2010/main" val="14457673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537D7B-69AA-264A-88CB-8D08537CA111}"/>
              </a:ext>
            </a:extLst>
          </p:cNvPr>
          <p:cNvSpPr>
            <a:spLocks noGrp="1"/>
          </p:cNvSpPr>
          <p:nvPr>
            <p:ph type="title"/>
          </p:nvPr>
        </p:nvSpPr>
        <p:spPr/>
        <p:txBody>
          <a:bodyPr>
            <a:normAutofit/>
          </a:bodyPr>
          <a:lstStyle/>
          <a:p>
            <a:r>
              <a:rPr lang="en-US" sz="4400" dirty="0"/>
              <a:t>Explaining Blockchain Technology</a:t>
            </a:r>
            <a:endParaRPr lang="en-US" sz="3200" dirty="0"/>
          </a:p>
        </p:txBody>
      </p:sp>
      <p:pic>
        <p:nvPicPr>
          <p:cNvPr id="4" name="Picture 3">
            <a:extLst>
              <a:ext uri="{FF2B5EF4-FFF2-40B4-BE49-F238E27FC236}">
                <a16:creationId xmlns:a16="http://schemas.microsoft.com/office/drawing/2014/main" xmlns="" id="{2A66E89A-FE9F-5A4B-A63C-02C2B3FB2600}"/>
              </a:ext>
            </a:extLst>
          </p:cNvPr>
          <p:cNvPicPr>
            <a:picLocks noChangeAspect="1"/>
          </p:cNvPicPr>
          <p:nvPr/>
        </p:nvPicPr>
        <p:blipFill>
          <a:blip r:embed="rId2"/>
          <a:stretch>
            <a:fillRect/>
          </a:stretch>
        </p:blipFill>
        <p:spPr>
          <a:xfrm>
            <a:off x="3200401" y="1264356"/>
            <a:ext cx="9169422" cy="4127072"/>
          </a:xfrm>
          <a:prstGeom prst="rect">
            <a:avLst/>
          </a:prstGeom>
        </p:spPr>
      </p:pic>
      <p:sp>
        <p:nvSpPr>
          <p:cNvPr id="5" name="Slide Number Placeholder 4">
            <a:extLst>
              <a:ext uri="{FF2B5EF4-FFF2-40B4-BE49-F238E27FC236}">
                <a16:creationId xmlns:a16="http://schemas.microsoft.com/office/drawing/2014/main" xmlns="" id="{AC2801E6-9403-614B-BABA-39A5BCC1A74D}"/>
              </a:ext>
            </a:extLst>
          </p:cNvPr>
          <p:cNvSpPr>
            <a:spLocks noGrp="1"/>
          </p:cNvSpPr>
          <p:nvPr>
            <p:ph type="sldNum" sz="quarter" idx="12"/>
          </p:nvPr>
        </p:nvSpPr>
        <p:spPr/>
        <p:txBody>
          <a:bodyPr/>
          <a:lstStyle/>
          <a:p>
            <a:fld id="{A3F2E5FD-DC02-2141-A735-A14E6E825D39}" type="slidenum">
              <a:rPr lang="en-US" smtClean="0"/>
              <a:t>23</a:t>
            </a:fld>
            <a:endParaRPr lang="en-US"/>
          </a:p>
        </p:txBody>
      </p:sp>
    </p:spTree>
    <p:extLst>
      <p:ext uri="{BB962C8B-B14F-4D97-AF65-F5344CB8AC3E}">
        <p14:creationId xmlns:p14="http://schemas.microsoft.com/office/powerpoint/2010/main" val="2073681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562A6A9-18F4-F547-93BC-1C4ED5CB5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9446" y="3945811"/>
            <a:ext cx="1547909" cy="1587804"/>
          </a:xfrm>
          <a:prstGeom prst="rect">
            <a:avLst/>
          </a:prstGeom>
        </p:spPr>
      </p:pic>
      <p:pic>
        <p:nvPicPr>
          <p:cNvPr id="5" name="Picture 4">
            <a:extLst>
              <a:ext uri="{FF2B5EF4-FFF2-40B4-BE49-F238E27FC236}">
                <a16:creationId xmlns:a16="http://schemas.microsoft.com/office/drawing/2014/main" xmlns="" id="{8AF0A93A-7C0A-BA4F-B56B-ACCC508F4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2937" y="4010616"/>
            <a:ext cx="1628882" cy="1542008"/>
          </a:xfrm>
          <a:prstGeom prst="rect">
            <a:avLst/>
          </a:prstGeom>
        </p:spPr>
      </p:pic>
      <p:pic>
        <p:nvPicPr>
          <p:cNvPr id="6" name="Picture 5">
            <a:extLst>
              <a:ext uri="{FF2B5EF4-FFF2-40B4-BE49-F238E27FC236}">
                <a16:creationId xmlns:a16="http://schemas.microsoft.com/office/drawing/2014/main" xmlns="" id="{255DCCA3-340D-ED49-998F-730057556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9402" y="3945811"/>
            <a:ext cx="1547909" cy="1587804"/>
          </a:xfrm>
          <a:prstGeom prst="rect">
            <a:avLst/>
          </a:prstGeom>
        </p:spPr>
      </p:pic>
      <p:pic>
        <p:nvPicPr>
          <p:cNvPr id="7" name="Picture 6">
            <a:extLst>
              <a:ext uri="{FF2B5EF4-FFF2-40B4-BE49-F238E27FC236}">
                <a16:creationId xmlns:a16="http://schemas.microsoft.com/office/drawing/2014/main" xmlns="" id="{F46BE6A2-75EB-E040-9412-7FAC2279F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565" y="3991606"/>
            <a:ext cx="1628882" cy="1542008"/>
          </a:xfrm>
          <a:prstGeom prst="rect">
            <a:avLst/>
          </a:prstGeom>
        </p:spPr>
      </p:pic>
      <p:sp>
        <p:nvSpPr>
          <p:cNvPr id="8" name="Freeform 7">
            <a:extLst>
              <a:ext uri="{FF2B5EF4-FFF2-40B4-BE49-F238E27FC236}">
                <a16:creationId xmlns:a16="http://schemas.microsoft.com/office/drawing/2014/main" xmlns="" id="{403B4065-72BB-EF46-B4F7-6B5390616242}"/>
              </a:ext>
            </a:extLst>
          </p:cNvPr>
          <p:cNvSpPr/>
          <p:nvPr/>
        </p:nvSpPr>
        <p:spPr>
          <a:xfrm>
            <a:off x="3486878" y="1238913"/>
            <a:ext cx="7905508" cy="3064065"/>
          </a:xfrm>
          <a:custGeom>
            <a:avLst/>
            <a:gdLst>
              <a:gd name="connsiteX0" fmla="*/ 319604 w 6391923"/>
              <a:gd name="connsiteY0" fmla="*/ 0 h 2281407"/>
              <a:gd name="connsiteX1" fmla="*/ 6072320 w 6391923"/>
              <a:gd name="connsiteY1" fmla="*/ 0 h 2281407"/>
              <a:gd name="connsiteX2" fmla="*/ 6391923 w 6391923"/>
              <a:gd name="connsiteY2" fmla="*/ 319603 h 2281407"/>
              <a:gd name="connsiteX3" fmla="*/ 6391923 w 6391923"/>
              <a:gd name="connsiteY3" fmla="*/ 1597974 h 2281407"/>
              <a:gd name="connsiteX4" fmla="*/ 6136731 w 6391923"/>
              <a:gd name="connsiteY4" fmla="*/ 1911084 h 2281407"/>
              <a:gd name="connsiteX5" fmla="*/ 6090186 w 6391923"/>
              <a:gd name="connsiteY5" fmla="*/ 1915776 h 2281407"/>
              <a:gd name="connsiteX6" fmla="*/ 6036501 w 6391923"/>
              <a:gd name="connsiteY6" fmla="*/ 1997221 h 2281407"/>
              <a:gd name="connsiteX7" fmla="*/ 5675330 w 6391923"/>
              <a:gd name="connsiteY7" fmla="*/ 2225101 h 2281407"/>
              <a:gd name="connsiteX8" fmla="*/ 5554777 w 6391923"/>
              <a:gd name="connsiteY8" fmla="*/ 2245384 h 2281407"/>
              <a:gd name="connsiteX9" fmla="*/ 5522432 w 6391923"/>
              <a:gd name="connsiteY9" fmla="*/ 2245286 h 2281407"/>
              <a:gd name="connsiteX10" fmla="*/ 5596730 w 6391923"/>
              <a:gd name="connsiteY10" fmla="*/ 2204272 h 2281407"/>
              <a:gd name="connsiteX11" fmla="*/ 5791387 w 6391923"/>
              <a:gd name="connsiteY11" fmla="*/ 1995972 h 2281407"/>
              <a:gd name="connsiteX12" fmla="*/ 5821900 w 6391923"/>
              <a:gd name="connsiteY12" fmla="*/ 1917577 h 2281407"/>
              <a:gd name="connsiteX13" fmla="*/ 4689644 w 6391923"/>
              <a:gd name="connsiteY13" fmla="*/ 1917577 h 2281407"/>
              <a:gd name="connsiteX14" fmla="*/ 4675925 w 6391923"/>
              <a:gd name="connsiteY14" fmla="*/ 1950275 h 2281407"/>
              <a:gd name="connsiteX15" fmla="*/ 4260064 w 6391923"/>
              <a:gd name="connsiteY15" fmla="*/ 2261123 h 2281407"/>
              <a:gd name="connsiteX16" fmla="*/ 4139511 w 6391923"/>
              <a:gd name="connsiteY16" fmla="*/ 2281406 h 2281407"/>
              <a:gd name="connsiteX17" fmla="*/ 4107166 w 6391923"/>
              <a:gd name="connsiteY17" fmla="*/ 2281308 h 2281407"/>
              <a:gd name="connsiteX18" fmla="*/ 4181464 w 6391923"/>
              <a:gd name="connsiteY18" fmla="*/ 2240294 h 2281407"/>
              <a:gd name="connsiteX19" fmla="*/ 4376121 w 6391923"/>
              <a:gd name="connsiteY19" fmla="*/ 2031994 h 2281407"/>
              <a:gd name="connsiteX20" fmla="*/ 4420655 w 6391923"/>
              <a:gd name="connsiteY20" fmla="*/ 1917577 h 2281407"/>
              <a:gd name="connsiteX21" fmla="*/ 1833582 w 6391923"/>
              <a:gd name="connsiteY21" fmla="*/ 1917577 h 2281407"/>
              <a:gd name="connsiteX22" fmla="*/ 1878116 w 6391923"/>
              <a:gd name="connsiteY22" fmla="*/ 2031995 h 2281407"/>
              <a:gd name="connsiteX23" fmla="*/ 2072773 w 6391923"/>
              <a:gd name="connsiteY23" fmla="*/ 2240295 h 2281407"/>
              <a:gd name="connsiteX24" fmla="*/ 2147071 w 6391923"/>
              <a:gd name="connsiteY24" fmla="*/ 2281309 h 2281407"/>
              <a:gd name="connsiteX25" fmla="*/ 2114726 w 6391923"/>
              <a:gd name="connsiteY25" fmla="*/ 2281407 h 2281407"/>
              <a:gd name="connsiteX26" fmla="*/ 1994174 w 6391923"/>
              <a:gd name="connsiteY26" fmla="*/ 2261124 h 2281407"/>
              <a:gd name="connsiteX27" fmla="*/ 1578313 w 6391923"/>
              <a:gd name="connsiteY27" fmla="*/ 1950276 h 2281407"/>
              <a:gd name="connsiteX28" fmla="*/ 1564593 w 6391923"/>
              <a:gd name="connsiteY28" fmla="*/ 1917577 h 2281407"/>
              <a:gd name="connsiteX29" fmla="*/ 418316 w 6391923"/>
              <a:gd name="connsiteY29" fmla="*/ 1917577 h 2281407"/>
              <a:gd name="connsiteX30" fmla="*/ 462849 w 6391923"/>
              <a:gd name="connsiteY30" fmla="*/ 2031994 h 2281407"/>
              <a:gd name="connsiteX31" fmla="*/ 657507 w 6391923"/>
              <a:gd name="connsiteY31" fmla="*/ 2240294 h 2281407"/>
              <a:gd name="connsiteX32" fmla="*/ 731805 w 6391923"/>
              <a:gd name="connsiteY32" fmla="*/ 2281308 h 2281407"/>
              <a:gd name="connsiteX33" fmla="*/ 699459 w 6391923"/>
              <a:gd name="connsiteY33" fmla="*/ 2281406 h 2281407"/>
              <a:gd name="connsiteX34" fmla="*/ 578906 w 6391923"/>
              <a:gd name="connsiteY34" fmla="*/ 2261123 h 2281407"/>
              <a:gd name="connsiteX35" fmla="*/ 125648 w 6391923"/>
              <a:gd name="connsiteY35" fmla="*/ 1861143 h 2281407"/>
              <a:gd name="connsiteX36" fmla="*/ 123084 w 6391923"/>
              <a:gd name="connsiteY36" fmla="*/ 1848286 h 2281407"/>
              <a:gd name="connsiteX37" fmla="*/ 93610 w 6391923"/>
              <a:gd name="connsiteY37" fmla="*/ 1823968 h 2281407"/>
              <a:gd name="connsiteX38" fmla="*/ 0 w 6391923"/>
              <a:gd name="connsiteY38" fmla="*/ 1597974 h 2281407"/>
              <a:gd name="connsiteX39" fmla="*/ 0 w 6391923"/>
              <a:gd name="connsiteY39" fmla="*/ 319603 h 2281407"/>
              <a:gd name="connsiteX40" fmla="*/ 319604 w 6391923"/>
              <a:gd name="connsiteY40" fmla="*/ 0 h 22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91923" h="2281407">
                <a:moveTo>
                  <a:pt x="319604" y="0"/>
                </a:moveTo>
                <a:lnTo>
                  <a:pt x="6072320" y="0"/>
                </a:lnTo>
                <a:cubicBezTo>
                  <a:pt x="6248832" y="0"/>
                  <a:pt x="6391923" y="143091"/>
                  <a:pt x="6391923" y="319603"/>
                </a:cubicBezTo>
                <a:lnTo>
                  <a:pt x="6391923" y="1597974"/>
                </a:lnTo>
                <a:cubicBezTo>
                  <a:pt x="6391923" y="1752422"/>
                  <a:pt x="6282369" y="1881282"/>
                  <a:pt x="6136731" y="1911084"/>
                </a:cubicBezTo>
                <a:lnTo>
                  <a:pt x="6090186" y="1915776"/>
                </a:lnTo>
                <a:lnTo>
                  <a:pt x="6036501" y="1997221"/>
                </a:lnTo>
                <a:cubicBezTo>
                  <a:pt x="5952731" y="2102794"/>
                  <a:pt x="5826918" y="2186283"/>
                  <a:pt x="5675330" y="2225101"/>
                </a:cubicBezTo>
                <a:cubicBezTo>
                  <a:pt x="5634907" y="2235453"/>
                  <a:pt x="5594563" y="2242138"/>
                  <a:pt x="5554777" y="2245384"/>
                </a:cubicBezTo>
                <a:lnTo>
                  <a:pt x="5522432" y="2245286"/>
                </a:lnTo>
                <a:lnTo>
                  <a:pt x="5596730" y="2204272"/>
                </a:lnTo>
                <a:cubicBezTo>
                  <a:pt x="5680357" y="2148243"/>
                  <a:pt x="5747103" y="2076227"/>
                  <a:pt x="5791387" y="1995972"/>
                </a:cubicBezTo>
                <a:lnTo>
                  <a:pt x="5821900" y="1917577"/>
                </a:lnTo>
                <a:lnTo>
                  <a:pt x="4689644" y="1917577"/>
                </a:lnTo>
                <a:lnTo>
                  <a:pt x="4675925" y="1950275"/>
                </a:lnTo>
                <a:cubicBezTo>
                  <a:pt x="4598761" y="2094280"/>
                  <a:pt x="4449549" y="2212600"/>
                  <a:pt x="4260064" y="2261123"/>
                </a:cubicBezTo>
                <a:cubicBezTo>
                  <a:pt x="4219641" y="2271475"/>
                  <a:pt x="4179297" y="2278160"/>
                  <a:pt x="4139511" y="2281406"/>
                </a:cubicBezTo>
                <a:lnTo>
                  <a:pt x="4107166" y="2281308"/>
                </a:lnTo>
                <a:lnTo>
                  <a:pt x="4181464" y="2240294"/>
                </a:lnTo>
                <a:cubicBezTo>
                  <a:pt x="4265091" y="2184265"/>
                  <a:pt x="4331837" y="2112249"/>
                  <a:pt x="4376121" y="2031994"/>
                </a:cubicBezTo>
                <a:lnTo>
                  <a:pt x="4420655" y="1917577"/>
                </a:lnTo>
                <a:lnTo>
                  <a:pt x="1833582" y="1917577"/>
                </a:lnTo>
                <a:lnTo>
                  <a:pt x="1878116" y="2031995"/>
                </a:lnTo>
                <a:cubicBezTo>
                  <a:pt x="1922401" y="2112250"/>
                  <a:pt x="1989146" y="2184266"/>
                  <a:pt x="2072773" y="2240295"/>
                </a:cubicBezTo>
                <a:lnTo>
                  <a:pt x="2147071" y="2281309"/>
                </a:lnTo>
                <a:lnTo>
                  <a:pt x="2114726" y="2281407"/>
                </a:lnTo>
                <a:cubicBezTo>
                  <a:pt x="2074940" y="2278161"/>
                  <a:pt x="2034597" y="2271476"/>
                  <a:pt x="1994174" y="2261124"/>
                </a:cubicBezTo>
                <a:cubicBezTo>
                  <a:pt x="1804689" y="2212601"/>
                  <a:pt x="1655477" y="2094281"/>
                  <a:pt x="1578313" y="1950276"/>
                </a:cubicBezTo>
                <a:lnTo>
                  <a:pt x="1564593" y="1917577"/>
                </a:lnTo>
                <a:lnTo>
                  <a:pt x="418316" y="1917577"/>
                </a:lnTo>
                <a:lnTo>
                  <a:pt x="462849" y="2031994"/>
                </a:lnTo>
                <a:cubicBezTo>
                  <a:pt x="507134" y="2112249"/>
                  <a:pt x="573880" y="2184264"/>
                  <a:pt x="657507" y="2240294"/>
                </a:cubicBezTo>
                <a:lnTo>
                  <a:pt x="731805" y="2281308"/>
                </a:lnTo>
                <a:lnTo>
                  <a:pt x="699459" y="2281406"/>
                </a:lnTo>
                <a:cubicBezTo>
                  <a:pt x="659673" y="2278160"/>
                  <a:pt x="619330" y="2271475"/>
                  <a:pt x="578906" y="2261123"/>
                </a:cubicBezTo>
                <a:cubicBezTo>
                  <a:pt x="351524" y="2202895"/>
                  <a:pt x="182136" y="2044160"/>
                  <a:pt x="125648" y="1861143"/>
                </a:cubicBezTo>
                <a:lnTo>
                  <a:pt x="123084" y="1848286"/>
                </a:lnTo>
                <a:lnTo>
                  <a:pt x="93610" y="1823968"/>
                </a:lnTo>
                <a:cubicBezTo>
                  <a:pt x="35773" y="1766131"/>
                  <a:pt x="0" y="1686230"/>
                  <a:pt x="0" y="1597974"/>
                </a:cubicBezTo>
                <a:lnTo>
                  <a:pt x="0" y="319603"/>
                </a:lnTo>
                <a:cubicBezTo>
                  <a:pt x="0" y="143091"/>
                  <a:pt x="143092" y="0"/>
                  <a:pt x="319604" y="0"/>
                </a:cubicBezTo>
                <a:close/>
              </a:path>
            </a:pathLst>
          </a:custGeom>
          <a:solidFill>
            <a:schemeClr val="bg2">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xmlns="" id="{1A95FC18-1161-2342-A427-CF2DA90F937C}"/>
              </a:ext>
            </a:extLst>
          </p:cNvPr>
          <p:cNvSpPr txBox="1"/>
          <p:nvPr/>
        </p:nvSpPr>
        <p:spPr>
          <a:xfrm>
            <a:off x="3832391" y="1214897"/>
            <a:ext cx="7214482" cy="3662541"/>
          </a:xfrm>
          <a:prstGeom prst="rect">
            <a:avLst/>
          </a:prstGeom>
          <a:noFill/>
        </p:spPr>
        <p:txBody>
          <a:bodyPr wrap="square" rtlCol="0">
            <a:spAutoFit/>
          </a:bodyPr>
          <a:lstStyle/>
          <a:p>
            <a:pPr algn="ctr"/>
            <a:r>
              <a:rPr lang="en-US" sz="2800" dirty="0"/>
              <a:t>Every time a transaction occurs, it has to be approved by the nodes, each of whom checks its validity. Once every node has checked a transaction there is a sort of electronic </a:t>
            </a:r>
            <a:r>
              <a:rPr lang="en-US" sz="2800" b="1" u="sng" dirty="0"/>
              <a:t>VOTE</a:t>
            </a:r>
            <a:r>
              <a:rPr lang="en-US" sz="2800" dirty="0"/>
              <a:t> as some nodes may think the transaction is valid and others think it is a fraud.</a:t>
            </a:r>
          </a:p>
          <a:p>
            <a:pPr algn="ctr"/>
            <a:r>
              <a:rPr lang="en-US" sz="3200" dirty="0"/>
              <a:t/>
            </a:r>
            <a:br>
              <a:rPr lang="en-US" sz="3200" dirty="0"/>
            </a:br>
            <a:endParaRPr lang="en-US" sz="3200" dirty="0">
              <a:solidFill>
                <a:prstClr val="black"/>
              </a:solidFill>
            </a:endParaRPr>
          </a:p>
        </p:txBody>
      </p:sp>
      <p:sp>
        <p:nvSpPr>
          <p:cNvPr id="15" name="Slide Number Placeholder 14">
            <a:extLst>
              <a:ext uri="{FF2B5EF4-FFF2-40B4-BE49-F238E27FC236}">
                <a16:creationId xmlns:a16="http://schemas.microsoft.com/office/drawing/2014/main" xmlns="" id="{03EDD3A2-2C34-4A4E-BD10-F947B1FD2AAC}"/>
              </a:ext>
            </a:extLst>
          </p:cNvPr>
          <p:cNvSpPr>
            <a:spLocks noGrp="1"/>
          </p:cNvSpPr>
          <p:nvPr>
            <p:ph type="sldNum" sz="quarter" idx="12"/>
          </p:nvPr>
        </p:nvSpPr>
        <p:spPr/>
        <p:txBody>
          <a:bodyPr/>
          <a:lstStyle/>
          <a:p>
            <a:fld id="{A3F2E5FD-DC02-2141-A735-A14E6E825D39}" type="slidenum">
              <a:rPr lang="en-US" smtClean="0"/>
              <a:t>24</a:t>
            </a:fld>
            <a:endParaRPr lang="en-US"/>
          </a:p>
        </p:txBody>
      </p:sp>
      <p:sp>
        <p:nvSpPr>
          <p:cNvPr id="10" name="Title 1">
            <a:extLst>
              <a:ext uri="{FF2B5EF4-FFF2-40B4-BE49-F238E27FC236}">
                <a16:creationId xmlns:a16="http://schemas.microsoft.com/office/drawing/2014/main" xmlns="" id="{A0A584EA-E19A-5543-8799-AA8DC4340A11}"/>
              </a:ext>
            </a:extLst>
          </p:cNvPr>
          <p:cNvSpPr txBox="1">
            <a:spLocks/>
          </p:cNvSpPr>
          <p:nvPr/>
        </p:nvSpPr>
        <p:spPr>
          <a:xfrm>
            <a:off x="252919"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400"/>
              <a:t>Explaining Blockchain Technology</a:t>
            </a:r>
            <a:endParaRPr lang="en-US" sz="3200" dirty="0"/>
          </a:p>
        </p:txBody>
      </p:sp>
    </p:spTree>
    <p:extLst>
      <p:ext uri="{BB962C8B-B14F-4D97-AF65-F5344CB8AC3E}">
        <p14:creationId xmlns:p14="http://schemas.microsoft.com/office/powerpoint/2010/main" val="6217424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8C734B-A9E1-324F-8E63-A92F3DCE12FA}"/>
              </a:ext>
            </a:extLst>
          </p:cNvPr>
          <p:cNvSpPr>
            <a:spLocks noGrp="1"/>
          </p:cNvSpPr>
          <p:nvPr>
            <p:ph type="title"/>
          </p:nvPr>
        </p:nvSpPr>
        <p:spPr/>
        <p:txBody>
          <a:bodyPr>
            <a:normAutofit/>
          </a:bodyPr>
          <a:lstStyle/>
          <a:p>
            <a:r>
              <a:rPr lang="en-US" sz="4400" dirty="0"/>
              <a:t>Explaining Blockchain Technology</a:t>
            </a:r>
            <a:endParaRPr lang="en-US" sz="3200" dirty="0"/>
          </a:p>
        </p:txBody>
      </p:sp>
      <p:sp>
        <p:nvSpPr>
          <p:cNvPr id="4" name="Rectangle 3">
            <a:extLst>
              <a:ext uri="{FF2B5EF4-FFF2-40B4-BE49-F238E27FC236}">
                <a16:creationId xmlns:a16="http://schemas.microsoft.com/office/drawing/2014/main" xmlns="" id="{F720CB4F-79EA-0B49-BAC4-00A0B9E4A632}"/>
              </a:ext>
            </a:extLst>
          </p:cNvPr>
          <p:cNvSpPr/>
          <p:nvPr/>
        </p:nvSpPr>
        <p:spPr>
          <a:xfrm>
            <a:off x="3068513" y="1339041"/>
            <a:ext cx="9034594" cy="45706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white"/>
              </a:solidFill>
            </a:endParaRPr>
          </a:p>
        </p:txBody>
      </p:sp>
      <p:sp>
        <p:nvSpPr>
          <p:cNvPr id="5" name="Oval 4">
            <a:extLst>
              <a:ext uri="{FF2B5EF4-FFF2-40B4-BE49-F238E27FC236}">
                <a16:creationId xmlns:a16="http://schemas.microsoft.com/office/drawing/2014/main" xmlns="" id="{2EAAC345-7043-9648-A098-5E661DB9279B}"/>
              </a:ext>
            </a:extLst>
          </p:cNvPr>
          <p:cNvSpPr/>
          <p:nvPr/>
        </p:nvSpPr>
        <p:spPr>
          <a:xfrm>
            <a:off x="2435541" y="3005450"/>
            <a:ext cx="8947231" cy="1729451"/>
          </a:xfrm>
          <a:prstGeom prst="ellipse">
            <a:avLst/>
          </a:prstGeom>
          <a:solidFill>
            <a:schemeClr val="bg1">
              <a:lumMod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18">
            <a:extLst>
              <a:ext uri="{FF2B5EF4-FFF2-40B4-BE49-F238E27FC236}">
                <a16:creationId xmlns:a16="http://schemas.microsoft.com/office/drawing/2014/main" xmlns="" id="{E87D6F42-EBE1-2541-9D15-AF8AD312217B}"/>
              </a:ext>
            </a:extLst>
          </p:cNvPr>
          <p:cNvGrpSpPr/>
          <p:nvPr/>
        </p:nvGrpSpPr>
        <p:grpSpPr>
          <a:xfrm>
            <a:off x="2925591" y="719450"/>
            <a:ext cx="8030523" cy="5358115"/>
            <a:chOff x="1056167" y="2362200"/>
            <a:chExt cx="7249633" cy="2819400"/>
          </a:xfrm>
        </p:grpSpPr>
        <p:sp>
          <p:nvSpPr>
            <p:cNvPr id="7" name="Rectangle 6">
              <a:extLst>
                <a:ext uri="{FF2B5EF4-FFF2-40B4-BE49-F238E27FC236}">
                  <a16:creationId xmlns:a16="http://schemas.microsoft.com/office/drawing/2014/main" xmlns="" id="{36345AE4-522C-7448-9DDF-1BCEE0CE9F0E}"/>
                </a:ext>
              </a:extLst>
            </p:cNvPr>
            <p:cNvSpPr/>
            <p:nvPr/>
          </p:nvSpPr>
          <p:spPr>
            <a:xfrm>
              <a:off x="1056167" y="2667000"/>
              <a:ext cx="611369" cy="2514600"/>
            </a:xfrm>
            <a:prstGeom prst="rect">
              <a:avLst/>
            </a:prstGeom>
            <a:gradFill>
              <a:gsLst>
                <a:gs pos="0">
                  <a:srgbClr val="1E3F68"/>
                </a:gs>
                <a:gs pos="80000">
                  <a:srgbClr val="2A5992"/>
                </a:gs>
                <a:gs pos="100000">
                  <a:srgbClr val="2C62A4"/>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xmlns="" id="{191E9941-B88A-3D4F-90B1-FA21F9FB725E}"/>
                </a:ext>
              </a:extLst>
            </p:cNvPr>
            <p:cNvSpPr/>
            <p:nvPr/>
          </p:nvSpPr>
          <p:spPr>
            <a:xfrm>
              <a:off x="7694431" y="2667000"/>
              <a:ext cx="611369" cy="2514600"/>
            </a:xfrm>
            <a:prstGeom prst="rect">
              <a:avLst/>
            </a:prstGeom>
            <a:gradFill>
              <a:gsLst>
                <a:gs pos="0">
                  <a:srgbClr val="1E3F68"/>
                </a:gs>
                <a:gs pos="80000">
                  <a:srgbClr val="2A5992"/>
                </a:gs>
                <a:gs pos="100000">
                  <a:srgbClr val="2C62A4"/>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Flowchart: Extract 3">
              <a:extLst>
                <a:ext uri="{FF2B5EF4-FFF2-40B4-BE49-F238E27FC236}">
                  <a16:creationId xmlns:a16="http://schemas.microsoft.com/office/drawing/2014/main" xmlns="" id="{213D6CE4-BCD4-DC44-85CC-DF7E1A4F4BBC}"/>
                </a:ext>
              </a:extLst>
            </p:cNvPr>
            <p:cNvSpPr/>
            <p:nvPr/>
          </p:nvSpPr>
          <p:spPr>
            <a:xfrm rot="17843169">
              <a:off x="1334132" y="4658059"/>
              <a:ext cx="465026" cy="445895"/>
            </a:xfrm>
            <a:prstGeom prst="flowChartExtra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lowchart: Extract 4">
              <a:extLst>
                <a:ext uri="{FF2B5EF4-FFF2-40B4-BE49-F238E27FC236}">
                  <a16:creationId xmlns:a16="http://schemas.microsoft.com/office/drawing/2014/main" xmlns="" id="{E7875C8A-A197-7D43-94CC-6A8951FD0469}"/>
                </a:ext>
              </a:extLst>
            </p:cNvPr>
            <p:cNvSpPr/>
            <p:nvPr/>
          </p:nvSpPr>
          <p:spPr>
            <a:xfrm rot="17843169">
              <a:off x="7398234" y="4658059"/>
              <a:ext cx="465026" cy="445895"/>
            </a:xfrm>
            <a:prstGeom prst="flowChartExtra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xmlns="" id="{71E714DF-756B-2446-A436-E0E5B47AA373}"/>
                </a:ext>
              </a:extLst>
            </p:cNvPr>
            <p:cNvSpPr/>
            <p:nvPr/>
          </p:nvSpPr>
          <p:spPr>
            <a:xfrm>
              <a:off x="1371600" y="2362200"/>
              <a:ext cx="655320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cxnSp>
        <p:nvCxnSpPr>
          <p:cNvPr id="12" name="Straight Connector 11">
            <a:extLst>
              <a:ext uri="{FF2B5EF4-FFF2-40B4-BE49-F238E27FC236}">
                <a16:creationId xmlns:a16="http://schemas.microsoft.com/office/drawing/2014/main" xmlns="" id="{5DDC16DC-9E58-3E46-B02B-484C5F858773}"/>
              </a:ext>
            </a:extLst>
          </p:cNvPr>
          <p:cNvCxnSpPr>
            <a:cxnSpLocks/>
          </p:cNvCxnSpPr>
          <p:nvPr/>
        </p:nvCxnSpPr>
        <p:spPr>
          <a:xfrm flipV="1">
            <a:off x="3673450" y="94523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7403B30-416C-964D-9ADB-ADC876EA8168}"/>
              </a:ext>
            </a:extLst>
          </p:cNvPr>
          <p:cNvCxnSpPr>
            <a:cxnSpLocks/>
          </p:cNvCxnSpPr>
          <p:nvPr/>
        </p:nvCxnSpPr>
        <p:spPr>
          <a:xfrm flipV="1">
            <a:off x="8001610" y="94523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FC296DB-10EF-0744-9DE9-74F79908BD85}"/>
              </a:ext>
            </a:extLst>
          </p:cNvPr>
          <p:cNvCxnSpPr>
            <a:cxnSpLocks/>
          </p:cNvCxnSpPr>
          <p:nvPr/>
        </p:nvCxnSpPr>
        <p:spPr>
          <a:xfrm flipV="1">
            <a:off x="3673450" y="102544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B41D9FC-7872-C044-A1CD-765B57DD2622}"/>
              </a:ext>
            </a:extLst>
          </p:cNvPr>
          <p:cNvCxnSpPr>
            <a:cxnSpLocks/>
          </p:cNvCxnSpPr>
          <p:nvPr/>
        </p:nvCxnSpPr>
        <p:spPr>
          <a:xfrm flipV="1">
            <a:off x="8001610" y="102544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7863A3F-A057-F14E-AAE6-736789979B18}"/>
              </a:ext>
            </a:extLst>
          </p:cNvPr>
          <p:cNvCxnSpPr>
            <a:cxnSpLocks/>
          </p:cNvCxnSpPr>
          <p:nvPr/>
        </p:nvCxnSpPr>
        <p:spPr>
          <a:xfrm flipV="1">
            <a:off x="3673450" y="110164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5C73DDD-DA79-D641-B917-A017AC29EC6A}"/>
              </a:ext>
            </a:extLst>
          </p:cNvPr>
          <p:cNvCxnSpPr>
            <a:cxnSpLocks/>
          </p:cNvCxnSpPr>
          <p:nvPr/>
        </p:nvCxnSpPr>
        <p:spPr>
          <a:xfrm flipV="1">
            <a:off x="8001610" y="1101642"/>
            <a:ext cx="2127077" cy="1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47F2A9A8-27BE-4840-B727-A7D5243CECEC}"/>
              </a:ext>
            </a:extLst>
          </p:cNvPr>
          <p:cNvSpPr txBox="1"/>
          <p:nvPr/>
        </p:nvSpPr>
        <p:spPr>
          <a:xfrm>
            <a:off x="3690197" y="991799"/>
            <a:ext cx="6413990" cy="4401205"/>
          </a:xfrm>
          <a:prstGeom prst="rect">
            <a:avLst/>
          </a:prstGeom>
          <a:noFill/>
        </p:spPr>
        <p:txBody>
          <a:bodyPr wrap="square" rtlCol="0">
            <a:spAutoFit/>
          </a:bodyPr>
          <a:lstStyle/>
          <a:p>
            <a:pPr algn="ctr"/>
            <a:r>
              <a:rPr lang="en-US" sz="2800" dirty="0"/>
              <a:t>The nodes are computers on the P2P network. Each node has a copy of the digital ledger or Blockchain. Each node checks the validity of each transaction. If a majority of nodes say that a transaction is valid then it is written into a block.</a:t>
            </a:r>
          </a:p>
          <a:p>
            <a:pPr algn="ctr"/>
            <a:r>
              <a:rPr lang="en-US" sz="2800" dirty="0"/>
              <a:t>Now, if Jack tries to change one entry, all the other computers will have the original hash. They would not allow such a change to take place</a:t>
            </a:r>
          </a:p>
        </p:txBody>
      </p:sp>
      <p:sp>
        <p:nvSpPr>
          <p:cNvPr id="40" name="Slide Number Placeholder 39">
            <a:extLst>
              <a:ext uri="{FF2B5EF4-FFF2-40B4-BE49-F238E27FC236}">
                <a16:creationId xmlns:a16="http://schemas.microsoft.com/office/drawing/2014/main" xmlns="" id="{C150380A-3494-2649-AAB0-425527FFD201}"/>
              </a:ext>
            </a:extLst>
          </p:cNvPr>
          <p:cNvSpPr>
            <a:spLocks noGrp="1"/>
          </p:cNvSpPr>
          <p:nvPr>
            <p:ph type="sldNum" sz="quarter" idx="12"/>
          </p:nvPr>
        </p:nvSpPr>
        <p:spPr>
          <a:xfrm>
            <a:off x="11356624" y="5408083"/>
            <a:ext cx="1530927" cy="365125"/>
          </a:xfrm>
        </p:spPr>
        <p:txBody>
          <a:bodyPr/>
          <a:lstStyle/>
          <a:p>
            <a:fld id="{A3F2E5FD-DC02-2141-A735-A14E6E825D39}" type="slidenum">
              <a:rPr lang="en-US" smtClean="0"/>
              <a:t>25</a:t>
            </a:fld>
            <a:endParaRPr lang="en-US"/>
          </a:p>
        </p:txBody>
      </p:sp>
    </p:spTree>
    <p:extLst>
      <p:ext uri="{BB962C8B-B14F-4D97-AF65-F5344CB8AC3E}">
        <p14:creationId xmlns:p14="http://schemas.microsoft.com/office/powerpoint/2010/main" val="40339928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98">
            <a:extLst>
              <a:ext uri="{FF2B5EF4-FFF2-40B4-BE49-F238E27FC236}">
                <a16:creationId xmlns:a16="http://schemas.microsoft.com/office/drawing/2014/main" xmlns="" id="{59B41451-A62A-9146-8A07-B5C7FE0784B0}"/>
              </a:ext>
            </a:extLst>
          </p:cNvPr>
          <p:cNvSpPr/>
          <p:nvPr/>
        </p:nvSpPr>
        <p:spPr bwMode="auto">
          <a:xfrm>
            <a:off x="3545039" y="3853516"/>
            <a:ext cx="3980145" cy="984813"/>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6" name="Ellipse 98">
            <a:extLst>
              <a:ext uri="{FF2B5EF4-FFF2-40B4-BE49-F238E27FC236}">
                <a16:creationId xmlns:a16="http://schemas.microsoft.com/office/drawing/2014/main" xmlns="" id="{712A97D1-9DE1-6145-A69D-F2F663F34B56}"/>
              </a:ext>
            </a:extLst>
          </p:cNvPr>
          <p:cNvSpPr/>
          <p:nvPr/>
        </p:nvSpPr>
        <p:spPr bwMode="auto">
          <a:xfrm>
            <a:off x="123494" y="3823396"/>
            <a:ext cx="3980145" cy="984813"/>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7" name="Oval Callout 6">
            <a:extLst>
              <a:ext uri="{FF2B5EF4-FFF2-40B4-BE49-F238E27FC236}">
                <a16:creationId xmlns:a16="http://schemas.microsoft.com/office/drawing/2014/main" xmlns="" id="{4776E95F-F95D-5D49-A29A-55501FAA6EF1}"/>
              </a:ext>
            </a:extLst>
          </p:cNvPr>
          <p:cNvSpPr/>
          <p:nvPr/>
        </p:nvSpPr>
        <p:spPr>
          <a:xfrm>
            <a:off x="-99785" y="942266"/>
            <a:ext cx="4073473" cy="4695165"/>
          </a:xfrm>
          <a:prstGeom prst="wedgeEllipseCallout">
            <a:avLst>
              <a:gd name="adj1" fmla="val -476"/>
              <a:gd name="adj2" fmla="val 60319"/>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8" name="Oval Callout 7">
            <a:extLst>
              <a:ext uri="{FF2B5EF4-FFF2-40B4-BE49-F238E27FC236}">
                <a16:creationId xmlns:a16="http://schemas.microsoft.com/office/drawing/2014/main" xmlns="" id="{7BDC3F28-91BC-F941-A658-7D15583281E6}"/>
              </a:ext>
            </a:extLst>
          </p:cNvPr>
          <p:cNvSpPr/>
          <p:nvPr/>
        </p:nvSpPr>
        <p:spPr>
          <a:xfrm>
            <a:off x="4019950" y="972386"/>
            <a:ext cx="3866426" cy="4740498"/>
          </a:xfrm>
          <a:prstGeom prst="wedgeEllipseCallout">
            <a:avLst>
              <a:gd name="adj1" fmla="val -476"/>
              <a:gd name="adj2" fmla="val 60319"/>
            </a:avLst>
          </a:prstGeom>
          <a:gradFill flip="none" rotWithShape="1">
            <a:gsLst>
              <a:gs pos="0">
                <a:schemeClr val="accent2">
                  <a:shade val="51000"/>
                  <a:satMod val="130000"/>
                </a:schemeClr>
              </a:gs>
              <a:gs pos="54000">
                <a:schemeClr val="accent2">
                  <a:shade val="93000"/>
                  <a:satMod val="130000"/>
                </a:schemeClr>
              </a:gs>
              <a:gs pos="100000">
                <a:srgbClr val="FF0000"/>
              </a:gs>
            </a:gsLst>
            <a:lin ang="5400000" scaled="1"/>
            <a:tileRect/>
          </a:gradFill>
          <a:ln>
            <a:solidFill>
              <a:srgbClr val="92D05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9" name="Oval Callout 8">
            <a:extLst>
              <a:ext uri="{FF2B5EF4-FFF2-40B4-BE49-F238E27FC236}">
                <a16:creationId xmlns:a16="http://schemas.microsoft.com/office/drawing/2014/main" xmlns="" id="{E6DC668B-86E1-CB40-9E70-F3F537D7C012}"/>
              </a:ext>
            </a:extLst>
          </p:cNvPr>
          <p:cNvSpPr/>
          <p:nvPr/>
        </p:nvSpPr>
        <p:spPr>
          <a:xfrm>
            <a:off x="7748462" y="654756"/>
            <a:ext cx="4430908" cy="5271911"/>
          </a:xfrm>
          <a:prstGeom prst="wedgeEllipseCallout">
            <a:avLst>
              <a:gd name="adj1" fmla="val -476"/>
              <a:gd name="adj2" fmla="val 60319"/>
            </a:avLst>
          </a:prstGeom>
          <a:gradFill flip="none" rotWithShape="1">
            <a:gsLst>
              <a:gs pos="0">
                <a:schemeClr val="accent3">
                  <a:lumMod val="50000"/>
                </a:schemeClr>
              </a:gs>
              <a:gs pos="54000">
                <a:srgbClr val="85A644"/>
              </a:gs>
              <a:gs pos="100000">
                <a:srgbClr val="92D050"/>
              </a:gs>
            </a:gsLst>
            <a:lin ang="0" scaled="1"/>
            <a:tileRect/>
          </a:gradFill>
          <a:ln>
            <a:solidFill>
              <a:srgbClr val="FFFF0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xmlns="" id="{BEBA4482-FE48-4344-A4B1-B2C27B6F06B1}"/>
              </a:ext>
            </a:extLst>
          </p:cNvPr>
          <p:cNvSpPr txBox="1"/>
          <p:nvPr/>
        </p:nvSpPr>
        <p:spPr>
          <a:xfrm>
            <a:off x="123493" y="1304689"/>
            <a:ext cx="3673179" cy="3970318"/>
          </a:xfrm>
          <a:prstGeom prst="rect">
            <a:avLst/>
          </a:prstGeom>
          <a:noFill/>
        </p:spPr>
        <p:txBody>
          <a:bodyPr wrap="square" rtlCol="0">
            <a:spAutoFit/>
          </a:bodyPr>
          <a:lstStyle/>
          <a:p>
            <a:pPr algn="ctr"/>
            <a:r>
              <a:rPr lang="en-US" sz="2800" dirty="0"/>
              <a:t>One spreadsheet is called a </a:t>
            </a:r>
            <a:r>
              <a:rPr lang="en-US" sz="2800" b="1" dirty="0">
                <a:solidFill>
                  <a:schemeClr val="bg1"/>
                </a:solidFill>
                <a:hlinkClick r:id="rId2">
                  <a:extLst>
                    <a:ext uri="{A12FA001-AC4F-418D-AE19-62706E023703}">
                      <ahyp:hlinkClr xmlns:ahyp="http://schemas.microsoft.com/office/drawing/2018/hyperlinkcolor" xmlns="" val="tx"/>
                    </a:ext>
                  </a:extLst>
                </a:hlinkClick>
              </a:rPr>
              <a:t>block</a:t>
            </a:r>
            <a:r>
              <a:rPr lang="en-US" sz="2800" dirty="0"/>
              <a:t> .The whole family of blocks is the Blockchain. Every node has a copy of the Blockchain. At a certain number of approved transactions a new block is formed.</a:t>
            </a:r>
            <a:endParaRPr lang="en-US" sz="3600" dirty="0">
              <a:solidFill>
                <a:prstClr val="black"/>
              </a:solidFill>
            </a:endParaRPr>
          </a:p>
        </p:txBody>
      </p:sp>
      <p:sp>
        <p:nvSpPr>
          <p:cNvPr id="13" name="TextBox 12">
            <a:extLst>
              <a:ext uri="{FF2B5EF4-FFF2-40B4-BE49-F238E27FC236}">
                <a16:creationId xmlns:a16="http://schemas.microsoft.com/office/drawing/2014/main" xmlns="" id="{473C6082-8197-E741-9082-87DA714C8F42}"/>
              </a:ext>
            </a:extLst>
          </p:cNvPr>
          <p:cNvSpPr txBox="1"/>
          <p:nvPr/>
        </p:nvSpPr>
        <p:spPr>
          <a:xfrm>
            <a:off x="4326917" y="1374623"/>
            <a:ext cx="3198267" cy="3970318"/>
          </a:xfrm>
          <a:prstGeom prst="rect">
            <a:avLst/>
          </a:prstGeom>
          <a:noFill/>
        </p:spPr>
        <p:txBody>
          <a:bodyPr wrap="square" rtlCol="0">
            <a:spAutoFit/>
          </a:bodyPr>
          <a:lstStyle/>
          <a:p>
            <a:pPr algn="ctr"/>
            <a:r>
              <a:rPr lang="en-US" sz="2800" b="1" dirty="0">
                <a:solidFill>
                  <a:schemeClr val="bg1"/>
                </a:solidFill>
              </a:rPr>
              <a:t>The Blockchain updates itself every ten minutes. It does so automatically. No master or central computer instructs the computers to do so.</a:t>
            </a:r>
            <a:endParaRPr lang="en-US" sz="3600" b="1" dirty="0">
              <a:solidFill>
                <a:schemeClr val="bg1"/>
              </a:solidFill>
            </a:endParaRPr>
          </a:p>
        </p:txBody>
      </p:sp>
      <p:sp>
        <p:nvSpPr>
          <p:cNvPr id="15" name="TextBox 14">
            <a:extLst>
              <a:ext uri="{FF2B5EF4-FFF2-40B4-BE49-F238E27FC236}">
                <a16:creationId xmlns:a16="http://schemas.microsoft.com/office/drawing/2014/main" xmlns="" id="{92AAD7A1-166F-B445-9EA3-447AACDA51F5}"/>
              </a:ext>
            </a:extLst>
          </p:cNvPr>
          <p:cNvSpPr txBox="1"/>
          <p:nvPr/>
        </p:nvSpPr>
        <p:spPr>
          <a:xfrm>
            <a:off x="8181714" y="1089245"/>
            <a:ext cx="3564403" cy="4401205"/>
          </a:xfrm>
          <a:prstGeom prst="rect">
            <a:avLst/>
          </a:prstGeom>
          <a:noFill/>
        </p:spPr>
        <p:txBody>
          <a:bodyPr wrap="square" rtlCol="0">
            <a:spAutoFit/>
          </a:bodyPr>
          <a:lstStyle/>
          <a:p>
            <a:pPr algn="ctr"/>
            <a:r>
              <a:rPr lang="en-US" sz="2800" b="1" dirty="0">
                <a:solidFill>
                  <a:schemeClr val="bg1"/>
                </a:solidFill>
              </a:rPr>
              <a:t>Once a spreadsheet or ledger or registry is updated, it can no longer be changed. Thus, it’s impossible to forge it. You can only add new entries to it. All computer on the P2P network get updated same time!</a:t>
            </a:r>
            <a:endParaRPr lang="en-US" sz="3600" b="1" dirty="0">
              <a:solidFill>
                <a:schemeClr val="bg1"/>
              </a:solidFill>
            </a:endParaRPr>
          </a:p>
        </p:txBody>
      </p:sp>
      <p:sp>
        <p:nvSpPr>
          <p:cNvPr id="16" name="Slide Number Placeholder 15">
            <a:extLst>
              <a:ext uri="{FF2B5EF4-FFF2-40B4-BE49-F238E27FC236}">
                <a16:creationId xmlns:a16="http://schemas.microsoft.com/office/drawing/2014/main" xmlns="" id="{C0D2B76E-61E5-7B44-95B4-A9AB80E58C53}"/>
              </a:ext>
            </a:extLst>
          </p:cNvPr>
          <p:cNvSpPr>
            <a:spLocks noGrp="1"/>
          </p:cNvSpPr>
          <p:nvPr>
            <p:ph type="sldNum" sz="quarter" idx="12"/>
          </p:nvPr>
        </p:nvSpPr>
        <p:spPr>
          <a:xfrm>
            <a:off x="10908594" y="5712884"/>
            <a:ext cx="1530927" cy="365125"/>
          </a:xfrm>
        </p:spPr>
        <p:txBody>
          <a:bodyPr/>
          <a:lstStyle/>
          <a:p>
            <a:fld id="{A3F2E5FD-DC02-2141-A735-A14E6E825D39}" type="slidenum">
              <a:rPr lang="en-US" smtClean="0"/>
              <a:t>26</a:t>
            </a:fld>
            <a:endParaRPr lang="en-US"/>
          </a:p>
        </p:txBody>
      </p:sp>
      <p:sp>
        <p:nvSpPr>
          <p:cNvPr id="17" name="Title 1">
            <a:extLst>
              <a:ext uri="{FF2B5EF4-FFF2-40B4-BE49-F238E27FC236}">
                <a16:creationId xmlns:a16="http://schemas.microsoft.com/office/drawing/2014/main" xmlns="" id="{C9C5F138-A5EF-B643-A0D0-61BCAC49BCD0}"/>
              </a:ext>
            </a:extLst>
          </p:cNvPr>
          <p:cNvSpPr txBox="1">
            <a:spLocks/>
          </p:cNvSpPr>
          <p:nvPr/>
        </p:nvSpPr>
        <p:spPr>
          <a:xfrm>
            <a:off x="2519712" y="-255906"/>
            <a:ext cx="10178322" cy="149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dirty="0">
                <a:solidFill>
                  <a:schemeClr val="accent6"/>
                </a:solidFill>
              </a:rPr>
              <a:t>Putting it all together…..</a:t>
            </a:r>
            <a:endParaRPr lang="en-US" dirty="0">
              <a:solidFill>
                <a:schemeClr val="accent6"/>
              </a:solidFill>
            </a:endParaRPr>
          </a:p>
        </p:txBody>
      </p:sp>
    </p:spTree>
    <p:extLst>
      <p:ext uri="{BB962C8B-B14F-4D97-AF65-F5344CB8AC3E}">
        <p14:creationId xmlns:p14="http://schemas.microsoft.com/office/powerpoint/2010/main" val="2681557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anim calcmode="lin" valueType="num">
                                      <p:cBhvr>
                                        <p:cTn id="40" dur="500" fill="hold"/>
                                        <p:tgtEl>
                                          <p:spTgt spid="9"/>
                                        </p:tgtEl>
                                        <p:attrNameLst>
                                          <p:attrName>ppt_x</p:attrName>
                                        </p:attrNameLst>
                                      </p:cBhvr>
                                      <p:tavLst>
                                        <p:tav tm="0">
                                          <p:val>
                                            <p:strVal val="#ppt_x"/>
                                          </p:val>
                                        </p:tav>
                                        <p:tav tm="100000">
                                          <p:val>
                                            <p:strVal val="#ppt_x"/>
                                          </p:val>
                                        </p:tav>
                                      </p:tavLst>
                                    </p:anim>
                                    <p:anim calcmode="lin" valueType="num">
                                      <p:cBhvr>
                                        <p:cTn id="41" dur="5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1"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537D7B-69AA-264A-88CB-8D08537CA111}"/>
              </a:ext>
            </a:extLst>
          </p:cNvPr>
          <p:cNvSpPr>
            <a:spLocks noGrp="1"/>
          </p:cNvSpPr>
          <p:nvPr>
            <p:ph type="title"/>
          </p:nvPr>
        </p:nvSpPr>
        <p:spPr/>
        <p:txBody>
          <a:bodyPr>
            <a:normAutofit/>
          </a:bodyPr>
          <a:lstStyle/>
          <a:p>
            <a:r>
              <a:rPr lang="en-US" sz="4400" dirty="0"/>
              <a:t>Explaining Blockchain Technology</a:t>
            </a:r>
            <a:endParaRPr lang="en-US" sz="3200" dirty="0"/>
          </a:p>
        </p:txBody>
      </p:sp>
      <p:pic>
        <p:nvPicPr>
          <p:cNvPr id="4" name="Picture 3">
            <a:extLst>
              <a:ext uri="{FF2B5EF4-FFF2-40B4-BE49-F238E27FC236}">
                <a16:creationId xmlns:a16="http://schemas.microsoft.com/office/drawing/2014/main" xmlns="" id="{2A66E89A-FE9F-5A4B-A63C-02C2B3FB2600}"/>
              </a:ext>
            </a:extLst>
          </p:cNvPr>
          <p:cNvPicPr>
            <a:picLocks noChangeAspect="1"/>
          </p:cNvPicPr>
          <p:nvPr/>
        </p:nvPicPr>
        <p:blipFill>
          <a:blip r:embed="rId2"/>
          <a:stretch>
            <a:fillRect/>
          </a:stretch>
        </p:blipFill>
        <p:spPr>
          <a:xfrm>
            <a:off x="3200401" y="1587371"/>
            <a:ext cx="8964661" cy="4034911"/>
          </a:xfrm>
          <a:prstGeom prst="rect">
            <a:avLst/>
          </a:prstGeom>
        </p:spPr>
      </p:pic>
      <p:sp>
        <p:nvSpPr>
          <p:cNvPr id="5" name="Slide Number Placeholder 4">
            <a:extLst>
              <a:ext uri="{FF2B5EF4-FFF2-40B4-BE49-F238E27FC236}">
                <a16:creationId xmlns:a16="http://schemas.microsoft.com/office/drawing/2014/main" xmlns="" id="{AC2801E6-9403-614B-BABA-39A5BCC1A74D}"/>
              </a:ext>
            </a:extLst>
          </p:cNvPr>
          <p:cNvSpPr>
            <a:spLocks noGrp="1"/>
          </p:cNvSpPr>
          <p:nvPr>
            <p:ph type="sldNum" sz="quarter" idx="12"/>
          </p:nvPr>
        </p:nvSpPr>
        <p:spPr/>
        <p:txBody>
          <a:bodyPr/>
          <a:lstStyle/>
          <a:p>
            <a:fld id="{A3F2E5FD-DC02-2141-A735-A14E6E825D39}" type="slidenum">
              <a:rPr lang="en-US" smtClean="0"/>
              <a:t>27</a:t>
            </a:fld>
            <a:endParaRPr lang="en-US"/>
          </a:p>
        </p:txBody>
      </p:sp>
    </p:spTree>
    <p:extLst>
      <p:ext uri="{BB962C8B-B14F-4D97-AF65-F5344CB8AC3E}">
        <p14:creationId xmlns:p14="http://schemas.microsoft.com/office/powerpoint/2010/main" val="27807745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246D1-D288-1E43-80F4-32F9C5C64D77}"/>
              </a:ext>
            </a:extLst>
          </p:cNvPr>
          <p:cNvSpPr>
            <a:spLocks noGrp="1"/>
          </p:cNvSpPr>
          <p:nvPr>
            <p:ph type="title"/>
          </p:nvPr>
        </p:nvSpPr>
        <p:spPr/>
        <p:txBody>
          <a:bodyPr/>
          <a:lstStyle/>
          <a:p>
            <a:r>
              <a:rPr lang="en-US" dirty="0"/>
              <a:t>Defining Blockchain Technology…</a:t>
            </a:r>
          </a:p>
        </p:txBody>
      </p:sp>
      <p:grpSp>
        <p:nvGrpSpPr>
          <p:cNvPr id="4" name="Group 16">
            <a:extLst>
              <a:ext uri="{FF2B5EF4-FFF2-40B4-BE49-F238E27FC236}">
                <a16:creationId xmlns:a16="http://schemas.microsoft.com/office/drawing/2014/main" xmlns="" id="{E022CF68-17BB-AA43-9500-7DF8D64EAD91}"/>
              </a:ext>
            </a:extLst>
          </p:cNvPr>
          <p:cNvGrpSpPr/>
          <p:nvPr/>
        </p:nvGrpSpPr>
        <p:grpSpPr>
          <a:xfrm>
            <a:off x="2970694" y="545182"/>
            <a:ext cx="7899410" cy="4893062"/>
            <a:chOff x="5119125" y="1843404"/>
            <a:chExt cx="3764133" cy="2823607"/>
          </a:xfrm>
        </p:grpSpPr>
        <p:sp>
          <p:nvSpPr>
            <p:cNvPr id="5" name="Ellipse 53">
              <a:extLst>
                <a:ext uri="{FF2B5EF4-FFF2-40B4-BE49-F238E27FC236}">
                  <a16:creationId xmlns:a16="http://schemas.microsoft.com/office/drawing/2014/main" xmlns="" id="{F599381F-F055-E748-94C3-BA5E0619311E}"/>
                </a:ext>
              </a:extLst>
            </p:cNvPr>
            <p:cNvSpPr/>
            <p:nvPr/>
          </p:nvSpPr>
          <p:spPr bwMode="auto">
            <a:xfrm>
              <a:off x="5119125" y="4057411"/>
              <a:ext cx="3488925" cy="609600"/>
            </a:xfrm>
            <a:prstGeom prst="ellipse">
              <a:avLst/>
            </a:prstGeom>
            <a:gradFill flip="none" rotWithShape="1">
              <a:gsLst>
                <a:gs pos="24000">
                  <a:schemeClr val="bg1">
                    <a:lumMod val="5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grpSp>
          <p:nvGrpSpPr>
            <p:cNvPr id="6" name="Group 9">
              <a:extLst>
                <a:ext uri="{FF2B5EF4-FFF2-40B4-BE49-F238E27FC236}">
                  <a16:creationId xmlns:a16="http://schemas.microsoft.com/office/drawing/2014/main" xmlns="" id="{B881B8EC-9AD9-6148-B6DE-5FAAFF21F7E9}"/>
                </a:ext>
              </a:extLst>
            </p:cNvPr>
            <p:cNvGrpSpPr/>
            <p:nvPr/>
          </p:nvGrpSpPr>
          <p:grpSpPr>
            <a:xfrm>
              <a:off x="5358823" y="1843404"/>
              <a:ext cx="3524435" cy="1695635"/>
              <a:chOff x="4647416" y="2001913"/>
              <a:chExt cx="3524435" cy="1695635"/>
            </a:xfrm>
          </p:grpSpPr>
          <p:sp>
            <p:nvSpPr>
              <p:cNvPr id="7" name="Rectangular Callout 6">
                <a:extLst>
                  <a:ext uri="{FF2B5EF4-FFF2-40B4-BE49-F238E27FC236}">
                    <a16:creationId xmlns:a16="http://schemas.microsoft.com/office/drawing/2014/main" xmlns="" id="{BBE631C7-1B33-5547-9A8F-25C5861E0C06}"/>
                  </a:ext>
                </a:extLst>
              </p:cNvPr>
              <p:cNvSpPr/>
              <p:nvPr/>
            </p:nvSpPr>
            <p:spPr>
              <a:xfrm>
                <a:off x="4647416" y="2001913"/>
                <a:ext cx="3524435" cy="1695635"/>
              </a:xfrm>
              <a:prstGeom prst="wedgeRectCallout">
                <a:avLst>
                  <a:gd name="adj1" fmla="val -5720"/>
                  <a:gd name="adj2" fmla="val 93914"/>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a:ln w="82550">
                <a:solidFill>
                  <a:schemeClr val="bg1"/>
                </a:solidFill>
              </a:ln>
              <a:effectLst>
                <a:outerShdw blurRad="63500" sx="102000" sy="102000" algn="ctr" rotWithShape="0">
                  <a:prstClr val="black">
                    <a:alpha val="40000"/>
                  </a:prstClr>
                </a:outerShdw>
              </a:effectLst>
              <a:scene3d>
                <a:camera prst="perspectiveContrastingRightFacing"/>
                <a:lightRig rig="threePt" dir="t"/>
              </a:scene3d>
              <a:sp3d extrusionH="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xmlns="" id="{B1707412-1AB4-4D43-86A3-C8ACAA82AB5C}"/>
                  </a:ext>
                </a:extLst>
              </p:cNvPr>
              <p:cNvSpPr txBox="1"/>
              <p:nvPr/>
            </p:nvSpPr>
            <p:spPr>
              <a:xfrm rot="499855">
                <a:off x="5017459" y="2314291"/>
                <a:ext cx="2374107" cy="1189964"/>
              </a:xfrm>
              <a:prstGeom prst="rect">
                <a:avLst/>
              </a:prstGeom>
              <a:noFill/>
            </p:spPr>
            <p:txBody>
              <a:bodyPr wrap="square" rtlCol="0">
                <a:spAutoFit/>
                <a:scene3d>
                  <a:camera prst="perspectiveContrastingRightFacing"/>
                  <a:lightRig rig="threePt" dir="t"/>
                </a:scene3d>
              </a:bodyPr>
              <a:lstStyle/>
              <a:p>
                <a:pPr algn="ctr"/>
                <a:r>
                  <a:rPr lang="en-US" sz="3200" dirty="0">
                    <a:solidFill>
                      <a:prstClr val="white"/>
                    </a:solidFill>
                  </a:rPr>
                  <a:t>Simply put! A Blockchain is an electronic decentralized diary or ledger that is almost </a:t>
                </a:r>
                <a:r>
                  <a:rPr lang="en-US" sz="3200" b="1" u="sng" dirty="0">
                    <a:solidFill>
                      <a:srgbClr val="FFFF00"/>
                    </a:solidFill>
                    <a:latin typeface="Cooper Black" panose="0208090404030B020404" pitchFamily="18" charset="77"/>
                  </a:rPr>
                  <a:t>impossible to forge</a:t>
                </a:r>
              </a:p>
            </p:txBody>
          </p:sp>
        </p:grpSp>
      </p:grpSp>
      <p:pic>
        <p:nvPicPr>
          <p:cNvPr id="9" name="Picture 8">
            <a:extLst>
              <a:ext uri="{FF2B5EF4-FFF2-40B4-BE49-F238E27FC236}">
                <a16:creationId xmlns:a16="http://schemas.microsoft.com/office/drawing/2014/main" xmlns="" id="{D3AC4F0A-83A0-FD4D-8C1C-CE837B3FC36E}"/>
              </a:ext>
            </a:extLst>
          </p:cNvPr>
          <p:cNvPicPr>
            <a:picLocks noChangeAspect="1"/>
          </p:cNvPicPr>
          <p:nvPr/>
        </p:nvPicPr>
        <p:blipFill>
          <a:blip r:embed="rId2"/>
          <a:stretch>
            <a:fillRect/>
          </a:stretch>
        </p:blipFill>
        <p:spPr>
          <a:xfrm>
            <a:off x="6616177" y="3374860"/>
            <a:ext cx="5548885" cy="3070383"/>
          </a:xfrm>
          <a:prstGeom prst="rect">
            <a:avLst/>
          </a:prstGeom>
        </p:spPr>
      </p:pic>
      <p:sp>
        <p:nvSpPr>
          <p:cNvPr id="10" name="Slide Number Placeholder 9">
            <a:extLst>
              <a:ext uri="{FF2B5EF4-FFF2-40B4-BE49-F238E27FC236}">
                <a16:creationId xmlns:a16="http://schemas.microsoft.com/office/drawing/2014/main" xmlns="" id="{AF84A2F9-E4B8-D740-9167-97D5D47D2BF8}"/>
              </a:ext>
            </a:extLst>
          </p:cNvPr>
          <p:cNvSpPr>
            <a:spLocks noGrp="1"/>
          </p:cNvSpPr>
          <p:nvPr>
            <p:ph type="sldNum" sz="quarter" idx="12"/>
          </p:nvPr>
        </p:nvSpPr>
        <p:spPr/>
        <p:txBody>
          <a:bodyPr/>
          <a:lstStyle/>
          <a:p>
            <a:fld id="{A3F2E5FD-DC02-2141-A735-A14E6E825D39}" type="slidenum">
              <a:rPr lang="en-US" smtClean="0"/>
              <a:t>28</a:t>
            </a:fld>
            <a:endParaRPr lang="en-US"/>
          </a:p>
        </p:txBody>
      </p:sp>
    </p:spTree>
    <p:extLst>
      <p:ext uri="{BB962C8B-B14F-4D97-AF65-F5344CB8AC3E}">
        <p14:creationId xmlns:p14="http://schemas.microsoft.com/office/powerpoint/2010/main" val="39658250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4749B-8FE4-0648-B35D-DFE5692AC22C}"/>
              </a:ext>
            </a:extLst>
          </p:cNvPr>
          <p:cNvSpPr>
            <a:spLocks noGrp="1"/>
          </p:cNvSpPr>
          <p:nvPr>
            <p:ph type="title"/>
          </p:nvPr>
        </p:nvSpPr>
        <p:spPr>
          <a:xfrm>
            <a:off x="102829" y="1141592"/>
            <a:ext cx="2947482" cy="4601183"/>
          </a:xfrm>
        </p:spPr>
        <p:txBody>
          <a:bodyPr>
            <a:normAutofit/>
          </a:bodyPr>
          <a:lstStyle/>
          <a:p>
            <a:r>
              <a:rPr lang="en-US" sz="4000" dirty="0"/>
              <a:t>BT Applications</a:t>
            </a:r>
          </a:p>
        </p:txBody>
      </p:sp>
      <p:sp>
        <p:nvSpPr>
          <p:cNvPr id="31" name="Slide Number Placeholder 30">
            <a:extLst>
              <a:ext uri="{FF2B5EF4-FFF2-40B4-BE49-F238E27FC236}">
                <a16:creationId xmlns:a16="http://schemas.microsoft.com/office/drawing/2014/main" xmlns="" id="{9D7A7E55-692B-3A49-B3F6-D8822618646C}"/>
              </a:ext>
            </a:extLst>
          </p:cNvPr>
          <p:cNvSpPr>
            <a:spLocks noGrp="1"/>
          </p:cNvSpPr>
          <p:nvPr>
            <p:ph type="sldNum" sz="quarter" idx="12"/>
          </p:nvPr>
        </p:nvSpPr>
        <p:spPr/>
        <p:txBody>
          <a:bodyPr/>
          <a:lstStyle/>
          <a:p>
            <a:fld id="{A3F2E5FD-DC02-2141-A735-A14E6E825D39}" type="slidenum">
              <a:rPr lang="en-US" smtClean="0"/>
              <a:t>29</a:t>
            </a:fld>
            <a:endParaRPr lang="en-US"/>
          </a:p>
        </p:txBody>
      </p:sp>
      <p:pic>
        <p:nvPicPr>
          <p:cNvPr id="3" name="Picture 2">
            <a:extLst>
              <a:ext uri="{FF2B5EF4-FFF2-40B4-BE49-F238E27FC236}">
                <a16:creationId xmlns:a16="http://schemas.microsoft.com/office/drawing/2014/main" xmlns="" id="{54CA99E7-14B9-7948-8734-115C4A73DD83}"/>
              </a:ext>
            </a:extLst>
          </p:cNvPr>
          <p:cNvPicPr>
            <a:picLocks noChangeAspect="1"/>
          </p:cNvPicPr>
          <p:nvPr/>
        </p:nvPicPr>
        <p:blipFill>
          <a:blip r:embed="rId2"/>
          <a:stretch>
            <a:fillRect/>
          </a:stretch>
        </p:blipFill>
        <p:spPr>
          <a:xfrm>
            <a:off x="3305740" y="0"/>
            <a:ext cx="8388991" cy="6096000"/>
          </a:xfrm>
          <a:prstGeom prst="rect">
            <a:avLst/>
          </a:prstGeom>
        </p:spPr>
      </p:pic>
    </p:spTree>
    <p:extLst>
      <p:ext uri="{BB962C8B-B14F-4D97-AF65-F5344CB8AC3E}">
        <p14:creationId xmlns:p14="http://schemas.microsoft.com/office/powerpoint/2010/main" val="16460408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C3E8FE-80D8-7A46-BBA0-D535CC232AE8}"/>
              </a:ext>
            </a:extLst>
          </p:cNvPr>
          <p:cNvSpPr>
            <a:spLocks noGrp="1"/>
          </p:cNvSpPr>
          <p:nvPr>
            <p:ph type="title"/>
          </p:nvPr>
        </p:nvSpPr>
        <p:spPr>
          <a:xfrm>
            <a:off x="252918" y="1123837"/>
            <a:ext cx="3054725" cy="4601183"/>
          </a:xfrm>
        </p:spPr>
        <p:txBody>
          <a:bodyPr>
            <a:normAutofit/>
          </a:bodyPr>
          <a:lstStyle/>
          <a:p>
            <a:r>
              <a:rPr lang="en-US" sz="4400" dirty="0"/>
              <a:t>Digital Currencies…</a:t>
            </a:r>
          </a:p>
        </p:txBody>
      </p:sp>
      <p:pic>
        <p:nvPicPr>
          <p:cNvPr id="4" name="Picture 3">
            <a:extLst>
              <a:ext uri="{FF2B5EF4-FFF2-40B4-BE49-F238E27FC236}">
                <a16:creationId xmlns:a16="http://schemas.microsoft.com/office/drawing/2014/main" xmlns="" id="{C621DB50-CC40-4F4F-A6DA-6F9ADA9B7BFD}"/>
              </a:ext>
            </a:extLst>
          </p:cNvPr>
          <p:cNvPicPr>
            <a:picLocks noChangeAspect="1"/>
          </p:cNvPicPr>
          <p:nvPr/>
        </p:nvPicPr>
        <p:blipFill>
          <a:blip r:embed="rId2"/>
          <a:stretch>
            <a:fillRect/>
          </a:stretch>
        </p:blipFill>
        <p:spPr>
          <a:xfrm>
            <a:off x="4991100" y="1446216"/>
            <a:ext cx="4526844" cy="4994095"/>
          </a:xfrm>
          <a:prstGeom prst="rect">
            <a:avLst/>
          </a:prstGeom>
        </p:spPr>
      </p:pic>
      <p:sp>
        <p:nvSpPr>
          <p:cNvPr id="3" name="Content Placeholder 2">
            <a:extLst>
              <a:ext uri="{FF2B5EF4-FFF2-40B4-BE49-F238E27FC236}">
                <a16:creationId xmlns:a16="http://schemas.microsoft.com/office/drawing/2014/main" xmlns="" id="{CDF00402-C4DA-3548-AD38-E49651C895BC}"/>
              </a:ext>
            </a:extLst>
          </p:cNvPr>
          <p:cNvSpPr>
            <a:spLocks noGrp="1"/>
          </p:cNvSpPr>
          <p:nvPr>
            <p:ph idx="1"/>
          </p:nvPr>
        </p:nvSpPr>
        <p:spPr>
          <a:xfrm>
            <a:off x="4010377" y="56443"/>
            <a:ext cx="6646334" cy="2160659"/>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algn="ctr">
              <a:buNone/>
            </a:pPr>
            <a:r>
              <a:rPr lang="en-US" sz="3600" dirty="0"/>
              <a:t>Is Digital Currency the Tool for Reviving our Ailing Economy as of today?</a:t>
            </a:r>
          </a:p>
        </p:txBody>
      </p:sp>
      <p:sp>
        <p:nvSpPr>
          <p:cNvPr id="6" name="Content Placeholder 2">
            <a:extLst>
              <a:ext uri="{FF2B5EF4-FFF2-40B4-BE49-F238E27FC236}">
                <a16:creationId xmlns:a16="http://schemas.microsoft.com/office/drawing/2014/main" xmlns="" id="{11FDEFD5-8C9B-0F48-AEE1-E17645400028}"/>
              </a:ext>
            </a:extLst>
          </p:cNvPr>
          <p:cNvSpPr txBox="1">
            <a:spLocks/>
          </p:cNvSpPr>
          <p:nvPr/>
        </p:nvSpPr>
        <p:spPr>
          <a:xfrm>
            <a:off x="4253089" y="4644690"/>
            <a:ext cx="6646334" cy="2160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lt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lt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lt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lt1"/>
                </a:solidFill>
                <a:latin typeface="+mn-lt"/>
                <a:ea typeface="+mn-ea"/>
                <a:cs typeface="+mn-cs"/>
              </a:defRPr>
            </a:lvl9pPr>
          </a:lstStyle>
          <a:p>
            <a:pPr marL="0" indent="0" algn="ctr">
              <a:buFont typeface="Wingdings 2" pitchFamily="18" charset="2"/>
              <a:buNone/>
            </a:pPr>
            <a:r>
              <a:rPr lang="en-US" sz="3600" dirty="0"/>
              <a:t>Would Digital Currency Potentially Support the  Revival of our Ailing Economy as of today?</a:t>
            </a:r>
          </a:p>
        </p:txBody>
      </p:sp>
    </p:spTree>
    <p:extLst>
      <p:ext uri="{BB962C8B-B14F-4D97-AF65-F5344CB8AC3E}">
        <p14:creationId xmlns:p14="http://schemas.microsoft.com/office/powerpoint/2010/main" val="886837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B63BF-133F-4443-A851-30A4F142E23A}"/>
              </a:ext>
            </a:extLst>
          </p:cNvPr>
          <p:cNvSpPr>
            <a:spLocks noGrp="1"/>
          </p:cNvSpPr>
          <p:nvPr>
            <p:ph type="title"/>
          </p:nvPr>
        </p:nvSpPr>
        <p:spPr>
          <a:xfrm>
            <a:off x="252919" y="1123837"/>
            <a:ext cx="2776499" cy="4601183"/>
          </a:xfrm>
        </p:spPr>
        <p:txBody>
          <a:bodyPr/>
          <a:lstStyle/>
          <a:p>
            <a:r>
              <a:rPr lang="en-US" dirty="0"/>
              <a:t>Digital Currency and Bitcoin</a:t>
            </a:r>
          </a:p>
        </p:txBody>
      </p:sp>
      <p:pic>
        <p:nvPicPr>
          <p:cNvPr id="4" name="Picture 3">
            <a:extLst>
              <a:ext uri="{FF2B5EF4-FFF2-40B4-BE49-F238E27FC236}">
                <a16:creationId xmlns:a16="http://schemas.microsoft.com/office/drawing/2014/main" xmlns="" id="{93D8A810-A161-D940-AC86-F0DC60C8EAF8}"/>
              </a:ext>
            </a:extLst>
          </p:cNvPr>
          <p:cNvPicPr>
            <a:picLocks noChangeAspect="1"/>
          </p:cNvPicPr>
          <p:nvPr/>
        </p:nvPicPr>
        <p:blipFill>
          <a:blip r:embed="rId2"/>
          <a:stretch>
            <a:fillRect/>
          </a:stretch>
        </p:blipFill>
        <p:spPr>
          <a:xfrm>
            <a:off x="7169138" y="1343655"/>
            <a:ext cx="5022862" cy="4184864"/>
          </a:xfrm>
          <a:prstGeom prst="rect">
            <a:avLst/>
          </a:prstGeom>
        </p:spPr>
      </p:pic>
      <p:sp>
        <p:nvSpPr>
          <p:cNvPr id="5" name="Rectangle 4">
            <a:extLst>
              <a:ext uri="{FF2B5EF4-FFF2-40B4-BE49-F238E27FC236}">
                <a16:creationId xmlns:a16="http://schemas.microsoft.com/office/drawing/2014/main" xmlns="" id="{02734CE4-C409-4C47-A065-783E8664AE5A}"/>
              </a:ext>
            </a:extLst>
          </p:cNvPr>
          <p:cNvSpPr/>
          <p:nvPr/>
        </p:nvSpPr>
        <p:spPr>
          <a:xfrm>
            <a:off x="3029418" y="1330899"/>
            <a:ext cx="4306708" cy="4186331"/>
          </a:xfrm>
          <a:prstGeom prst="rect">
            <a:avLst/>
          </a:prstGeom>
          <a:blipFill>
            <a:blip r:embed="rId3"/>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AAD761EB-DC46-854D-A559-CAFA0B46FC04}"/>
              </a:ext>
            </a:extLst>
          </p:cNvPr>
          <p:cNvGrpSpPr/>
          <p:nvPr/>
        </p:nvGrpSpPr>
        <p:grpSpPr>
          <a:xfrm rot="2100000">
            <a:off x="3311625" y="188859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7" name="Oval 6">
              <a:extLst>
                <a:ext uri="{FF2B5EF4-FFF2-40B4-BE49-F238E27FC236}">
                  <a16:creationId xmlns:a16="http://schemas.microsoft.com/office/drawing/2014/main" xmlns="" id="{B52BBD2F-173B-E343-A7E4-57D7B3ACD3E7}"/>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xmlns="" id="{C1785B29-FFE2-EE4C-8F82-10E9E67910F8}"/>
                </a:ext>
              </a:extLst>
            </p:cNvPr>
            <p:cNvCxnSpPr>
              <a:stCxn id="7" idx="2"/>
              <a:endCxn id="7"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FE14166B-0187-F947-A09B-1374F92C6BF5}"/>
              </a:ext>
            </a:extLst>
          </p:cNvPr>
          <p:cNvGrpSpPr/>
          <p:nvPr/>
        </p:nvGrpSpPr>
        <p:grpSpPr>
          <a:xfrm rot="2100000">
            <a:off x="6873344" y="188859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0" name="Oval 9">
              <a:extLst>
                <a:ext uri="{FF2B5EF4-FFF2-40B4-BE49-F238E27FC236}">
                  <a16:creationId xmlns:a16="http://schemas.microsoft.com/office/drawing/2014/main" xmlns="" id="{26BACF08-9542-F544-8B81-8EA3903DD6E4}"/>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D48C6495-28EF-9A44-82CD-5A60E5B1EFBD}"/>
                </a:ext>
              </a:extLst>
            </p:cNvPr>
            <p:cNvCxnSpPr>
              <a:stCxn id="10" idx="2"/>
              <a:endCxn id="10"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A1EEF01C-8DBA-C640-8FD5-1CA2BFD476A1}"/>
              </a:ext>
            </a:extLst>
          </p:cNvPr>
          <p:cNvGrpSpPr/>
          <p:nvPr/>
        </p:nvGrpSpPr>
        <p:grpSpPr>
          <a:xfrm rot="2100000">
            <a:off x="6824731" y="440846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3" name="Oval 12">
              <a:extLst>
                <a:ext uri="{FF2B5EF4-FFF2-40B4-BE49-F238E27FC236}">
                  <a16:creationId xmlns:a16="http://schemas.microsoft.com/office/drawing/2014/main" xmlns="" id="{AAE3C01B-BA65-C347-B721-C77058A521ED}"/>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473ED6F5-9839-F247-9DC6-16F6A1A888B8}"/>
                </a:ext>
              </a:extLst>
            </p:cNvPr>
            <p:cNvCxnSpPr>
              <a:stCxn id="13" idx="2"/>
              <a:endCxn id="13"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CBF47735-2405-0748-861B-FEDCC778AE3D}"/>
              </a:ext>
            </a:extLst>
          </p:cNvPr>
          <p:cNvGrpSpPr/>
          <p:nvPr/>
        </p:nvGrpSpPr>
        <p:grpSpPr>
          <a:xfrm rot="2100000">
            <a:off x="3296691" y="443671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xmlns="" id="{BC0ADF68-1E0B-E44C-84FB-7BE118602D70}"/>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xmlns="" id="{2BEB26BE-6234-2544-A77A-122DC9756AC0}"/>
                </a:ext>
              </a:extLst>
            </p:cNvPr>
            <p:cNvCxnSpPr>
              <a:stCxn id="16" idx="2"/>
              <a:endCxn id="16"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xmlns="" id="{90ACA678-9051-604B-A249-B6FBC65A737B}"/>
              </a:ext>
            </a:extLst>
          </p:cNvPr>
          <p:cNvSpPr txBox="1"/>
          <p:nvPr/>
        </p:nvSpPr>
        <p:spPr>
          <a:xfrm>
            <a:off x="3080379" y="1654349"/>
            <a:ext cx="4306708" cy="3539430"/>
          </a:xfrm>
          <a:prstGeom prst="rect">
            <a:avLst/>
          </a:prstGeom>
          <a:noFill/>
        </p:spPr>
        <p:txBody>
          <a:bodyPr wrap="square" rtlCol="0">
            <a:spAutoFit/>
          </a:bodyPr>
          <a:lstStyle/>
          <a:p>
            <a:pPr algn="ctr"/>
            <a:r>
              <a:rPr lang="en-US" sz="3200" b="1" dirty="0">
                <a:hlinkClick r:id="rId4">
                  <a:extLst>
                    <a:ext uri="{A12FA001-AC4F-418D-AE19-62706E023703}">
                      <ahyp:hlinkClr xmlns:ahyp="http://schemas.microsoft.com/office/drawing/2018/hyperlinkcolor" xmlns="" val="tx"/>
                    </a:ext>
                  </a:extLst>
                </a:hlinkClick>
              </a:rPr>
              <a:t>Bitcoin</a:t>
            </a:r>
            <a:r>
              <a:rPr lang="en-US" sz="3200" b="1" dirty="0"/>
              <a:t>—is the first application of BT (BTC) is a digital currency, which is used and distributed electronically. It is simply a store of value</a:t>
            </a:r>
            <a:endParaRPr lang="en-US" sz="4000" b="1" dirty="0">
              <a:effectLst>
                <a:outerShdw blurRad="38100" dist="38100" dir="2700000" algn="tl">
                  <a:srgbClr val="000000">
                    <a:alpha val="43137"/>
                  </a:srgbClr>
                </a:outerShdw>
              </a:effectLst>
              <a:latin typeface="Arial Black" panose="020B0A04020102020204" pitchFamily="34" charset="0"/>
            </a:endParaRPr>
          </a:p>
        </p:txBody>
      </p:sp>
      <p:sp>
        <p:nvSpPr>
          <p:cNvPr id="19" name="Slide Number Placeholder 18">
            <a:extLst>
              <a:ext uri="{FF2B5EF4-FFF2-40B4-BE49-F238E27FC236}">
                <a16:creationId xmlns:a16="http://schemas.microsoft.com/office/drawing/2014/main" xmlns="" id="{330B37D7-9A98-1547-BEEE-C68BF06D57DE}"/>
              </a:ext>
            </a:extLst>
          </p:cNvPr>
          <p:cNvSpPr>
            <a:spLocks noGrp="1"/>
          </p:cNvSpPr>
          <p:nvPr>
            <p:ph type="sldNum" sz="quarter" idx="12"/>
          </p:nvPr>
        </p:nvSpPr>
        <p:spPr/>
        <p:txBody>
          <a:bodyPr/>
          <a:lstStyle/>
          <a:p>
            <a:fld id="{A3F2E5FD-DC02-2141-A735-A14E6E825D39}" type="slidenum">
              <a:rPr lang="en-US" smtClean="0"/>
              <a:t>30</a:t>
            </a:fld>
            <a:endParaRPr lang="en-US"/>
          </a:p>
        </p:txBody>
      </p:sp>
    </p:spTree>
    <p:extLst>
      <p:ext uri="{BB962C8B-B14F-4D97-AF65-F5344CB8AC3E}">
        <p14:creationId xmlns:p14="http://schemas.microsoft.com/office/powerpoint/2010/main" val="28496936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90"/>
                                          </p:val>
                                        </p:tav>
                                        <p:tav tm="100000">
                                          <p:val>
                                            <p:fltVal val="0"/>
                                          </p:val>
                                        </p:tav>
                                      </p:tavLst>
                                    </p:anim>
                                    <p:animEffect transition="in" filter="fade">
                                      <p:cBhvr>
                                        <p:cTn id="14" dur="5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90"/>
                                          </p:val>
                                        </p:tav>
                                        <p:tav tm="100000">
                                          <p:val>
                                            <p:fltVal val="0"/>
                                          </p:val>
                                        </p:tav>
                                      </p:tavLst>
                                    </p:anim>
                                    <p:animEffect transition="in" filter="fade">
                                      <p:cBhvr>
                                        <p:cTn id="20" dur="5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90"/>
                                          </p:val>
                                        </p:tav>
                                        <p:tav tm="100000">
                                          <p:val>
                                            <p:fltVal val="0"/>
                                          </p:val>
                                        </p:tav>
                                      </p:tavLst>
                                    </p:anim>
                                    <p:animEffect transition="in" filter="fade">
                                      <p:cBhvr>
                                        <p:cTn id="26" dur="500"/>
                                        <p:tgtEl>
                                          <p:spTgt spid="12"/>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 calcmode="lin" valueType="num">
                                      <p:cBhvr>
                                        <p:cTn id="31" dur="500" fill="hold"/>
                                        <p:tgtEl>
                                          <p:spTgt spid="15"/>
                                        </p:tgtEl>
                                        <p:attrNameLst>
                                          <p:attrName>style.rotation</p:attrName>
                                        </p:attrNameLst>
                                      </p:cBhvr>
                                      <p:tavLst>
                                        <p:tav tm="0">
                                          <p:val>
                                            <p:fltVal val="90"/>
                                          </p:val>
                                        </p:tav>
                                        <p:tav tm="100000">
                                          <p:val>
                                            <p:fltVal val="0"/>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A0EAE416-104C-0845-808D-02342DCFD927}"/>
              </a:ext>
            </a:extLst>
          </p:cNvPr>
          <p:cNvSpPr/>
          <p:nvPr/>
        </p:nvSpPr>
        <p:spPr>
          <a:xfrm>
            <a:off x="5390050" y="3096397"/>
            <a:ext cx="2467993" cy="2467993"/>
          </a:xfrm>
          <a:prstGeom prst="ellipse">
            <a:avLst/>
          </a:prstGeom>
          <a:solidFill>
            <a:schemeClr val="bg2">
              <a:lumMod val="50000"/>
            </a:schemeClr>
          </a:solidFill>
          <a:ln>
            <a:noFill/>
          </a:ln>
          <a:effectLst>
            <a:outerShdw blurRad="63500" sx="105000" sy="105000" algn="ctr" rotWithShape="0">
              <a:prstClr val="black">
                <a:alpha val="40000"/>
              </a:prstClr>
            </a:outerShdw>
          </a:effectLst>
          <a:scene3d>
            <a:camera prst="isometricOffAxis1Top"/>
            <a:lightRig rig="harsh" dir="t"/>
          </a:scene3d>
          <a:sp3d extrusionH="381000" prstMaterial="dkEdge">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1BTC = $1258.48</a:t>
            </a:r>
          </a:p>
        </p:txBody>
      </p:sp>
      <p:grpSp>
        <p:nvGrpSpPr>
          <p:cNvPr id="6" name="Group 5">
            <a:extLst>
              <a:ext uri="{FF2B5EF4-FFF2-40B4-BE49-F238E27FC236}">
                <a16:creationId xmlns:a16="http://schemas.microsoft.com/office/drawing/2014/main" xmlns="" id="{53E18572-5712-904A-A283-5ABE1D793868}"/>
              </a:ext>
            </a:extLst>
          </p:cNvPr>
          <p:cNvGrpSpPr/>
          <p:nvPr/>
        </p:nvGrpSpPr>
        <p:grpSpPr>
          <a:xfrm>
            <a:off x="2340670" y="2869857"/>
            <a:ext cx="2099946" cy="1656896"/>
            <a:chOff x="930491" y="3746377"/>
            <a:chExt cx="1697300" cy="1020932"/>
          </a:xfrm>
        </p:grpSpPr>
        <p:sp>
          <p:nvSpPr>
            <p:cNvPr id="7" name="Rounded Rectangular Callout 6">
              <a:extLst>
                <a:ext uri="{FF2B5EF4-FFF2-40B4-BE49-F238E27FC236}">
                  <a16:creationId xmlns:a16="http://schemas.microsoft.com/office/drawing/2014/main" xmlns="" id="{ECACE8E1-39D1-7642-8AF5-FF1EF04A8864}"/>
                </a:ext>
              </a:extLst>
            </p:cNvPr>
            <p:cNvSpPr/>
            <p:nvPr/>
          </p:nvSpPr>
          <p:spPr>
            <a:xfrm>
              <a:off x="930491" y="3746377"/>
              <a:ext cx="1697300" cy="1020932"/>
            </a:xfrm>
            <a:prstGeom prst="wedgeRoundRectCallout">
              <a:avLst>
                <a:gd name="adj1" fmla="val 96513"/>
                <a:gd name="adj2" fmla="val 49531"/>
                <a:gd name="adj3" fmla="val 16667"/>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xmlns="" id="{EC45F4F7-F535-5D49-BEAE-411103E25486}"/>
                </a:ext>
              </a:extLst>
            </p:cNvPr>
            <p:cNvSpPr txBox="1"/>
            <p:nvPr/>
          </p:nvSpPr>
          <p:spPr>
            <a:xfrm>
              <a:off x="1041460" y="3973211"/>
              <a:ext cx="1475361" cy="436179"/>
            </a:xfrm>
            <a:prstGeom prst="rect">
              <a:avLst/>
            </a:prstGeom>
            <a:noFill/>
          </p:spPr>
          <p:txBody>
            <a:bodyPr wrap="square" rtlCol="0">
              <a:spAutoFit/>
            </a:bodyPr>
            <a:lstStyle/>
            <a:p>
              <a:pPr algn="ctr"/>
              <a:r>
                <a:rPr lang="en-US" sz="2000" dirty="0"/>
                <a:t>Completely Open source </a:t>
              </a:r>
            </a:p>
          </p:txBody>
        </p:sp>
      </p:grpSp>
      <p:grpSp>
        <p:nvGrpSpPr>
          <p:cNvPr id="9" name="Group 8">
            <a:extLst>
              <a:ext uri="{FF2B5EF4-FFF2-40B4-BE49-F238E27FC236}">
                <a16:creationId xmlns:a16="http://schemas.microsoft.com/office/drawing/2014/main" xmlns="" id="{D75884BF-C216-7140-A3CC-4E43FEEF4385}"/>
              </a:ext>
            </a:extLst>
          </p:cNvPr>
          <p:cNvGrpSpPr/>
          <p:nvPr/>
        </p:nvGrpSpPr>
        <p:grpSpPr>
          <a:xfrm>
            <a:off x="2815683" y="1344166"/>
            <a:ext cx="2370773" cy="1482470"/>
            <a:chOff x="1640705" y="2601157"/>
            <a:chExt cx="1697300" cy="1020932"/>
          </a:xfrm>
        </p:grpSpPr>
        <p:sp>
          <p:nvSpPr>
            <p:cNvPr id="10" name="Rounded Rectangular Callout 9">
              <a:extLst>
                <a:ext uri="{FF2B5EF4-FFF2-40B4-BE49-F238E27FC236}">
                  <a16:creationId xmlns:a16="http://schemas.microsoft.com/office/drawing/2014/main" xmlns="" id="{92A87F10-65DB-1D48-809F-B569C15A81EF}"/>
                </a:ext>
              </a:extLst>
            </p:cNvPr>
            <p:cNvSpPr/>
            <p:nvPr/>
          </p:nvSpPr>
          <p:spPr>
            <a:xfrm>
              <a:off x="1640705" y="2601157"/>
              <a:ext cx="1697300" cy="1020932"/>
            </a:xfrm>
            <a:prstGeom prst="wedgeRoundRectCallout">
              <a:avLst>
                <a:gd name="adj1" fmla="val 78422"/>
                <a:gd name="adj2" fmla="val 134737"/>
                <a:gd name="adj3" fmla="val 16667"/>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xmlns="" id="{B763F956-1B80-5544-B987-E8E8434B2102}"/>
                </a:ext>
              </a:extLst>
            </p:cNvPr>
            <p:cNvSpPr txBox="1"/>
            <p:nvPr/>
          </p:nvSpPr>
          <p:spPr>
            <a:xfrm>
              <a:off x="1703891" y="2840976"/>
              <a:ext cx="1475361" cy="572282"/>
            </a:xfrm>
            <a:prstGeom prst="rect">
              <a:avLst/>
            </a:prstGeom>
            <a:noFill/>
          </p:spPr>
          <p:txBody>
            <a:bodyPr wrap="square" rtlCol="0">
              <a:spAutoFit/>
            </a:bodyPr>
            <a:lstStyle/>
            <a:p>
              <a:pPr algn="ctr"/>
              <a:r>
                <a:rPr lang="en-US" sz="2400" dirty="0"/>
                <a:t>21 million bitcoins </a:t>
              </a:r>
            </a:p>
          </p:txBody>
        </p:sp>
      </p:grpSp>
      <p:grpSp>
        <p:nvGrpSpPr>
          <p:cNvPr id="12" name="Group 11">
            <a:extLst>
              <a:ext uri="{FF2B5EF4-FFF2-40B4-BE49-F238E27FC236}">
                <a16:creationId xmlns:a16="http://schemas.microsoft.com/office/drawing/2014/main" xmlns="" id="{83B62599-9934-6147-80D1-F61A36E540B1}"/>
              </a:ext>
            </a:extLst>
          </p:cNvPr>
          <p:cNvGrpSpPr/>
          <p:nvPr/>
        </p:nvGrpSpPr>
        <p:grpSpPr>
          <a:xfrm>
            <a:off x="5138950" y="596602"/>
            <a:ext cx="2509987" cy="1067280"/>
            <a:chOff x="3279291" y="1437441"/>
            <a:chExt cx="1865932" cy="1043586"/>
          </a:xfrm>
        </p:grpSpPr>
        <p:sp>
          <p:nvSpPr>
            <p:cNvPr id="13" name="Rounded Rectangular Callout 12">
              <a:extLst>
                <a:ext uri="{FF2B5EF4-FFF2-40B4-BE49-F238E27FC236}">
                  <a16:creationId xmlns:a16="http://schemas.microsoft.com/office/drawing/2014/main" xmlns="" id="{906D0F8C-6974-9F4C-898B-206BA30D747F}"/>
                </a:ext>
              </a:extLst>
            </p:cNvPr>
            <p:cNvSpPr/>
            <p:nvPr/>
          </p:nvSpPr>
          <p:spPr>
            <a:xfrm>
              <a:off x="3279291" y="1460095"/>
              <a:ext cx="1865932" cy="1020932"/>
            </a:xfrm>
            <a:prstGeom prst="wedgeRoundRectCallout">
              <a:avLst>
                <a:gd name="adj1" fmla="val 3632"/>
                <a:gd name="adj2" fmla="val 265915"/>
                <a:gd name="adj3" fmla="val 1666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xmlns="" id="{17E68DAA-C98E-CD46-96B7-0A4EACF8D8CC}"/>
                </a:ext>
              </a:extLst>
            </p:cNvPr>
            <p:cNvSpPr txBox="1"/>
            <p:nvPr/>
          </p:nvSpPr>
          <p:spPr>
            <a:xfrm>
              <a:off x="3301980" y="1437441"/>
              <a:ext cx="1781448" cy="993114"/>
            </a:xfrm>
            <a:prstGeom prst="rect">
              <a:avLst/>
            </a:prstGeom>
            <a:noFill/>
          </p:spPr>
          <p:txBody>
            <a:bodyPr wrap="square" rtlCol="0">
              <a:spAutoFit/>
            </a:bodyPr>
            <a:lstStyle/>
            <a:p>
              <a:pPr algn="ctr"/>
              <a:r>
                <a:rPr lang="en-US" sz="2000" dirty="0"/>
                <a:t>First decentralized payment network </a:t>
              </a:r>
            </a:p>
          </p:txBody>
        </p:sp>
      </p:grpSp>
      <p:grpSp>
        <p:nvGrpSpPr>
          <p:cNvPr id="15" name="Group 14">
            <a:extLst>
              <a:ext uri="{FF2B5EF4-FFF2-40B4-BE49-F238E27FC236}">
                <a16:creationId xmlns:a16="http://schemas.microsoft.com/office/drawing/2014/main" xmlns="" id="{82F9DF4A-6C95-1F42-86B8-FF2E98317DE0}"/>
              </a:ext>
            </a:extLst>
          </p:cNvPr>
          <p:cNvGrpSpPr/>
          <p:nvPr/>
        </p:nvGrpSpPr>
        <p:grpSpPr>
          <a:xfrm>
            <a:off x="7684569" y="946355"/>
            <a:ext cx="2375064" cy="1020932"/>
            <a:chOff x="5500709" y="1585369"/>
            <a:chExt cx="1463189" cy="1020932"/>
          </a:xfrm>
        </p:grpSpPr>
        <p:sp>
          <p:nvSpPr>
            <p:cNvPr id="16" name="Rounded Rectangular Callout 15">
              <a:extLst>
                <a:ext uri="{FF2B5EF4-FFF2-40B4-BE49-F238E27FC236}">
                  <a16:creationId xmlns:a16="http://schemas.microsoft.com/office/drawing/2014/main" xmlns="" id="{92237C8F-382F-5F41-ADB0-F030F1192619}"/>
                </a:ext>
              </a:extLst>
            </p:cNvPr>
            <p:cNvSpPr/>
            <p:nvPr/>
          </p:nvSpPr>
          <p:spPr>
            <a:xfrm>
              <a:off x="5500709" y="1585369"/>
              <a:ext cx="1463189" cy="1020932"/>
            </a:xfrm>
            <a:prstGeom prst="wedgeRoundRectCallout">
              <a:avLst>
                <a:gd name="adj1" fmla="val -80446"/>
                <a:gd name="adj2" fmla="val 248292"/>
                <a:gd name="adj3" fmla="val 1666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xmlns="" id="{D2331235-6B87-574E-A6F3-FE04957BDB94}"/>
                </a:ext>
              </a:extLst>
            </p:cNvPr>
            <p:cNvSpPr txBox="1"/>
            <p:nvPr/>
          </p:nvSpPr>
          <p:spPr>
            <a:xfrm>
              <a:off x="5683606" y="1697514"/>
              <a:ext cx="1137878" cy="707886"/>
            </a:xfrm>
            <a:prstGeom prst="rect">
              <a:avLst/>
            </a:prstGeom>
            <a:noFill/>
          </p:spPr>
          <p:txBody>
            <a:bodyPr wrap="square" rtlCol="0">
              <a:spAutoFit/>
            </a:bodyPr>
            <a:lstStyle/>
            <a:p>
              <a:pPr algn="ctr"/>
              <a:r>
                <a:rPr lang="en-US" sz="2000" dirty="0"/>
                <a:t>System is peer-to-peer </a:t>
              </a:r>
            </a:p>
          </p:txBody>
        </p:sp>
      </p:grpSp>
      <p:grpSp>
        <p:nvGrpSpPr>
          <p:cNvPr id="18" name="Group 17">
            <a:extLst>
              <a:ext uri="{FF2B5EF4-FFF2-40B4-BE49-F238E27FC236}">
                <a16:creationId xmlns:a16="http://schemas.microsoft.com/office/drawing/2014/main" xmlns="" id="{7BFC63A0-8645-3941-BCD6-94A7DB3C228C}"/>
              </a:ext>
            </a:extLst>
          </p:cNvPr>
          <p:cNvGrpSpPr/>
          <p:nvPr/>
        </p:nvGrpSpPr>
        <p:grpSpPr>
          <a:xfrm>
            <a:off x="8419592" y="2137224"/>
            <a:ext cx="2590065" cy="1080308"/>
            <a:chOff x="6571142" y="2776238"/>
            <a:chExt cx="1745314" cy="1080308"/>
          </a:xfrm>
        </p:grpSpPr>
        <p:sp>
          <p:nvSpPr>
            <p:cNvPr id="19" name="Rounded Rectangular Callout 18">
              <a:extLst>
                <a:ext uri="{FF2B5EF4-FFF2-40B4-BE49-F238E27FC236}">
                  <a16:creationId xmlns:a16="http://schemas.microsoft.com/office/drawing/2014/main" xmlns="" id="{53ABA4A2-1D16-4348-A5D2-0489452D3777}"/>
                </a:ext>
              </a:extLst>
            </p:cNvPr>
            <p:cNvSpPr/>
            <p:nvPr/>
          </p:nvSpPr>
          <p:spPr>
            <a:xfrm>
              <a:off x="6571142" y="2776238"/>
              <a:ext cx="1697300" cy="1020932"/>
            </a:xfrm>
            <a:prstGeom prst="wedgeRoundRectCallout">
              <a:avLst>
                <a:gd name="adj1" fmla="val -93043"/>
                <a:gd name="adj2" fmla="val 134911"/>
                <a:gd name="adj3" fmla="val 16667"/>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a:extLst>
                <a:ext uri="{FF2B5EF4-FFF2-40B4-BE49-F238E27FC236}">
                  <a16:creationId xmlns:a16="http://schemas.microsoft.com/office/drawing/2014/main" xmlns="" id="{D4743E82-1739-3545-A8AA-1E15EA7E6420}"/>
                </a:ext>
              </a:extLst>
            </p:cNvPr>
            <p:cNvSpPr txBox="1"/>
            <p:nvPr/>
          </p:nvSpPr>
          <p:spPr>
            <a:xfrm>
              <a:off x="6626095" y="2840883"/>
              <a:ext cx="1690361" cy="1015663"/>
            </a:xfrm>
            <a:prstGeom prst="rect">
              <a:avLst/>
            </a:prstGeom>
            <a:noFill/>
          </p:spPr>
          <p:txBody>
            <a:bodyPr wrap="square" rtlCol="0">
              <a:spAutoFit/>
            </a:bodyPr>
            <a:lstStyle/>
            <a:p>
              <a:pPr algn="ctr"/>
              <a:r>
                <a:rPr lang="en-US" sz="2000" dirty="0"/>
                <a:t>Satoshi Nakamoto in 2008 </a:t>
              </a:r>
            </a:p>
            <a:p>
              <a:pPr algn="ctr"/>
              <a:endParaRPr lang="en-US" sz="2000" dirty="0">
                <a:solidFill>
                  <a:prstClr val="black"/>
                </a:solidFill>
              </a:endParaRPr>
            </a:p>
          </p:txBody>
        </p:sp>
      </p:grpSp>
      <p:grpSp>
        <p:nvGrpSpPr>
          <p:cNvPr id="21" name="Group 20">
            <a:extLst>
              <a:ext uri="{FF2B5EF4-FFF2-40B4-BE49-F238E27FC236}">
                <a16:creationId xmlns:a16="http://schemas.microsoft.com/office/drawing/2014/main" xmlns="" id="{197E233B-9BD4-E142-880E-BEA2EC6A7CC6}"/>
              </a:ext>
            </a:extLst>
          </p:cNvPr>
          <p:cNvGrpSpPr/>
          <p:nvPr/>
        </p:nvGrpSpPr>
        <p:grpSpPr>
          <a:xfrm>
            <a:off x="9097771" y="3378176"/>
            <a:ext cx="2912541" cy="2246770"/>
            <a:chOff x="7139314" y="3994612"/>
            <a:chExt cx="1697300" cy="2246770"/>
          </a:xfrm>
        </p:grpSpPr>
        <p:sp>
          <p:nvSpPr>
            <p:cNvPr id="22" name="Rounded Rectangular Callout 21">
              <a:extLst>
                <a:ext uri="{FF2B5EF4-FFF2-40B4-BE49-F238E27FC236}">
                  <a16:creationId xmlns:a16="http://schemas.microsoft.com/office/drawing/2014/main" xmlns="" id="{9A5BE1CE-75AC-3147-B2CE-444857A6914A}"/>
                </a:ext>
              </a:extLst>
            </p:cNvPr>
            <p:cNvSpPr/>
            <p:nvPr/>
          </p:nvSpPr>
          <p:spPr>
            <a:xfrm>
              <a:off x="7139314" y="3994612"/>
              <a:ext cx="1697300" cy="1384909"/>
            </a:xfrm>
            <a:prstGeom prst="wedgeRoundRectCallout">
              <a:avLst>
                <a:gd name="adj1" fmla="val -101286"/>
                <a:gd name="adj2" fmla="val 24674"/>
                <a:gd name="adj3" fmla="val 16667"/>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a:extLst>
                <a:ext uri="{FF2B5EF4-FFF2-40B4-BE49-F238E27FC236}">
                  <a16:creationId xmlns:a16="http://schemas.microsoft.com/office/drawing/2014/main" xmlns="" id="{75FB1582-79A1-6940-9C5E-E269FDE774FF}"/>
                </a:ext>
              </a:extLst>
            </p:cNvPr>
            <p:cNvSpPr txBox="1"/>
            <p:nvPr/>
          </p:nvSpPr>
          <p:spPr>
            <a:xfrm>
              <a:off x="7250283" y="3994613"/>
              <a:ext cx="1475361" cy="2246769"/>
            </a:xfrm>
            <a:prstGeom prst="rect">
              <a:avLst/>
            </a:prstGeom>
            <a:noFill/>
          </p:spPr>
          <p:txBody>
            <a:bodyPr wrap="square" rtlCol="0">
              <a:spAutoFit/>
            </a:bodyPr>
            <a:lstStyle/>
            <a:p>
              <a:pPr algn="ctr"/>
              <a:r>
                <a:rPr lang="en-US" sz="2000" dirty="0"/>
                <a:t>Both a cryptocurrency and an electronic payment system</a:t>
              </a:r>
              <a:endParaRPr lang="en-US" sz="2000" dirty="0">
                <a:solidFill>
                  <a:prstClr val="black"/>
                </a:solidFill>
              </a:endParaRPr>
            </a:p>
          </p:txBody>
        </p:sp>
      </p:grpSp>
      <p:sp>
        <p:nvSpPr>
          <p:cNvPr id="25" name="Rectangle 24">
            <a:extLst>
              <a:ext uri="{FF2B5EF4-FFF2-40B4-BE49-F238E27FC236}">
                <a16:creationId xmlns:a16="http://schemas.microsoft.com/office/drawing/2014/main" xmlns="" id="{8147D89B-E5B6-ED4D-9C36-EC9817A5CBF1}"/>
              </a:ext>
            </a:extLst>
          </p:cNvPr>
          <p:cNvSpPr/>
          <p:nvPr/>
        </p:nvSpPr>
        <p:spPr>
          <a:xfrm>
            <a:off x="2693150" y="5064082"/>
            <a:ext cx="3494931" cy="369332"/>
          </a:xfrm>
          <a:prstGeom prst="rect">
            <a:avLst/>
          </a:prstGeom>
        </p:spPr>
        <p:txBody>
          <a:bodyPr wrap="none">
            <a:spAutoFit/>
          </a:bodyPr>
          <a:lstStyle/>
          <a:p>
            <a:r>
              <a:rPr lang="en-US" b="1" dirty="0">
                <a:solidFill>
                  <a:srgbClr val="2B6DAD"/>
                </a:solidFill>
                <a:highlight>
                  <a:srgbClr val="FFFF00"/>
                </a:highlight>
                <a:latin typeface="q_serif"/>
                <a:hlinkClick r:id="rId2"/>
              </a:rPr>
              <a:t>https://bitcoin.org/en/exchanges</a:t>
            </a:r>
            <a:r>
              <a:rPr lang="en-US" b="1" dirty="0">
                <a:solidFill>
                  <a:srgbClr val="333333"/>
                </a:solidFill>
                <a:highlight>
                  <a:srgbClr val="FFFF00"/>
                </a:highlight>
                <a:latin typeface="q_serif"/>
              </a:rPr>
              <a:t>, </a:t>
            </a:r>
            <a:endParaRPr lang="en-US" b="1" dirty="0">
              <a:highlight>
                <a:srgbClr val="FFFF00"/>
              </a:highlight>
            </a:endParaRPr>
          </a:p>
        </p:txBody>
      </p:sp>
      <p:sp>
        <p:nvSpPr>
          <p:cNvPr id="26" name="Rectangle 25">
            <a:extLst>
              <a:ext uri="{FF2B5EF4-FFF2-40B4-BE49-F238E27FC236}">
                <a16:creationId xmlns:a16="http://schemas.microsoft.com/office/drawing/2014/main" xmlns="" id="{0ADF8E3C-91F6-C740-B11D-EC91AED10A82}"/>
              </a:ext>
            </a:extLst>
          </p:cNvPr>
          <p:cNvSpPr/>
          <p:nvPr/>
        </p:nvSpPr>
        <p:spPr>
          <a:xfrm>
            <a:off x="8203553" y="5121717"/>
            <a:ext cx="4845365" cy="369332"/>
          </a:xfrm>
          <a:prstGeom prst="rect">
            <a:avLst/>
          </a:prstGeom>
        </p:spPr>
        <p:txBody>
          <a:bodyPr wrap="none">
            <a:spAutoFit/>
          </a:bodyPr>
          <a:lstStyle/>
          <a:p>
            <a:r>
              <a:rPr lang="en-US" b="1" dirty="0">
                <a:solidFill>
                  <a:srgbClr val="2B6DAD"/>
                </a:solidFill>
                <a:highlight>
                  <a:srgbClr val="00FF00"/>
                </a:highlight>
                <a:latin typeface="q_serif"/>
                <a:hlinkClick r:id="rId3"/>
              </a:rPr>
              <a:t>https://coinatmradar.com/bitcoin-atm-near-me/</a:t>
            </a:r>
            <a:endParaRPr lang="en-US" b="1" dirty="0">
              <a:highlight>
                <a:srgbClr val="00FF00"/>
              </a:highlight>
            </a:endParaRPr>
          </a:p>
        </p:txBody>
      </p:sp>
      <p:sp>
        <p:nvSpPr>
          <p:cNvPr id="27" name="Slide Number Placeholder 26">
            <a:extLst>
              <a:ext uri="{FF2B5EF4-FFF2-40B4-BE49-F238E27FC236}">
                <a16:creationId xmlns:a16="http://schemas.microsoft.com/office/drawing/2014/main" xmlns="" id="{A12D3BF2-0B50-6241-ACF7-CA4A3688C26B}"/>
              </a:ext>
            </a:extLst>
          </p:cNvPr>
          <p:cNvSpPr>
            <a:spLocks noGrp="1"/>
          </p:cNvSpPr>
          <p:nvPr>
            <p:ph type="sldNum" sz="quarter" idx="12"/>
          </p:nvPr>
        </p:nvSpPr>
        <p:spPr>
          <a:xfrm>
            <a:off x="11552895" y="5110522"/>
            <a:ext cx="1530927" cy="365125"/>
          </a:xfrm>
        </p:spPr>
        <p:txBody>
          <a:bodyPr/>
          <a:lstStyle/>
          <a:p>
            <a:fld id="{A3F2E5FD-DC02-2141-A735-A14E6E825D39}" type="slidenum">
              <a:rPr lang="en-US" smtClean="0"/>
              <a:t>31</a:t>
            </a:fld>
            <a:endParaRPr lang="en-US"/>
          </a:p>
        </p:txBody>
      </p:sp>
      <p:sp>
        <p:nvSpPr>
          <p:cNvPr id="28" name="Title 1">
            <a:extLst>
              <a:ext uri="{FF2B5EF4-FFF2-40B4-BE49-F238E27FC236}">
                <a16:creationId xmlns:a16="http://schemas.microsoft.com/office/drawing/2014/main" xmlns="" id="{BA03A953-CB62-2543-8F34-FA692BF4FB10}"/>
              </a:ext>
            </a:extLst>
          </p:cNvPr>
          <p:cNvSpPr>
            <a:spLocks noGrp="1"/>
          </p:cNvSpPr>
          <p:nvPr>
            <p:ph type="title"/>
          </p:nvPr>
        </p:nvSpPr>
        <p:spPr>
          <a:xfrm>
            <a:off x="-47687" y="1130242"/>
            <a:ext cx="2776499" cy="4601183"/>
          </a:xfrm>
        </p:spPr>
        <p:txBody>
          <a:bodyPr>
            <a:normAutofit/>
          </a:bodyPr>
          <a:lstStyle/>
          <a:p>
            <a:r>
              <a:rPr lang="en-US" sz="4000" dirty="0"/>
              <a:t>Digital Currency and Bitcoin</a:t>
            </a:r>
          </a:p>
        </p:txBody>
      </p:sp>
    </p:spTree>
    <p:extLst>
      <p:ext uri="{BB962C8B-B14F-4D97-AF65-F5344CB8AC3E}">
        <p14:creationId xmlns:p14="http://schemas.microsoft.com/office/powerpoint/2010/main" val="25701747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47B8E-0E1D-A247-8414-CC8A008C2070}"/>
              </a:ext>
            </a:extLst>
          </p:cNvPr>
          <p:cNvSpPr>
            <a:spLocks noGrp="1"/>
          </p:cNvSpPr>
          <p:nvPr>
            <p:ph type="title"/>
          </p:nvPr>
        </p:nvSpPr>
        <p:spPr/>
        <p:txBody>
          <a:bodyPr/>
          <a:lstStyle/>
          <a:p>
            <a:r>
              <a:rPr lang="en-US" dirty="0"/>
              <a:t>Digital Currency and Bitcoin</a:t>
            </a:r>
          </a:p>
        </p:txBody>
      </p:sp>
      <p:sp>
        <p:nvSpPr>
          <p:cNvPr id="4" name="Rectangle 3">
            <a:extLst>
              <a:ext uri="{FF2B5EF4-FFF2-40B4-BE49-F238E27FC236}">
                <a16:creationId xmlns:a16="http://schemas.microsoft.com/office/drawing/2014/main" xmlns="" id="{6B48F811-EC22-8549-B111-62C54F1F3744}"/>
              </a:ext>
            </a:extLst>
          </p:cNvPr>
          <p:cNvSpPr/>
          <p:nvPr/>
        </p:nvSpPr>
        <p:spPr>
          <a:xfrm>
            <a:off x="3264996" y="1123837"/>
            <a:ext cx="6296693" cy="4712587"/>
          </a:xfrm>
          <a:prstGeom prst="rect">
            <a:avLst/>
          </a:prstGeom>
          <a:blipFill>
            <a:blip r:embed="rId2"/>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a:extLst>
              <a:ext uri="{FF2B5EF4-FFF2-40B4-BE49-F238E27FC236}">
                <a16:creationId xmlns:a16="http://schemas.microsoft.com/office/drawing/2014/main" xmlns="" id="{BA89D8E5-EB4D-A644-860E-FAFAA3520B86}"/>
              </a:ext>
            </a:extLst>
          </p:cNvPr>
          <p:cNvGrpSpPr/>
          <p:nvPr/>
        </p:nvGrpSpPr>
        <p:grpSpPr>
          <a:xfrm rot="2100000">
            <a:off x="1134910" y="192529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6" name="Oval 5">
              <a:extLst>
                <a:ext uri="{FF2B5EF4-FFF2-40B4-BE49-F238E27FC236}">
                  <a16:creationId xmlns:a16="http://schemas.microsoft.com/office/drawing/2014/main" xmlns="" id="{3A2F360D-7F3A-D24E-BA9A-65D06DE747D3}"/>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xmlns="" id="{67F12439-0312-B943-BC6C-68B61E26F945}"/>
                </a:ext>
              </a:extLst>
            </p:cNvPr>
            <p:cNvCxnSpPr>
              <a:stCxn id="6" idx="2"/>
              <a:endCxn id="6"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BC09AAF1-742C-1D46-BC99-C58325B36230}"/>
              </a:ext>
            </a:extLst>
          </p:cNvPr>
          <p:cNvGrpSpPr/>
          <p:nvPr/>
        </p:nvGrpSpPr>
        <p:grpSpPr>
          <a:xfrm rot="2100000">
            <a:off x="5608786" y="192529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FF17AE81-8F3E-444D-9111-F72E161A408F}"/>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xmlns="" id="{4D05AA52-ED96-5549-8225-5DE84833F020}"/>
                </a:ext>
              </a:extLst>
            </p:cNvPr>
            <p:cNvCxnSpPr>
              <a:stCxn id="9" idx="2"/>
              <a:endCxn id="9"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1DF1B8D0-9C2F-9740-9279-E6883E71DDEE}"/>
              </a:ext>
            </a:extLst>
          </p:cNvPr>
          <p:cNvGrpSpPr/>
          <p:nvPr/>
        </p:nvGrpSpPr>
        <p:grpSpPr>
          <a:xfrm rot="2100000">
            <a:off x="5608786" y="413665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2" name="Oval 11">
              <a:extLst>
                <a:ext uri="{FF2B5EF4-FFF2-40B4-BE49-F238E27FC236}">
                  <a16:creationId xmlns:a16="http://schemas.microsoft.com/office/drawing/2014/main" xmlns="" id="{CE176F83-7091-FD44-9DE8-B05D8BC8CA15}"/>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xmlns="" id="{9611C99A-4369-D647-A010-EB5EDECE72FE}"/>
                </a:ext>
              </a:extLst>
            </p:cNvPr>
            <p:cNvCxnSpPr>
              <a:stCxn id="12" idx="2"/>
              <a:endCxn id="12"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43FDCE65-985D-0D4D-874E-2EBAFECCC39A}"/>
              </a:ext>
            </a:extLst>
          </p:cNvPr>
          <p:cNvGrpSpPr/>
          <p:nvPr/>
        </p:nvGrpSpPr>
        <p:grpSpPr>
          <a:xfrm rot="2100000">
            <a:off x="1134910" y="413665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xmlns="" id="{D61C6409-D07E-F64A-BA21-192D7092F559}"/>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xmlns="" id="{37761717-7DC2-5242-8E10-C05392D899AD}"/>
                </a:ext>
              </a:extLst>
            </p:cNvPr>
            <p:cNvCxnSpPr>
              <a:stCxn id="15" idx="2"/>
              <a:endCxn id="15"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F9040DE5-BB25-F34E-864E-E3DED0C80F85}"/>
              </a:ext>
            </a:extLst>
          </p:cNvPr>
          <p:cNvSpPr txBox="1"/>
          <p:nvPr/>
        </p:nvSpPr>
        <p:spPr>
          <a:xfrm>
            <a:off x="3343429" y="1432897"/>
            <a:ext cx="6282855" cy="5078313"/>
          </a:xfrm>
          <a:prstGeom prst="rect">
            <a:avLst/>
          </a:prstGeom>
          <a:no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Bitcoin</a:t>
            </a:r>
            <a:r>
              <a:rPr lang="en-US" sz="2800" b="1" dirty="0">
                <a:solidFill>
                  <a:srgbClr val="FFFF00"/>
                </a:solidFill>
                <a:latin typeface="Arial" panose="020B0604020202020204" pitchFamily="34" charset="0"/>
                <a:cs typeface="Arial" panose="020B0604020202020204" pitchFamily="34" charset="0"/>
              </a:rPr>
              <a:t>—basic characteristics:</a:t>
            </a:r>
          </a:p>
          <a:p>
            <a:pPr marL="457200" indent="-457200">
              <a:buFont typeface="Arial" panose="020B0604020202020204" pitchFamily="34" charset="0"/>
              <a:buChar char="•"/>
            </a:pPr>
            <a:r>
              <a:rPr lang="en-US" sz="3200" b="1" dirty="0">
                <a:solidFill>
                  <a:srgbClr val="FFFF00"/>
                </a:solidFill>
                <a:latin typeface="Arial" panose="020B0604020202020204" pitchFamily="34" charset="0"/>
                <a:cs typeface="Arial" panose="020B0604020202020204" pitchFamily="34" charset="0"/>
              </a:rPr>
              <a:t>No central bank</a:t>
            </a:r>
          </a:p>
          <a:p>
            <a:pPr marL="457200" indent="-457200">
              <a:buFont typeface="Arial" panose="020B0604020202020204" pitchFamily="34" charset="0"/>
              <a:buChar char="•"/>
            </a:pPr>
            <a:r>
              <a:rPr lang="en-US" sz="3200" b="1" dirty="0">
                <a:solidFill>
                  <a:srgbClr val="FFFF00"/>
                </a:solidFill>
                <a:latin typeface="Arial" panose="020B0604020202020204" pitchFamily="34" charset="0"/>
                <a:cs typeface="Arial" panose="020B0604020202020204" pitchFamily="34" charset="0"/>
              </a:rPr>
              <a:t>No central command</a:t>
            </a:r>
          </a:p>
          <a:p>
            <a:pPr marL="457200" indent="-457200">
              <a:buFont typeface="Arial" panose="020B0604020202020204" pitchFamily="34" charset="0"/>
              <a:buChar char="•"/>
            </a:pPr>
            <a:r>
              <a:rPr lang="en-US" sz="3200" b="1" dirty="0">
                <a:solidFill>
                  <a:srgbClr val="FFFF00"/>
                </a:solidFill>
                <a:latin typeface="Arial" panose="020B0604020202020204" pitchFamily="34" charset="0"/>
                <a:cs typeface="Arial" panose="020B0604020202020204" pitchFamily="34" charset="0"/>
              </a:rPr>
              <a:t>Runs on a P2P network</a:t>
            </a:r>
          </a:p>
          <a:p>
            <a:pPr marL="457200" indent="-457200">
              <a:buFont typeface="Arial" panose="020B0604020202020204" pitchFamily="34" charset="0"/>
              <a:buChar char="•"/>
            </a:pPr>
            <a:r>
              <a:rPr lang="en-US"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Virtual</a:t>
            </a:r>
          </a:p>
          <a:p>
            <a:pPr marL="457200" indent="-457200">
              <a:buFont typeface="Arial" panose="020B0604020202020204" pitchFamily="34" charset="0"/>
              <a:buChar char="•"/>
            </a:pPr>
            <a:r>
              <a:rPr lang="en-US"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cannot be printed</a:t>
            </a:r>
          </a:p>
          <a:p>
            <a:pPr marL="457200" indent="-457200">
              <a:buFont typeface="Arial" panose="020B0604020202020204" pitchFamily="34" charset="0"/>
              <a:buChar char="•"/>
            </a:pPr>
            <a:r>
              <a:rPr lang="en-US"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Amount limited—only  21mln BC can ever be printed</a:t>
            </a:r>
          </a:p>
          <a:p>
            <a:pPr marL="457200" indent="-457200">
              <a:buFont typeface="Arial" panose="020B0604020202020204" pitchFamily="34" charset="0"/>
              <a:buChar char="•"/>
            </a:pPr>
            <a:endParaRPr lang="en-US"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8C7EAE2B-BAC6-F94E-91DC-4467E967E60F}"/>
              </a:ext>
            </a:extLst>
          </p:cNvPr>
          <p:cNvPicPr>
            <a:picLocks noChangeAspect="1"/>
          </p:cNvPicPr>
          <p:nvPr/>
        </p:nvPicPr>
        <p:blipFill>
          <a:blip r:embed="rId4"/>
          <a:stretch>
            <a:fillRect/>
          </a:stretch>
        </p:blipFill>
        <p:spPr>
          <a:xfrm>
            <a:off x="9561689" y="1432897"/>
            <a:ext cx="2674868" cy="3465553"/>
          </a:xfrm>
          <a:prstGeom prst="rect">
            <a:avLst/>
          </a:prstGeom>
        </p:spPr>
      </p:pic>
      <p:sp>
        <p:nvSpPr>
          <p:cNvPr id="19" name="Slide Number Placeholder 18">
            <a:extLst>
              <a:ext uri="{FF2B5EF4-FFF2-40B4-BE49-F238E27FC236}">
                <a16:creationId xmlns:a16="http://schemas.microsoft.com/office/drawing/2014/main" xmlns="" id="{81279A38-5C8F-904E-B440-A4AC03FC6D36}"/>
              </a:ext>
            </a:extLst>
          </p:cNvPr>
          <p:cNvSpPr>
            <a:spLocks noGrp="1"/>
          </p:cNvSpPr>
          <p:nvPr>
            <p:ph type="sldNum" sz="quarter" idx="12"/>
          </p:nvPr>
        </p:nvSpPr>
        <p:spPr/>
        <p:txBody>
          <a:bodyPr/>
          <a:lstStyle/>
          <a:p>
            <a:fld id="{A3F2E5FD-DC02-2141-A735-A14E6E825D39}" type="slidenum">
              <a:rPr lang="en-US" smtClean="0"/>
              <a:t>32</a:t>
            </a:fld>
            <a:endParaRPr lang="en-US"/>
          </a:p>
        </p:txBody>
      </p:sp>
    </p:spTree>
    <p:extLst>
      <p:ext uri="{BB962C8B-B14F-4D97-AF65-F5344CB8AC3E}">
        <p14:creationId xmlns:p14="http://schemas.microsoft.com/office/powerpoint/2010/main" val="12322515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 calcmode="lin" valueType="num">
                                      <p:cBhvr>
                                        <p:cTn id="31" dur="500" fill="hold"/>
                                        <p:tgtEl>
                                          <p:spTgt spid="14"/>
                                        </p:tgtEl>
                                        <p:attrNameLst>
                                          <p:attrName>style.rotation</p:attrName>
                                        </p:attrNameLst>
                                      </p:cBhvr>
                                      <p:tavLst>
                                        <p:tav tm="0">
                                          <p:val>
                                            <p:fltVal val="90"/>
                                          </p:val>
                                        </p:tav>
                                        <p:tav tm="100000">
                                          <p:val>
                                            <p:fltVal val="0"/>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F8710-3543-7E4D-BF04-0E5BCC34423D}"/>
              </a:ext>
            </a:extLst>
          </p:cNvPr>
          <p:cNvSpPr>
            <a:spLocks noGrp="1"/>
          </p:cNvSpPr>
          <p:nvPr>
            <p:ph type="title"/>
          </p:nvPr>
        </p:nvSpPr>
        <p:spPr>
          <a:xfrm>
            <a:off x="123085" y="719276"/>
            <a:ext cx="2947482" cy="4601183"/>
          </a:xfrm>
        </p:spPr>
        <p:txBody>
          <a:bodyPr/>
          <a:lstStyle/>
          <a:p>
            <a:r>
              <a:rPr lang="en-US" dirty="0"/>
              <a:t>Digital Currency and Bitcoin</a:t>
            </a:r>
          </a:p>
        </p:txBody>
      </p:sp>
      <p:sp>
        <p:nvSpPr>
          <p:cNvPr id="4" name="Rectangle 3">
            <a:extLst>
              <a:ext uri="{FF2B5EF4-FFF2-40B4-BE49-F238E27FC236}">
                <a16:creationId xmlns:a16="http://schemas.microsoft.com/office/drawing/2014/main" xmlns="" id="{01853CC5-9269-D942-B043-AA20D0284F51}"/>
              </a:ext>
            </a:extLst>
          </p:cNvPr>
          <p:cNvSpPr/>
          <p:nvPr/>
        </p:nvSpPr>
        <p:spPr>
          <a:xfrm>
            <a:off x="2984429" y="528142"/>
            <a:ext cx="5420149" cy="5816991"/>
          </a:xfrm>
          <a:prstGeom prst="rect">
            <a:avLst/>
          </a:prstGeom>
          <a:blipFill>
            <a:blip r:embed="rId2"/>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a:extLst>
              <a:ext uri="{FF2B5EF4-FFF2-40B4-BE49-F238E27FC236}">
                <a16:creationId xmlns:a16="http://schemas.microsoft.com/office/drawing/2014/main" xmlns="" id="{113D8812-FECA-EE4F-8429-CA6066F82FFB}"/>
              </a:ext>
            </a:extLst>
          </p:cNvPr>
          <p:cNvGrpSpPr/>
          <p:nvPr/>
        </p:nvGrpSpPr>
        <p:grpSpPr>
          <a:xfrm rot="2100000">
            <a:off x="1383266" y="110304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6" name="Oval 5">
              <a:extLst>
                <a:ext uri="{FF2B5EF4-FFF2-40B4-BE49-F238E27FC236}">
                  <a16:creationId xmlns:a16="http://schemas.microsoft.com/office/drawing/2014/main" xmlns="" id="{AD3A83D5-0272-9D42-8B36-1CAA937E2601}"/>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xmlns="" id="{D34A0E47-FA1C-AB4B-AE5E-3726D73371EC}"/>
                </a:ext>
              </a:extLst>
            </p:cNvPr>
            <p:cNvCxnSpPr>
              <a:stCxn id="6" idx="2"/>
              <a:endCxn id="6"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6D523FFB-0B00-0E4E-9CF6-DA2D47CAD9C2}"/>
              </a:ext>
            </a:extLst>
          </p:cNvPr>
          <p:cNvGrpSpPr/>
          <p:nvPr/>
        </p:nvGrpSpPr>
        <p:grpSpPr>
          <a:xfrm rot="2100000">
            <a:off x="5845854" y="811079"/>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1EEF3B2F-E30E-F84A-BB22-ED75E13F9C5D}"/>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xmlns="" id="{00400069-0F9E-544E-815B-D2934F000861}"/>
                </a:ext>
              </a:extLst>
            </p:cNvPr>
            <p:cNvCxnSpPr>
              <a:stCxn id="9" idx="2"/>
              <a:endCxn id="9"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7609AE3A-5C48-9F4F-9EAD-ED114CD91DD5}"/>
              </a:ext>
            </a:extLst>
          </p:cNvPr>
          <p:cNvGrpSpPr/>
          <p:nvPr/>
        </p:nvGrpSpPr>
        <p:grpSpPr>
          <a:xfrm rot="2100000">
            <a:off x="5845854" y="3022436"/>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2" name="Oval 11">
              <a:extLst>
                <a:ext uri="{FF2B5EF4-FFF2-40B4-BE49-F238E27FC236}">
                  <a16:creationId xmlns:a16="http://schemas.microsoft.com/office/drawing/2014/main" xmlns="" id="{3265D03D-99E3-914F-9593-636CFBF772D0}"/>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xmlns="" id="{3056DF5B-B606-6646-9638-1E76B7E0CD50}"/>
                </a:ext>
              </a:extLst>
            </p:cNvPr>
            <p:cNvCxnSpPr>
              <a:stCxn id="12" idx="2"/>
              <a:endCxn id="12"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4E87067E-C7FC-7841-BA69-3E3F2F824D61}"/>
              </a:ext>
            </a:extLst>
          </p:cNvPr>
          <p:cNvGrpSpPr/>
          <p:nvPr/>
        </p:nvGrpSpPr>
        <p:grpSpPr>
          <a:xfrm rot="2100000">
            <a:off x="1383266" y="331440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xmlns="" id="{5005872F-C8F1-2648-A3DE-04416D994825}"/>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xmlns="" id="{45FAF0E1-BF4E-F64F-B167-E5ABE80F75AD}"/>
                </a:ext>
              </a:extLst>
            </p:cNvPr>
            <p:cNvCxnSpPr>
              <a:stCxn id="15" idx="2"/>
              <a:endCxn id="15"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707EC595-D25C-B04C-A48C-61E747F4F61D}"/>
              </a:ext>
            </a:extLst>
          </p:cNvPr>
          <p:cNvSpPr txBox="1"/>
          <p:nvPr/>
        </p:nvSpPr>
        <p:spPr>
          <a:xfrm>
            <a:off x="3057817" y="897488"/>
            <a:ext cx="5346761" cy="5447645"/>
          </a:xfrm>
          <a:prstGeom prst="rect">
            <a:avLst/>
          </a:prstGeom>
          <a:no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Bitcoin</a:t>
            </a:r>
            <a:r>
              <a:rPr lang="en-US" sz="2800" b="1" dirty="0">
                <a:solidFill>
                  <a:srgbClr val="FFFF00"/>
                </a:solidFill>
                <a:latin typeface="Arial" panose="020B0604020202020204" pitchFamily="34" charset="0"/>
                <a:cs typeface="Arial" panose="020B0604020202020204" pitchFamily="34" charset="0"/>
              </a:rPr>
              <a:t>—Origin </a:t>
            </a:r>
          </a:p>
          <a:p>
            <a:pPr marL="457200" indent="-4572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Created 10-11yrs ago by anonymous person or persons called Satoshi Nakamoto with a controversial identity</a:t>
            </a:r>
          </a:p>
          <a:p>
            <a:pPr marL="457200" indent="-457200">
              <a:buFont typeface="Arial" panose="020B0604020202020204" pitchFamily="34" charset="0"/>
              <a:buChar char="•"/>
            </a:pPr>
            <a:r>
              <a:rPr lang="en-US" sz="4000" b="1" dirty="0">
                <a:solidFill>
                  <a:srgbClr val="FFFF00"/>
                </a:solidFill>
                <a:latin typeface="Arial" panose="020B0604020202020204" pitchFamily="34" charset="0"/>
                <a:cs typeface="Arial" panose="020B0604020202020204" pitchFamily="34" charset="0"/>
              </a:rPr>
              <a:t>I</a:t>
            </a:r>
            <a:r>
              <a:rPr lang="en-US" sz="2800" b="1" dirty="0">
                <a:solidFill>
                  <a:srgbClr val="FFFF00"/>
                </a:solidFill>
                <a:latin typeface="Arial" panose="020B0604020202020204" pitchFamily="34" charset="0"/>
                <a:cs typeface="Arial" panose="020B0604020202020204" pitchFamily="34" charset="0"/>
              </a:rPr>
              <a:t>t has been estimated that Nakamoto owns around one </a:t>
            </a:r>
            <a:r>
              <a:rPr lang="en-US" sz="2800" b="1" dirty="0" err="1">
                <a:solidFill>
                  <a:srgbClr val="FFFF00"/>
                </a:solidFill>
                <a:latin typeface="Arial" panose="020B0604020202020204" pitchFamily="34" charset="0"/>
                <a:cs typeface="Arial" panose="020B0604020202020204" pitchFamily="34" charset="0"/>
              </a:rPr>
              <a:t>mln</a:t>
            </a:r>
            <a:r>
              <a:rPr lang="en-US" sz="2800" b="1" dirty="0">
                <a:solidFill>
                  <a:srgbClr val="FFFF00"/>
                </a:solidFill>
                <a:latin typeface="Arial" panose="020B0604020202020204" pitchFamily="34" charset="0"/>
                <a:cs typeface="Arial" panose="020B0604020202020204" pitchFamily="34" charset="0"/>
              </a:rPr>
              <a:t> Bitcoins, which amounts to approximately $3.6 </a:t>
            </a:r>
            <a:r>
              <a:rPr lang="en-US" sz="2800" b="1" dirty="0" err="1">
                <a:solidFill>
                  <a:srgbClr val="FFFF00"/>
                </a:solidFill>
                <a:latin typeface="Arial" panose="020B0604020202020204" pitchFamily="34" charset="0"/>
                <a:cs typeface="Arial" panose="020B0604020202020204" pitchFamily="34" charset="0"/>
              </a:rPr>
              <a:t>bln</a:t>
            </a:r>
            <a:r>
              <a:rPr lang="en-US" sz="2800" b="1" dirty="0">
                <a:solidFill>
                  <a:srgbClr val="FFFF00"/>
                </a:solidFill>
                <a:latin typeface="Arial" panose="020B0604020202020204" pitchFamily="34" charset="0"/>
                <a:cs typeface="Arial" panose="020B0604020202020204" pitchFamily="34" charset="0"/>
              </a:rPr>
              <a:t> as of September 2017.</a:t>
            </a:r>
            <a:r>
              <a:rPr lang="en-US" b="1" dirty="0">
                <a:solidFill>
                  <a:srgbClr val="FFFF00"/>
                </a:solidFill>
                <a:latin typeface="Arial" panose="020B0604020202020204" pitchFamily="34" charset="0"/>
                <a:cs typeface="Arial" panose="020B0604020202020204" pitchFamily="34" charset="0"/>
              </a:rPr>
              <a:t> </a:t>
            </a:r>
            <a:endParaRPr lang="en-US" sz="4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35CBEC89-A48D-374E-A1DA-D6AD145BEF8A}"/>
              </a:ext>
            </a:extLst>
          </p:cNvPr>
          <p:cNvPicPr>
            <a:picLocks noChangeAspect="1"/>
          </p:cNvPicPr>
          <p:nvPr/>
        </p:nvPicPr>
        <p:blipFill>
          <a:blip r:embed="rId4"/>
          <a:stretch>
            <a:fillRect/>
          </a:stretch>
        </p:blipFill>
        <p:spPr>
          <a:xfrm>
            <a:off x="8150578" y="1072816"/>
            <a:ext cx="4125564" cy="5203805"/>
          </a:xfrm>
          <a:prstGeom prst="rect">
            <a:avLst/>
          </a:prstGeom>
        </p:spPr>
      </p:pic>
      <p:sp>
        <p:nvSpPr>
          <p:cNvPr id="19" name="Slide Number Placeholder 18">
            <a:extLst>
              <a:ext uri="{FF2B5EF4-FFF2-40B4-BE49-F238E27FC236}">
                <a16:creationId xmlns:a16="http://schemas.microsoft.com/office/drawing/2014/main" xmlns="" id="{4E0E78AA-0DD1-0E45-B696-D6D6E8218E69}"/>
              </a:ext>
            </a:extLst>
          </p:cNvPr>
          <p:cNvSpPr>
            <a:spLocks noGrp="1"/>
          </p:cNvSpPr>
          <p:nvPr>
            <p:ph type="sldNum" sz="quarter" idx="12"/>
          </p:nvPr>
        </p:nvSpPr>
        <p:spPr/>
        <p:txBody>
          <a:bodyPr/>
          <a:lstStyle/>
          <a:p>
            <a:fld id="{A3F2E5FD-DC02-2141-A735-A14E6E825D39}" type="slidenum">
              <a:rPr lang="en-US" smtClean="0"/>
              <a:t>33</a:t>
            </a:fld>
            <a:endParaRPr lang="en-US"/>
          </a:p>
        </p:txBody>
      </p:sp>
    </p:spTree>
    <p:extLst>
      <p:ext uri="{BB962C8B-B14F-4D97-AF65-F5344CB8AC3E}">
        <p14:creationId xmlns:p14="http://schemas.microsoft.com/office/powerpoint/2010/main" val="6284903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 calcmode="lin" valueType="num">
                                      <p:cBhvr>
                                        <p:cTn id="31" dur="500" fill="hold"/>
                                        <p:tgtEl>
                                          <p:spTgt spid="14"/>
                                        </p:tgtEl>
                                        <p:attrNameLst>
                                          <p:attrName>style.rotation</p:attrName>
                                        </p:attrNameLst>
                                      </p:cBhvr>
                                      <p:tavLst>
                                        <p:tav tm="0">
                                          <p:val>
                                            <p:fltVal val="90"/>
                                          </p:val>
                                        </p:tav>
                                        <p:tav tm="100000">
                                          <p:val>
                                            <p:fltVal val="0"/>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14B0A-A4C9-EE46-AB2F-E507E7BBE73F}"/>
              </a:ext>
            </a:extLst>
          </p:cNvPr>
          <p:cNvSpPr>
            <a:spLocks noGrp="1"/>
          </p:cNvSpPr>
          <p:nvPr>
            <p:ph type="title"/>
          </p:nvPr>
        </p:nvSpPr>
        <p:spPr>
          <a:xfrm>
            <a:off x="0" y="1123836"/>
            <a:ext cx="2947482" cy="4601183"/>
          </a:xfrm>
        </p:spPr>
        <p:txBody>
          <a:bodyPr/>
          <a:lstStyle/>
          <a:p>
            <a:r>
              <a:rPr lang="en-US" dirty="0"/>
              <a:t>Digital Currency and Bitcoin</a:t>
            </a:r>
          </a:p>
        </p:txBody>
      </p:sp>
      <p:sp>
        <p:nvSpPr>
          <p:cNvPr id="4" name="Rectangle 3">
            <a:extLst>
              <a:ext uri="{FF2B5EF4-FFF2-40B4-BE49-F238E27FC236}">
                <a16:creationId xmlns:a16="http://schemas.microsoft.com/office/drawing/2014/main" xmlns="" id="{4B6DFD84-DD4E-DF42-90BC-9E6654D5F179}"/>
              </a:ext>
            </a:extLst>
          </p:cNvPr>
          <p:cNvSpPr/>
          <p:nvPr/>
        </p:nvSpPr>
        <p:spPr>
          <a:xfrm>
            <a:off x="2517252" y="1253841"/>
            <a:ext cx="4946976" cy="4712587"/>
          </a:xfrm>
          <a:prstGeom prst="rect">
            <a:avLst/>
          </a:prstGeom>
          <a:blipFill>
            <a:blip r:embed="rId2"/>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 name="Group 4">
            <a:extLst>
              <a:ext uri="{FF2B5EF4-FFF2-40B4-BE49-F238E27FC236}">
                <a16:creationId xmlns:a16="http://schemas.microsoft.com/office/drawing/2014/main" xmlns="" id="{388D82EE-DEC6-6248-8768-70AC2D2F7E44}"/>
              </a:ext>
            </a:extLst>
          </p:cNvPr>
          <p:cNvGrpSpPr/>
          <p:nvPr/>
        </p:nvGrpSpPr>
        <p:grpSpPr>
          <a:xfrm rot="2100000">
            <a:off x="2989623" y="1545809"/>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6" name="Oval 5">
              <a:extLst>
                <a:ext uri="{FF2B5EF4-FFF2-40B4-BE49-F238E27FC236}">
                  <a16:creationId xmlns:a16="http://schemas.microsoft.com/office/drawing/2014/main" xmlns="" id="{1AC10546-D16F-A74F-8398-1937AF071782}"/>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xmlns="" id="{891C074C-C8F1-1D46-9702-C6EE06AE36AA}"/>
                </a:ext>
              </a:extLst>
            </p:cNvPr>
            <p:cNvCxnSpPr>
              <a:stCxn id="6" idx="2"/>
              <a:endCxn id="6"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131CA67A-2677-0947-9F31-742D12A3B9AD}"/>
              </a:ext>
            </a:extLst>
          </p:cNvPr>
          <p:cNvGrpSpPr/>
          <p:nvPr/>
        </p:nvGrpSpPr>
        <p:grpSpPr>
          <a:xfrm rot="2100000">
            <a:off x="5608786" y="192529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87359EC2-CAA5-6040-A33E-3361C0E0F525}"/>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xmlns="" id="{5756CA79-0C1D-7242-8678-F76B60C49D2D}"/>
                </a:ext>
              </a:extLst>
            </p:cNvPr>
            <p:cNvCxnSpPr>
              <a:stCxn id="9" idx="2"/>
              <a:endCxn id="9"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5F6071DF-35B5-4447-9B01-107CA9577011}"/>
              </a:ext>
            </a:extLst>
          </p:cNvPr>
          <p:cNvGrpSpPr/>
          <p:nvPr/>
        </p:nvGrpSpPr>
        <p:grpSpPr>
          <a:xfrm rot="2100000">
            <a:off x="5608786" y="4136652"/>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2" name="Oval 11">
              <a:extLst>
                <a:ext uri="{FF2B5EF4-FFF2-40B4-BE49-F238E27FC236}">
                  <a16:creationId xmlns:a16="http://schemas.microsoft.com/office/drawing/2014/main" xmlns="" id="{138E5B42-E6BC-BA44-A49D-7298B8821FA9}"/>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xmlns="" id="{0A7858CE-9FF1-844E-8D2A-E503536F0335}"/>
                </a:ext>
              </a:extLst>
            </p:cNvPr>
            <p:cNvCxnSpPr>
              <a:stCxn id="12" idx="2"/>
              <a:endCxn id="12"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CD216110-787F-1F42-BCC4-7558BB67C284}"/>
              </a:ext>
            </a:extLst>
          </p:cNvPr>
          <p:cNvGrpSpPr/>
          <p:nvPr/>
        </p:nvGrpSpPr>
        <p:grpSpPr>
          <a:xfrm rot="2100000">
            <a:off x="2825246" y="5491669"/>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xmlns="" id="{3FADE77A-FC6C-4444-B439-3CB3E4CAC0E7}"/>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xmlns="" id="{DA05D1B5-C1DE-F54C-971C-895491B4ECE2}"/>
                </a:ext>
              </a:extLst>
            </p:cNvPr>
            <p:cNvCxnSpPr>
              <a:stCxn id="15" idx="2"/>
              <a:endCxn id="15"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5F9CF150-7B4D-8942-A033-7E9CB4F15E14}"/>
              </a:ext>
            </a:extLst>
          </p:cNvPr>
          <p:cNvSpPr txBox="1"/>
          <p:nvPr/>
        </p:nvSpPr>
        <p:spPr>
          <a:xfrm>
            <a:off x="2517252" y="1503668"/>
            <a:ext cx="4946976" cy="44627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Bitcoin</a:t>
            </a:r>
            <a:r>
              <a:rPr lang="en-US" sz="2400" b="1" dirty="0">
                <a:latin typeface="Arial" panose="020B0604020202020204" pitchFamily="34" charset="0"/>
                <a:cs typeface="Arial" panose="020B0604020202020204" pitchFamily="34" charset="0"/>
              </a:rPr>
              <a:t>—Origin</a:t>
            </a:r>
          </a:p>
          <a:p>
            <a:pPr algn="ctr"/>
            <a:r>
              <a:rPr lang="en-US" sz="2800" b="1" dirty="0">
                <a:latin typeface="Arial" panose="020B0604020202020204" pitchFamily="34" charset="0"/>
                <a:cs typeface="Arial" panose="020B0604020202020204" pitchFamily="34" charset="0"/>
              </a:rPr>
              <a:t>Greatest advantage of BC</a:t>
            </a:r>
          </a:p>
          <a:p>
            <a:pPr algn="ctr"/>
            <a:r>
              <a:rPr lang="en-US" sz="2800" b="1" dirty="0">
                <a:latin typeface="Arial" panose="020B0604020202020204" pitchFamily="34" charset="0"/>
                <a:cs typeface="Arial" panose="020B0604020202020204" pitchFamily="34" charset="0"/>
              </a:rPr>
              <a:t>is its independence from world governments, banks and corporations. Not one authority can interfere into BTC transactions, impose transaction fees or take people’s money away</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B30557C0-ECAC-8346-8CF9-EFD56A225F71}"/>
              </a:ext>
            </a:extLst>
          </p:cNvPr>
          <p:cNvPicPr>
            <a:picLocks noChangeAspect="1"/>
          </p:cNvPicPr>
          <p:nvPr/>
        </p:nvPicPr>
        <p:blipFill>
          <a:blip r:embed="rId4"/>
          <a:stretch>
            <a:fillRect/>
          </a:stretch>
        </p:blipFill>
        <p:spPr>
          <a:xfrm>
            <a:off x="7548782" y="1100443"/>
            <a:ext cx="4643217" cy="4647970"/>
          </a:xfrm>
          <a:prstGeom prst="rect">
            <a:avLst/>
          </a:prstGeom>
        </p:spPr>
      </p:pic>
      <p:sp>
        <p:nvSpPr>
          <p:cNvPr id="19" name="Slide Number Placeholder 18">
            <a:extLst>
              <a:ext uri="{FF2B5EF4-FFF2-40B4-BE49-F238E27FC236}">
                <a16:creationId xmlns:a16="http://schemas.microsoft.com/office/drawing/2014/main" xmlns="" id="{643A7122-CB04-A447-BF07-ED9E3BFB1220}"/>
              </a:ext>
            </a:extLst>
          </p:cNvPr>
          <p:cNvSpPr>
            <a:spLocks noGrp="1"/>
          </p:cNvSpPr>
          <p:nvPr>
            <p:ph type="sldNum" sz="quarter" idx="12"/>
          </p:nvPr>
        </p:nvSpPr>
        <p:spPr/>
        <p:txBody>
          <a:bodyPr/>
          <a:lstStyle/>
          <a:p>
            <a:fld id="{A3F2E5FD-DC02-2141-A735-A14E6E825D39}" type="slidenum">
              <a:rPr lang="en-US" smtClean="0"/>
              <a:t>34</a:t>
            </a:fld>
            <a:endParaRPr lang="en-US"/>
          </a:p>
        </p:txBody>
      </p:sp>
    </p:spTree>
    <p:extLst>
      <p:ext uri="{BB962C8B-B14F-4D97-AF65-F5344CB8AC3E}">
        <p14:creationId xmlns:p14="http://schemas.microsoft.com/office/powerpoint/2010/main" val="3275516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 calcmode="lin" valueType="num">
                                      <p:cBhvr>
                                        <p:cTn id="31" dur="500" fill="hold"/>
                                        <p:tgtEl>
                                          <p:spTgt spid="14"/>
                                        </p:tgtEl>
                                        <p:attrNameLst>
                                          <p:attrName>style.rotation</p:attrName>
                                        </p:attrNameLst>
                                      </p:cBhvr>
                                      <p:tavLst>
                                        <p:tav tm="0">
                                          <p:val>
                                            <p:fltVal val="90"/>
                                          </p:val>
                                        </p:tav>
                                        <p:tav tm="100000">
                                          <p:val>
                                            <p:fltVal val="0"/>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F53272E-2FEC-6C40-9CC3-595ABC5D1C64}"/>
              </a:ext>
            </a:extLst>
          </p:cNvPr>
          <p:cNvSpPr/>
          <p:nvPr/>
        </p:nvSpPr>
        <p:spPr>
          <a:xfrm>
            <a:off x="3215335" y="773800"/>
            <a:ext cx="5103845" cy="5257368"/>
          </a:xfrm>
          <a:prstGeom prst="rect">
            <a:avLst/>
          </a:prstGeom>
          <a:blipFill>
            <a:blip r:embed="rId2"/>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 name="Group 4">
            <a:extLst>
              <a:ext uri="{FF2B5EF4-FFF2-40B4-BE49-F238E27FC236}">
                <a16:creationId xmlns:a16="http://schemas.microsoft.com/office/drawing/2014/main" xmlns="" id="{A9507565-A677-D44E-86B7-1C5F56017A39}"/>
              </a:ext>
            </a:extLst>
          </p:cNvPr>
          <p:cNvGrpSpPr/>
          <p:nvPr/>
        </p:nvGrpSpPr>
        <p:grpSpPr>
          <a:xfrm rot="2100000">
            <a:off x="994012" y="628930"/>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6" name="Oval 5">
              <a:extLst>
                <a:ext uri="{FF2B5EF4-FFF2-40B4-BE49-F238E27FC236}">
                  <a16:creationId xmlns:a16="http://schemas.microsoft.com/office/drawing/2014/main" xmlns="" id="{76D1C25A-39E2-014D-9ABB-9FE5FED221E1}"/>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xmlns="" id="{FAA7B0F0-9574-2440-A268-05FD7414F659}"/>
                </a:ext>
              </a:extLst>
            </p:cNvPr>
            <p:cNvCxnSpPr>
              <a:stCxn id="6" idx="2"/>
              <a:endCxn id="6"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9573E821-2EF6-E146-8C54-4DD6B348F8DA}"/>
              </a:ext>
            </a:extLst>
          </p:cNvPr>
          <p:cNvGrpSpPr/>
          <p:nvPr/>
        </p:nvGrpSpPr>
        <p:grpSpPr>
          <a:xfrm rot="2100000">
            <a:off x="5459511" y="389548"/>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xmlns="" id="{07057A64-7B4B-7A46-B27E-41C389F61BAC}"/>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xmlns="" id="{FA7328E9-6B46-B249-8804-4BDCEE778A65}"/>
                </a:ext>
              </a:extLst>
            </p:cNvPr>
            <p:cNvCxnSpPr>
              <a:stCxn id="9" idx="2"/>
              <a:endCxn id="9"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4E94485A-144B-A84F-9391-CDA61813B7EA}"/>
              </a:ext>
            </a:extLst>
          </p:cNvPr>
          <p:cNvGrpSpPr/>
          <p:nvPr/>
        </p:nvGrpSpPr>
        <p:grpSpPr>
          <a:xfrm rot="2100000">
            <a:off x="5459511" y="2600905"/>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2" name="Oval 11">
              <a:extLst>
                <a:ext uri="{FF2B5EF4-FFF2-40B4-BE49-F238E27FC236}">
                  <a16:creationId xmlns:a16="http://schemas.microsoft.com/office/drawing/2014/main" xmlns="" id="{CDB22E07-AEBA-E548-B9B6-3FCADC1A828C}"/>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xmlns="" id="{03A4A772-9C25-BF40-9D42-0C6B6522B336}"/>
                </a:ext>
              </a:extLst>
            </p:cNvPr>
            <p:cNvCxnSpPr>
              <a:stCxn id="12" idx="2"/>
              <a:endCxn id="12"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FACFF36B-B31C-6343-B3F7-504A2CE93A4A}"/>
              </a:ext>
            </a:extLst>
          </p:cNvPr>
          <p:cNvGrpSpPr/>
          <p:nvPr/>
        </p:nvGrpSpPr>
        <p:grpSpPr>
          <a:xfrm rot="2100000">
            <a:off x="994012" y="2840287"/>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xmlns="" id="{490C5F12-A2AC-034B-906E-3B6E595B53A6}"/>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xmlns="" id="{1F29F16E-F1C5-404D-9BF0-0CE2D58B896B}"/>
                </a:ext>
              </a:extLst>
            </p:cNvPr>
            <p:cNvCxnSpPr>
              <a:stCxn id="15" idx="2"/>
              <a:endCxn id="15"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57E80428-4641-3841-9970-026A78D723CA}"/>
              </a:ext>
            </a:extLst>
          </p:cNvPr>
          <p:cNvSpPr txBox="1"/>
          <p:nvPr/>
        </p:nvSpPr>
        <p:spPr>
          <a:xfrm>
            <a:off x="3293769" y="970702"/>
            <a:ext cx="4946976" cy="532453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Bitcoin</a:t>
            </a:r>
            <a:r>
              <a:rPr lang="en-US" sz="2400" b="1" dirty="0">
                <a:latin typeface="Arial" panose="020B0604020202020204" pitchFamily="34" charset="0"/>
                <a:cs typeface="Arial" panose="020B0604020202020204" pitchFamily="34" charset="0"/>
              </a:rPr>
              <a:t>—How it works</a:t>
            </a:r>
          </a:p>
          <a:p>
            <a:pPr algn="ctr"/>
            <a:r>
              <a:rPr lang="en-US" sz="2800" dirty="0"/>
              <a:t>A user sees only amount of Bitcoins on his or her wallet and and transaction results.</a:t>
            </a:r>
          </a:p>
          <a:p>
            <a:pPr algn="ctr"/>
            <a:r>
              <a:rPr lang="en-US" sz="2800" dirty="0"/>
              <a:t>Behind the scenes, the Bitcoin network is sharing a public ledger called the "block chain". This ledger contains every transaction ever processed. Digital records of transactions are combined into "blocks".</a:t>
            </a:r>
          </a:p>
          <a:p>
            <a:pPr marL="457200" indent="-457200">
              <a:buFont typeface="Arial" panose="020B0604020202020204" pitchFamily="34" charset="0"/>
              <a:buChar char="•"/>
            </a:pP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8514CBE2-DE77-974B-9A24-6851F5AC071F}"/>
              </a:ext>
            </a:extLst>
          </p:cNvPr>
          <p:cNvPicPr>
            <a:picLocks noChangeAspect="1"/>
          </p:cNvPicPr>
          <p:nvPr/>
        </p:nvPicPr>
        <p:blipFill>
          <a:blip r:embed="rId4"/>
          <a:stretch>
            <a:fillRect/>
          </a:stretch>
        </p:blipFill>
        <p:spPr>
          <a:xfrm>
            <a:off x="8264394" y="948400"/>
            <a:ext cx="3900668" cy="5407950"/>
          </a:xfrm>
          <a:prstGeom prst="rect">
            <a:avLst/>
          </a:prstGeom>
        </p:spPr>
      </p:pic>
      <p:sp>
        <p:nvSpPr>
          <p:cNvPr id="20" name="TextBox 19">
            <a:extLst>
              <a:ext uri="{FF2B5EF4-FFF2-40B4-BE49-F238E27FC236}">
                <a16:creationId xmlns:a16="http://schemas.microsoft.com/office/drawing/2014/main" xmlns="" id="{DF305902-FD78-A54C-B890-B4D9CCF15FB5}"/>
              </a:ext>
            </a:extLst>
          </p:cNvPr>
          <p:cNvSpPr txBox="1"/>
          <p:nvPr/>
        </p:nvSpPr>
        <p:spPr>
          <a:xfrm>
            <a:off x="2176041" y="6396446"/>
            <a:ext cx="7947817"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400" dirty="0"/>
              <a:t>https://</a:t>
            </a:r>
            <a:r>
              <a:rPr lang="en-US" sz="2400" dirty="0" err="1"/>
              <a:t>cointelegraph.com</a:t>
            </a:r>
            <a:r>
              <a:rPr lang="en-US" sz="2400" dirty="0"/>
              <a:t>/bitcoin-for-beginners/what-is-bitcoin</a:t>
            </a:r>
          </a:p>
        </p:txBody>
      </p:sp>
      <p:sp>
        <p:nvSpPr>
          <p:cNvPr id="21" name="Slide Number Placeholder 20">
            <a:extLst>
              <a:ext uri="{FF2B5EF4-FFF2-40B4-BE49-F238E27FC236}">
                <a16:creationId xmlns:a16="http://schemas.microsoft.com/office/drawing/2014/main" xmlns="" id="{6AF97A8A-8FE7-7640-957F-A303AAE0AEFE}"/>
              </a:ext>
            </a:extLst>
          </p:cNvPr>
          <p:cNvSpPr>
            <a:spLocks noGrp="1"/>
          </p:cNvSpPr>
          <p:nvPr>
            <p:ph type="sldNum" sz="quarter" idx="12"/>
          </p:nvPr>
        </p:nvSpPr>
        <p:spPr/>
        <p:txBody>
          <a:bodyPr/>
          <a:lstStyle/>
          <a:p>
            <a:fld id="{A3F2E5FD-DC02-2141-A735-A14E6E825D39}" type="slidenum">
              <a:rPr lang="en-US" smtClean="0"/>
              <a:t>35</a:t>
            </a:fld>
            <a:endParaRPr lang="en-US"/>
          </a:p>
        </p:txBody>
      </p:sp>
      <p:sp>
        <p:nvSpPr>
          <p:cNvPr id="18" name="Title 17">
            <a:extLst>
              <a:ext uri="{FF2B5EF4-FFF2-40B4-BE49-F238E27FC236}">
                <a16:creationId xmlns:a16="http://schemas.microsoft.com/office/drawing/2014/main" xmlns="" id="{038CA64C-D9CF-6B4E-A25F-A67DBBEB5768}"/>
              </a:ext>
            </a:extLst>
          </p:cNvPr>
          <p:cNvSpPr>
            <a:spLocks noGrp="1"/>
          </p:cNvSpPr>
          <p:nvPr>
            <p:ph type="title"/>
          </p:nvPr>
        </p:nvSpPr>
        <p:spPr/>
        <p:txBody>
          <a:bodyPr/>
          <a:lstStyle/>
          <a:p>
            <a:r>
              <a:rPr lang="en-US" dirty="0"/>
              <a:t>Digital Currency and Bitcoin</a:t>
            </a:r>
          </a:p>
        </p:txBody>
      </p:sp>
    </p:spTree>
    <p:extLst>
      <p:ext uri="{BB962C8B-B14F-4D97-AF65-F5344CB8AC3E}">
        <p14:creationId xmlns:p14="http://schemas.microsoft.com/office/powerpoint/2010/main" val="38559326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 calcmode="lin" valueType="num">
                                      <p:cBhvr>
                                        <p:cTn id="31" dur="500" fill="hold"/>
                                        <p:tgtEl>
                                          <p:spTgt spid="14"/>
                                        </p:tgtEl>
                                        <p:attrNameLst>
                                          <p:attrName>style.rotation</p:attrName>
                                        </p:attrNameLst>
                                      </p:cBhvr>
                                      <p:tavLst>
                                        <p:tav tm="0">
                                          <p:val>
                                            <p:fltVal val="90"/>
                                          </p:val>
                                        </p:tav>
                                        <p:tav tm="100000">
                                          <p:val>
                                            <p:fltVal val="0"/>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69E2C-1031-9E40-9E69-71244A9383F3}"/>
              </a:ext>
            </a:extLst>
          </p:cNvPr>
          <p:cNvSpPr>
            <a:spLocks noGrp="1"/>
          </p:cNvSpPr>
          <p:nvPr>
            <p:ph type="title"/>
          </p:nvPr>
        </p:nvSpPr>
        <p:spPr/>
        <p:txBody>
          <a:bodyPr/>
          <a:lstStyle/>
          <a:p>
            <a:r>
              <a:rPr lang="en-US" dirty="0"/>
              <a:t>Digital Currency and Bitcoin</a:t>
            </a:r>
          </a:p>
        </p:txBody>
      </p:sp>
      <p:sp>
        <p:nvSpPr>
          <p:cNvPr id="11" name="Rectangle 10">
            <a:extLst>
              <a:ext uri="{FF2B5EF4-FFF2-40B4-BE49-F238E27FC236}">
                <a16:creationId xmlns:a16="http://schemas.microsoft.com/office/drawing/2014/main" xmlns="" id="{FB722926-D6FC-F44F-BCE7-6CB955939AE6}"/>
              </a:ext>
            </a:extLst>
          </p:cNvPr>
          <p:cNvSpPr/>
          <p:nvPr/>
        </p:nvSpPr>
        <p:spPr>
          <a:xfrm>
            <a:off x="2966314" y="783618"/>
            <a:ext cx="4495642" cy="5316240"/>
          </a:xfrm>
          <a:prstGeom prst="rect">
            <a:avLst/>
          </a:prstGeom>
          <a:blipFill>
            <a:blip r:embed="rId2"/>
            <a:tile tx="0" ty="0" sx="100000" sy="100000" flip="none" algn="tl"/>
          </a:blipFill>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scene3d>
          <a:sp3d>
            <a:bevelT w="177800"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2" name="Group 11">
            <a:extLst>
              <a:ext uri="{FF2B5EF4-FFF2-40B4-BE49-F238E27FC236}">
                <a16:creationId xmlns:a16="http://schemas.microsoft.com/office/drawing/2014/main" xmlns="" id="{0D97FB3A-7CF3-5A45-8929-FD01693EC049}"/>
              </a:ext>
            </a:extLst>
          </p:cNvPr>
          <p:cNvGrpSpPr/>
          <p:nvPr/>
        </p:nvGrpSpPr>
        <p:grpSpPr>
          <a:xfrm rot="2100000">
            <a:off x="994012" y="628930"/>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3" name="Oval 12">
              <a:extLst>
                <a:ext uri="{FF2B5EF4-FFF2-40B4-BE49-F238E27FC236}">
                  <a16:creationId xmlns:a16="http://schemas.microsoft.com/office/drawing/2014/main" xmlns="" id="{F51A4DBB-19F8-0940-B3A4-81C022D48F89}"/>
                </a:ext>
              </a:extLst>
            </p:cNvPr>
            <p:cNvSpPr/>
            <p:nvPr/>
          </p:nvSpPr>
          <p:spPr>
            <a:xfrm rot="378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xmlns="" id="{A073F81A-046E-8543-A90A-FD3F6F75A053}"/>
                </a:ext>
              </a:extLst>
            </p:cNvPr>
            <p:cNvCxnSpPr>
              <a:stCxn id="13" idx="2"/>
              <a:endCxn id="13" idx="6"/>
            </p:cNvCxnSpPr>
            <p:nvPr/>
          </p:nvCxnSpPr>
          <p:spPr>
            <a:xfrm rot="19500000" flipH="1">
              <a:off x="3186356" y="748083"/>
              <a:ext cx="46750" cy="33263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E57ED386-0B2D-3648-9A1F-881369F32564}"/>
              </a:ext>
            </a:extLst>
          </p:cNvPr>
          <p:cNvGrpSpPr/>
          <p:nvPr/>
        </p:nvGrpSpPr>
        <p:grpSpPr>
          <a:xfrm rot="2100000">
            <a:off x="5668424" y="437953"/>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xmlns="" id="{291021EB-91C8-6D4E-AE3C-CE28435D5E47}"/>
                </a:ext>
              </a:extLst>
            </p:cNvPr>
            <p:cNvSpPr/>
            <p:nvPr/>
          </p:nvSpPr>
          <p:spPr>
            <a:xfrm rot="2070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xmlns="" id="{CEB438D2-1FB0-3B4A-8F03-83FAD9876283}"/>
                </a:ext>
              </a:extLst>
            </p:cNvPr>
            <p:cNvCxnSpPr>
              <a:stCxn id="16" idx="2"/>
              <a:endCxn id="16" idx="6"/>
            </p:cNvCxnSpPr>
            <p:nvPr/>
          </p:nvCxnSpPr>
          <p:spPr>
            <a:xfrm rot="19500000">
              <a:off x="3051909" y="856958"/>
              <a:ext cx="315645" cy="11488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FF20CE2A-423B-734F-8500-24F7C66F5D78}"/>
              </a:ext>
            </a:extLst>
          </p:cNvPr>
          <p:cNvGrpSpPr/>
          <p:nvPr/>
        </p:nvGrpSpPr>
        <p:grpSpPr>
          <a:xfrm rot="2100000">
            <a:off x="5668424" y="2649310"/>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xmlns="" id="{66E83550-E18A-F646-800D-103E6940FD7D}"/>
                </a:ext>
              </a:extLst>
            </p:cNvPr>
            <p:cNvSpPr/>
            <p:nvPr/>
          </p:nvSpPr>
          <p:spPr>
            <a:xfrm rot="1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Connector 19">
              <a:extLst>
                <a:ext uri="{FF2B5EF4-FFF2-40B4-BE49-F238E27FC236}">
                  <a16:creationId xmlns:a16="http://schemas.microsoft.com/office/drawing/2014/main" xmlns="" id="{93E071E1-E09F-D948-89E9-6BD0D95EA0CA}"/>
                </a:ext>
              </a:extLst>
            </p:cNvPr>
            <p:cNvCxnSpPr>
              <a:stCxn id="19" idx="2"/>
              <a:endCxn id="19" idx="6"/>
            </p:cNvCxnSpPr>
            <p:nvPr/>
          </p:nvCxnSpPr>
          <p:spPr>
            <a:xfrm rot="19500000">
              <a:off x="3106330" y="782053"/>
              <a:ext cx="206803" cy="264694"/>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B367735E-0D4A-C94D-BF3B-AF619D4318DE}"/>
              </a:ext>
            </a:extLst>
          </p:cNvPr>
          <p:cNvGrpSpPr/>
          <p:nvPr/>
        </p:nvGrpSpPr>
        <p:grpSpPr>
          <a:xfrm rot="2100000">
            <a:off x="994012" y="2840287"/>
            <a:ext cx="214604" cy="214604"/>
            <a:chOff x="3041780" y="746449"/>
            <a:chExt cx="335902" cy="335902"/>
          </a:xfrm>
          <a:solidFill>
            <a:schemeClr val="bg1">
              <a:lumMod val="75000"/>
            </a:schemeClr>
          </a:solidFill>
          <a:effectLst>
            <a:outerShdw blurRad="50800" dist="38100" dir="8100000" algn="tr" rotWithShape="0">
              <a:prstClr val="black">
                <a:alpha val="40000"/>
              </a:prstClr>
            </a:outerShdw>
          </a:effectLst>
        </p:grpSpPr>
        <p:sp>
          <p:nvSpPr>
            <p:cNvPr id="22" name="Oval 21">
              <a:extLst>
                <a:ext uri="{FF2B5EF4-FFF2-40B4-BE49-F238E27FC236}">
                  <a16:creationId xmlns:a16="http://schemas.microsoft.com/office/drawing/2014/main" xmlns="" id="{74BAF8BA-8D61-F449-ADE8-AE1B8F2AF784}"/>
                </a:ext>
              </a:extLst>
            </p:cNvPr>
            <p:cNvSpPr/>
            <p:nvPr/>
          </p:nvSpPr>
          <p:spPr>
            <a:xfrm rot="19020000">
              <a:off x="3041780" y="746449"/>
              <a:ext cx="335902" cy="335902"/>
            </a:xfrm>
            <a:prstGeom prst="ellipse">
              <a:avLst/>
            </a:prstGeom>
            <a:grpFill/>
            <a:scene3d>
              <a:camera prst="orthographicFront"/>
              <a:lightRig rig="threePt" dir="t"/>
            </a:scene3d>
            <a:sp3d>
              <a:bevelT w="12065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xmlns="" id="{AB783403-5F65-E44F-8DCF-3D0D6E0E7186}"/>
                </a:ext>
              </a:extLst>
            </p:cNvPr>
            <p:cNvCxnSpPr>
              <a:stCxn id="22" idx="2"/>
              <a:endCxn id="22" idx="6"/>
            </p:cNvCxnSpPr>
            <p:nvPr/>
          </p:nvCxnSpPr>
          <p:spPr>
            <a:xfrm rot="19500000" flipV="1">
              <a:off x="3043414" y="891025"/>
              <a:ext cx="332634" cy="46750"/>
            </a:xfrm>
            <a:prstGeom prst="line">
              <a:avLst/>
            </a:prstGeom>
            <a:grpFill/>
            <a:ln w="28575">
              <a:solidFill>
                <a:schemeClr val="tx1"/>
              </a:solidFill>
            </a:ln>
            <a:scene3d>
              <a:camera prst="orthographicFront"/>
              <a:lightRig rig="threePt" dir="t"/>
            </a:scene3d>
            <a:sp3d>
              <a:bevelT w="120650" h="133350"/>
            </a:sp3d>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xmlns="" id="{6FC8191E-169C-404B-A947-2CF3F29EE1B2}"/>
              </a:ext>
            </a:extLst>
          </p:cNvPr>
          <p:cNvSpPr txBox="1"/>
          <p:nvPr/>
        </p:nvSpPr>
        <p:spPr>
          <a:xfrm>
            <a:off x="3036517" y="1452185"/>
            <a:ext cx="4425439" cy="5078313"/>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Bitcoin</a:t>
            </a:r>
            <a:r>
              <a:rPr lang="en-US" sz="3200" b="1" dirty="0">
                <a:latin typeface="Arial" panose="020B0604020202020204" pitchFamily="34" charset="0"/>
                <a:cs typeface="Arial" panose="020B0604020202020204" pitchFamily="34" charset="0"/>
              </a:rPr>
              <a:t> Vs Bitcoin Cash</a:t>
            </a:r>
          </a:p>
          <a:p>
            <a:pPr algn="ctr"/>
            <a:r>
              <a:rPr lang="en-US" sz="3600" dirty="0"/>
              <a:t>As of August 2017 Bitcoin Cash was launched and has been the Bitcoin’s most successful offshoot.</a:t>
            </a:r>
          </a:p>
          <a:p>
            <a:pPr marL="457200" indent="-457200" algn="ctr">
              <a:buFont typeface="Arial" panose="020B0604020202020204" pitchFamily="34" charset="0"/>
              <a:buChar char="•"/>
            </a:pP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C6EF1E20-B454-BB43-B59E-757F9D7343DB}"/>
              </a:ext>
            </a:extLst>
          </p:cNvPr>
          <p:cNvPicPr>
            <a:picLocks noChangeAspect="1"/>
          </p:cNvPicPr>
          <p:nvPr/>
        </p:nvPicPr>
        <p:blipFill>
          <a:blip r:embed="rId4"/>
          <a:stretch>
            <a:fillRect/>
          </a:stretch>
        </p:blipFill>
        <p:spPr>
          <a:xfrm>
            <a:off x="7461956" y="857424"/>
            <a:ext cx="4809933" cy="5242434"/>
          </a:xfrm>
          <a:prstGeom prst="rect">
            <a:avLst/>
          </a:prstGeom>
        </p:spPr>
      </p:pic>
      <p:sp>
        <p:nvSpPr>
          <p:cNvPr id="26" name="Slide Number Placeholder 25">
            <a:extLst>
              <a:ext uri="{FF2B5EF4-FFF2-40B4-BE49-F238E27FC236}">
                <a16:creationId xmlns:a16="http://schemas.microsoft.com/office/drawing/2014/main" xmlns="" id="{6436ECE3-8AF4-D749-9E3A-9DB2648A7987}"/>
              </a:ext>
            </a:extLst>
          </p:cNvPr>
          <p:cNvSpPr>
            <a:spLocks noGrp="1"/>
          </p:cNvSpPr>
          <p:nvPr>
            <p:ph type="sldNum" sz="quarter" idx="12"/>
          </p:nvPr>
        </p:nvSpPr>
        <p:spPr/>
        <p:txBody>
          <a:bodyPr/>
          <a:lstStyle/>
          <a:p>
            <a:fld id="{A3F2E5FD-DC02-2141-A735-A14E6E825D39}" type="slidenum">
              <a:rPr lang="en-US" smtClean="0"/>
              <a:t>36</a:t>
            </a:fld>
            <a:endParaRPr lang="en-US"/>
          </a:p>
        </p:txBody>
      </p:sp>
    </p:spTree>
    <p:extLst>
      <p:ext uri="{BB962C8B-B14F-4D97-AF65-F5344CB8AC3E}">
        <p14:creationId xmlns:p14="http://schemas.microsoft.com/office/powerpoint/2010/main" val="9370129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90"/>
                                          </p:val>
                                        </p:tav>
                                        <p:tav tm="100000">
                                          <p:val>
                                            <p:fltVal val="0"/>
                                          </p:val>
                                        </p:tav>
                                      </p:tavLst>
                                    </p:anim>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90"/>
                                          </p:val>
                                        </p:tav>
                                        <p:tav tm="100000">
                                          <p:val>
                                            <p:fltVal val="0"/>
                                          </p:val>
                                        </p:tav>
                                      </p:tavLst>
                                    </p:anim>
                                    <p:animEffect transition="in" filter="fade">
                                      <p:cBhvr>
                                        <p:cTn id="20" dur="500"/>
                                        <p:tgtEl>
                                          <p:spTgt spid="15"/>
                                        </p:tgtEl>
                                      </p:cBhvr>
                                    </p:animEffect>
                                  </p:childTnLst>
                                </p:cTn>
                              </p:par>
                              <p:par>
                                <p:cTn id="21" presetID="3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90"/>
                                          </p:val>
                                        </p:tav>
                                        <p:tav tm="100000">
                                          <p:val>
                                            <p:fltVal val="0"/>
                                          </p:val>
                                        </p:tav>
                                      </p:tavLst>
                                    </p:anim>
                                    <p:animEffect transition="in" filter="fade">
                                      <p:cBhvr>
                                        <p:cTn id="26" dur="500"/>
                                        <p:tgtEl>
                                          <p:spTgt spid="18"/>
                                        </p:tgtEl>
                                      </p:cBhvr>
                                    </p:animEffect>
                                  </p:childTnLst>
                                </p:cTn>
                              </p:par>
                              <p:par>
                                <p:cTn id="27" presetID="3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 calcmode="lin" valueType="num">
                                      <p:cBhvr>
                                        <p:cTn id="31" dur="500" fill="hold"/>
                                        <p:tgtEl>
                                          <p:spTgt spid="21"/>
                                        </p:tgtEl>
                                        <p:attrNameLst>
                                          <p:attrName>style.rotation</p:attrName>
                                        </p:attrNameLst>
                                      </p:cBhvr>
                                      <p:tavLst>
                                        <p:tav tm="0">
                                          <p:val>
                                            <p:fltVal val="90"/>
                                          </p:val>
                                        </p:tav>
                                        <p:tav tm="100000">
                                          <p:val>
                                            <p:fltVal val="0"/>
                                          </p:val>
                                        </p:tav>
                                      </p:tavLst>
                                    </p:anim>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a:extLst>
              <a:ext uri="{FF2B5EF4-FFF2-40B4-BE49-F238E27FC236}">
                <a16:creationId xmlns:a16="http://schemas.microsoft.com/office/drawing/2014/main" xmlns="" id="{9E995A73-EBE8-4C46-BBA3-058635477423}"/>
              </a:ext>
            </a:extLst>
          </p:cNvPr>
          <p:cNvGrpSpPr/>
          <p:nvPr/>
        </p:nvGrpSpPr>
        <p:grpSpPr>
          <a:xfrm>
            <a:off x="1225334" y="621666"/>
            <a:ext cx="4429724" cy="1432911"/>
            <a:chOff x="541338" y="1836738"/>
            <a:chExt cx="3357563" cy="968375"/>
          </a:xfrm>
        </p:grpSpPr>
        <p:sp>
          <p:nvSpPr>
            <p:cNvPr id="5" name="Freeform 6">
              <a:extLst>
                <a:ext uri="{FF2B5EF4-FFF2-40B4-BE49-F238E27FC236}">
                  <a16:creationId xmlns:a16="http://schemas.microsoft.com/office/drawing/2014/main" xmlns="" id="{4AE598CD-9E54-C644-97BF-63798A1DECC0}"/>
                </a:ext>
              </a:extLst>
            </p:cNvPr>
            <p:cNvSpPr>
              <a:spLocks/>
            </p:cNvSpPr>
            <p:nvPr/>
          </p:nvSpPr>
          <p:spPr bwMode="auto">
            <a:xfrm>
              <a:off x="541338" y="1836738"/>
              <a:ext cx="3357563" cy="968375"/>
            </a:xfrm>
            <a:custGeom>
              <a:avLst/>
              <a:gdLst/>
              <a:ahLst/>
              <a:cxnLst>
                <a:cxn ang="0">
                  <a:pos x="2115" y="610"/>
                </a:cxn>
                <a:cxn ang="0">
                  <a:pos x="1399" y="6"/>
                </a:cxn>
                <a:cxn ang="0">
                  <a:pos x="1401" y="0"/>
                </a:cxn>
                <a:cxn ang="0">
                  <a:pos x="1394" y="0"/>
                </a:cxn>
                <a:cxn ang="0">
                  <a:pos x="1394" y="0"/>
                </a:cxn>
                <a:cxn ang="0">
                  <a:pos x="1394" y="0"/>
                </a:cxn>
                <a:cxn ang="0">
                  <a:pos x="0" y="0"/>
                </a:cxn>
                <a:cxn ang="0">
                  <a:pos x="192" y="566"/>
                </a:cxn>
                <a:cxn ang="0">
                  <a:pos x="1210" y="566"/>
                </a:cxn>
                <a:cxn ang="0">
                  <a:pos x="1212" y="562"/>
                </a:cxn>
                <a:cxn ang="0">
                  <a:pos x="1292" y="322"/>
                </a:cxn>
                <a:cxn ang="0">
                  <a:pos x="2115" y="610"/>
                </a:cxn>
              </a:cxnLst>
              <a:rect l="0" t="0" r="r" b="b"/>
              <a:pathLst>
                <a:path w="2115" h="610">
                  <a:moveTo>
                    <a:pt x="2115" y="610"/>
                  </a:moveTo>
                  <a:lnTo>
                    <a:pt x="1399" y="6"/>
                  </a:lnTo>
                  <a:lnTo>
                    <a:pt x="1401" y="0"/>
                  </a:lnTo>
                  <a:lnTo>
                    <a:pt x="1394" y="0"/>
                  </a:lnTo>
                  <a:lnTo>
                    <a:pt x="1394" y="0"/>
                  </a:lnTo>
                  <a:lnTo>
                    <a:pt x="1394" y="0"/>
                  </a:lnTo>
                  <a:lnTo>
                    <a:pt x="0" y="0"/>
                  </a:lnTo>
                  <a:lnTo>
                    <a:pt x="192" y="566"/>
                  </a:lnTo>
                  <a:lnTo>
                    <a:pt x="1210" y="566"/>
                  </a:lnTo>
                  <a:lnTo>
                    <a:pt x="1212" y="562"/>
                  </a:lnTo>
                  <a:lnTo>
                    <a:pt x="1292" y="322"/>
                  </a:lnTo>
                  <a:lnTo>
                    <a:pt x="2115" y="61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2000">
                <a:solidFill>
                  <a:prstClr val="white"/>
                </a:solidFill>
              </a:endParaRPr>
            </a:p>
          </p:txBody>
        </p:sp>
        <p:sp>
          <p:nvSpPr>
            <p:cNvPr id="6" name="TextBox 5">
              <a:extLst>
                <a:ext uri="{FF2B5EF4-FFF2-40B4-BE49-F238E27FC236}">
                  <a16:creationId xmlns:a16="http://schemas.microsoft.com/office/drawing/2014/main" xmlns="" id="{9D593D5D-992E-BD46-B3A3-6851441304A7}"/>
                </a:ext>
              </a:extLst>
            </p:cNvPr>
            <p:cNvSpPr txBox="1"/>
            <p:nvPr/>
          </p:nvSpPr>
          <p:spPr>
            <a:xfrm>
              <a:off x="558789" y="1901219"/>
              <a:ext cx="2232872" cy="644795"/>
            </a:xfrm>
            <a:prstGeom prst="rect">
              <a:avLst/>
            </a:prstGeom>
            <a:noFill/>
          </p:spPr>
          <p:txBody>
            <a:bodyPr wrap="square" rtlCol="0">
              <a:spAutoFit/>
            </a:bodyPr>
            <a:lstStyle/>
            <a:p>
              <a:pPr algn="ctr"/>
              <a:r>
                <a:rPr lang="en-US" sz="2800" dirty="0">
                  <a:solidFill>
                    <a:schemeClr val="bg1"/>
                  </a:solidFill>
                </a:rPr>
                <a:t>Bitcoin is a form of digital currency</a:t>
              </a:r>
            </a:p>
          </p:txBody>
        </p:sp>
      </p:grpSp>
      <p:grpSp>
        <p:nvGrpSpPr>
          <p:cNvPr id="7" name="Group 23">
            <a:extLst>
              <a:ext uri="{FF2B5EF4-FFF2-40B4-BE49-F238E27FC236}">
                <a16:creationId xmlns:a16="http://schemas.microsoft.com/office/drawing/2014/main" xmlns="" id="{9A0B50AC-B956-5C4B-A51B-12A5CCFA4D2E}"/>
              </a:ext>
            </a:extLst>
          </p:cNvPr>
          <p:cNvGrpSpPr/>
          <p:nvPr/>
        </p:nvGrpSpPr>
        <p:grpSpPr>
          <a:xfrm>
            <a:off x="6716333" y="543587"/>
            <a:ext cx="4083774" cy="1885362"/>
            <a:chOff x="5118100" y="1818993"/>
            <a:chExt cx="3355975" cy="986120"/>
          </a:xfrm>
        </p:grpSpPr>
        <p:sp>
          <p:nvSpPr>
            <p:cNvPr id="8" name="Freeform 9">
              <a:extLst>
                <a:ext uri="{FF2B5EF4-FFF2-40B4-BE49-F238E27FC236}">
                  <a16:creationId xmlns:a16="http://schemas.microsoft.com/office/drawing/2014/main" xmlns="" id="{5EA8D479-1AAA-8441-973E-BB567CE89EA0}"/>
                </a:ext>
              </a:extLst>
            </p:cNvPr>
            <p:cNvSpPr>
              <a:spLocks/>
            </p:cNvSpPr>
            <p:nvPr/>
          </p:nvSpPr>
          <p:spPr bwMode="auto">
            <a:xfrm>
              <a:off x="5118100" y="1836738"/>
              <a:ext cx="3355975" cy="968375"/>
            </a:xfrm>
            <a:custGeom>
              <a:avLst/>
              <a:gdLst/>
              <a:ahLst/>
              <a:cxnLst>
                <a:cxn ang="0">
                  <a:pos x="0" y="610"/>
                </a:cxn>
                <a:cxn ang="0">
                  <a:pos x="714" y="6"/>
                </a:cxn>
                <a:cxn ang="0">
                  <a:pos x="714" y="0"/>
                </a:cxn>
                <a:cxn ang="0">
                  <a:pos x="719" y="0"/>
                </a:cxn>
                <a:cxn ang="0">
                  <a:pos x="721" y="0"/>
                </a:cxn>
                <a:cxn ang="0">
                  <a:pos x="721" y="0"/>
                </a:cxn>
                <a:cxn ang="0">
                  <a:pos x="2114" y="0"/>
                </a:cxn>
                <a:cxn ang="0">
                  <a:pos x="1923" y="566"/>
                </a:cxn>
                <a:cxn ang="0">
                  <a:pos x="903" y="566"/>
                </a:cxn>
                <a:cxn ang="0">
                  <a:pos x="903" y="562"/>
                </a:cxn>
                <a:cxn ang="0">
                  <a:pos x="821" y="322"/>
                </a:cxn>
                <a:cxn ang="0">
                  <a:pos x="0" y="610"/>
                </a:cxn>
              </a:cxnLst>
              <a:rect l="0" t="0" r="r" b="b"/>
              <a:pathLst>
                <a:path w="2114" h="610">
                  <a:moveTo>
                    <a:pt x="0" y="610"/>
                  </a:moveTo>
                  <a:lnTo>
                    <a:pt x="714" y="6"/>
                  </a:lnTo>
                  <a:lnTo>
                    <a:pt x="714" y="0"/>
                  </a:lnTo>
                  <a:lnTo>
                    <a:pt x="719" y="0"/>
                  </a:lnTo>
                  <a:lnTo>
                    <a:pt x="721" y="0"/>
                  </a:lnTo>
                  <a:lnTo>
                    <a:pt x="721" y="0"/>
                  </a:lnTo>
                  <a:lnTo>
                    <a:pt x="2114" y="0"/>
                  </a:lnTo>
                  <a:lnTo>
                    <a:pt x="1923" y="566"/>
                  </a:lnTo>
                  <a:lnTo>
                    <a:pt x="903" y="566"/>
                  </a:lnTo>
                  <a:lnTo>
                    <a:pt x="903" y="562"/>
                  </a:lnTo>
                  <a:lnTo>
                    <a:pt x="821" y="322"/>
                  </a:lnTo>
                  <a:lnTo>
                    <a:pt x="0" y="61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solidFill>
                <a:schemeClr val="bg1"/>
              </a:solidFill>
              <a:headEnd/>
              <a:tailEn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 name="TextBox 8">
              <a:extLst>
                <a:ext uri="{FF2B5EF4-FFF2-40B4-BE49-F238E27FC236}">
                  <a16:creationId xmlns:a16="http://schemas.microsoft.com/office/drawing/2014/main" xmlns="" id="{1CEE1A3A-0408-7C40-84F1-709FDDB909AF}"/>
                </a:ext>
              </a:extLst>
            </p:cNvPr>
            <p:cNvSpPr txBox="1"/>
            <p:nvPr/>
          </p:nvSpPr>
          <p:spPr>
            <a:xfrm>
              <a:off x="6151391" y="1818993"/>
              <a:ext cx="2254531" cy="820995"/>
            </a:xfrm>
            <a:prstGeom prst="rect">
              <a:avLst/>
            </a:prstGeom>
            <a:noFill/>
          </p:spPr>
          <p:txBody>
            <a:bodyPr wrap="square" rtlCol="0">
              <a:spAutoFit/>
            </a:bodyPr>
            <a:lstStyle/>
            <a:p>
              <a:pPr algn="ctr"/>
              <a:r>
                <a:rPr lang="en-US" sz="2400" dirty="0">
                  <a:solidFill>
                    <a:prstClr val="white"/>
                  </a:solidFill>
                </a:rPr>
                <a:t>Creator is Anonymous, but goes by the Satoshi Nakamoto </a:t>
              </a:r>
            </a:p>
          </p:txBody>
        </p:sp>
      </p:grpSp>
      <p:grpSp>
        <p:nvGrpSpPr>
          <p:cNvPr id="10" name="Group 22">
            <a:extLst>
              <a:ext uri="{FF2B5EF4-FFF2-40B4-BE49-F238E27FC236}">
                <a16:creationId xmlns:a16="http://schemas.microsoft.com/office/drawing/2014/main" xmlns="" id="{4C41F750-9D4B-7E45-AC1C-E937EE4A5E7B}"/>
              </a:ext>
            </a:extLst>
          </p:cNvPr>
          <p:cNvGrpSpPr/>
          <p:nvPr/>
        </p:nvGrpSpPr>
        <p:grpSpPr>
          <a:xfrm>
            <a:off x="124178" y="3650218"/>
            <a:ext cx="5314816" cy="2819201"/>
            <a:chOff x="541338" y="4021138"/>
            <a:chExt cx="3228780" cy="1808093"/>
          </a:xfrm>
        </p:grpSpPr>
        <p:sp>
          <p:nvSpPr>
            <p:cNvPr id="11" name="Freeform 7">
              <a:extLst>
                <a:ext uri="{FF2B5EF4-FFF2-40B4-BE49-F238E27FC236}">
                  <a16:creationId xmlns:a16="http://schemas.microsoft.com/office/drawing/2014/main" xmlns="" id="{7B0F4DAC-E756-2648-9576-3ED363B633E8}"/>
                </a:ext>
              </a:extLst>
            </p:cNvPr>
            <p:cNvSpPr>
              <a:spLocks/>
            </p:cNvSpPr>
            <p:nvPr/>
          </p:nvSpPr>
          <p:spPr bwMode="auto">
            <a:xfrm>
              <a:off x="541338" y="4021138"/>
              <a:ext cx="3228780" cy="1808093"/>
            </a:xfrm>
            <a:custGeom>
              <a:avLst/>
              <a:gdLst/>
              <a:ahLst/>
              <a:cxnLst>
                <a:cxn ang="0">
                  <a:pos x="1283" y="632"/>
                </a:cxn>
                <a:cxn ang="0">
                  <a:pos x="1965" y="0"/>
                </a:cxn>
                <a:cxn ang="0">
                  <a:pos x="1199" y="410"/>
                </a:cxn>
                <a:cxn ang="0">
                  <a:pos x="1203" y="417"/>
                </a:cxn>
                <a:cxn ang="0">
                  <a:pos x="192" y="417"/>
                </a:cxn>
                <a:cxn ang="0">
                  <a:pos x="190" y="420"/>
                </a:cxn>
                <a:cxn ang="0">
                  <a:pos x="0" y="980"/>
                </a:cxn>
                <a:cxn ang="0">
                  <a:pos x="1401" y="980"/>
                </a:cxn>
                <a:cxn ang="0">
                  <a:pos x="1281" y="630"/>
                </a:cxn>
                <a:cxn ang="0">
                  <a:pos x="1283" y="632"/>
                </a:cxn>
              </a:cxnLst>
              <a:rect l="0" t="0" r="r" b="b"/>
              <a:pathLst>
                <a:path w="1965" h="980">
                  <a:moveTo>
                    <a:pt x="1283" y="632"/>
                  </a:moveTo>
                  <a:lnTo>
                    <a:pt x="1965" y="0"/>
                  </a:lnTo>
                  <a:lnTo>
                    <a:pt x="1199" y="410"/>
                  </a:lnTo>
                  <a:lnTo>
                    <a:pt x="1203" y="417"/>
                  </a:lnTo>
                  <a:lnTo>
                    <a:pt x="192" y="417"/>
                  </a:lnTo>
                  <a:lnTo>
                    <a:pt x="190" y="420"/>
                  </a:lnTo>
                  <a:lnTo>
                    <a:pt x="0" y="980"/>
                  </a:lnTo>
                  <a:lnTo>
                    <a:pt x="1401" y="980"/>
                  </a:lnTo>
                  <a:lnTo>
                    <a:pt x="1281" y="630"/>
                  </a:lnTo>
                  <a:lnTo>
                    <a:pt x="1283" y="632"/>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2000">
                <a:solidFill>
                  <a:schemeClr val="bg1"/>
                </a:solidFill>
              </a:endParaRPr>
            </a:p>
          </p:txBody>
        </p:sp>
        <p:sp>
          <p:nvSpPr>
            <p:cNvPr id="12" name="TextBox 11">
              <a:extLst>
                <a:ext uri="{FF2B5EF4-FFF2-40B4-BE49-F238E27FC236}">
                  <a16:creationId xmlns:a16="http://schemas.microsoft.com/office/drawing/2014/main" xmlns="" id="{6D56004F-DD88-1945-8ED9-B494865EA20C}"/>
                </a:ext>
              </a:extLst>
            </p:cNvPr>
            <p:cNvSpPr txBox="1"/>
            <p:nvPr/>
          </p:nvSpPr>
          <p:spPr>
            <a:xfrm>
              <a:off x="603061" y="4777062"/>
              <a:ext cx="2263904" cy="1006701"/>
            </a:xfrm>
            <a:prstGeom prst="rect">
              <a:avLst/>
            </a:prstGeom>
            <a:noFill/>
          </p:spPr>
          <p:txBody>
            <a:bodyPr wrap="square" rtlCol="0">
              <a:spAutoFit/>
            </a:bodyPr>
            <a:lstStyle/>
            <a:p>
              <a:pPr algn="ctr"/>
              <a:r>
                <a:rPr lang="en-US" sz="2400" dirty="0">
                  <a:solidFill>
                    <a:schemeClr val="bg1"/>
                  </a:solidFill>
                </a:rPr>
                <a:t>The very first form </a:t>
              </a:r>
            </a:p>
            <a:p>
              <a:pPr algn="ctr"/>
              <a:r>
                <a:rPr lang="en-US" sz="2400" dirty="0">
                  <a:solidFill>
                    <a:schemeClr val="bg1"/>
                  </a:solidFill>
                </a:rPr>
                <a:t>of a of money called </a:t>
              </a:r>
              <a:r>
                <a:rPr lang="en-US" sz="2400" b="1" dirty="0">
                  <a:solidFill>
                    <a:schemeClr val="bg1"/>
                  </a:solidFill>
                </a:rPr>
                <a:t>cryptocurrency</a:t>
              </a:r>
              <a:r>
                <a:rPr lang="en-US" sz="2400" dirty="0">
                  <a:solidFill>
                    <a:schemeClr val="bg1"/>
                  </a:solidFill>
                </a:rPr>
                <a:t>,</a:t>
              </a:r>
            </a:p>
            <a:p>
              <a:pPr algn="ctr"/>
              <a:r>
                <a:rPr lang="en-US" sz="2400" dirty="0">
                  <a:solidFill>
                    <a:schemeClr val="bg1"/>
                  </a:solidFill>
                </a:rPr>
                <a:t> created in 2009</a:t>
              </a:r>
            </a:p>
          </p:txBody>
        </p:sp>
      </p:grpSp>
      <p:grpSp>
        <p:nvGrpSpPr>
          <p:cNvPr id="13" name="Group 25">
            <a:extLst>
              <a:ext uri="{FF2B5EF4-FFF2-40B4-BE49-F238E27FC236}">
                <a16:creationId xmlns:a16="http://schemas.microsoft.com/office/drawing/2014/main" xmlns="" id="{4C4AF3AC-51DC-4244-96D2-603A6CF01ECB}"/>
              </a:ext>
            </a:extLst>
          </p:cNvPr>
          <p:cNvGrpSpPr/>
          <p:nvPr/>
        </p:nvGrpSpPr>
        <p:grpSpPr>
          <a:xfrm>
            <a:off x="6933044" y="3217840"/>
            <a:ext cx="4294449" cy="2946246"/>
            <a:chOff x="5339795" y="3702075"/>
            <a:chExt cx="3121025" cy="2174127"/>
          </a:xfrm>
        </p:grpSpPr>
        <p:sp>
          <p:nvSpPr>
            <p:cNvPr id="14" name="Freeform 10">
              <a:extLst>
                <a:ext uri="{FF2B5EF4-FFF2-40B4-BE49-F238E27FC236}">
                  <a16:creationId xmlns:a16="http://schemas.microsoft.com/office/drawing/2014/main" xmlns="" id="{F07C1943-5E10-4C4A-A534-9996D3C54E06}"/>
                </a:ext>
              </a:extLst>
            </p:cNvPr>
            <p:cNvSpPr>
              <a:spLocks/>
            </p:cNvSpPr>
            <p:nvPr/>
          </p:nvSpPr>
          <p:spPr bwMode="auto">
            <a:xfrm>
              <a:off x="5339795" y="3702075"/>
              <a:ext cx="3121025" cy="2174127"/>
            </a:xfrm>
            <a:custGeom>
              <a:avLst/>
              <a:gdLst/>
              <a:ahLst/>
              <a:cxnLst>
                <a:cxn ang="0">
                  <a:pos x="684" y="632"/>
                </a:cxn>
                <a:cxn ang="0">
                  <a:pos x="0" y="0"/>
                </a:cxn>
                <a:cxn ang="0">
                  <a:pos x="766" y="410"/>
                </a:cxn>
                <a:cxn ang="0">
                  <a:pos x="764" y="417"/>
                </a:cxn>
                <a:cxn ang="0">
                  <a:pos x="1775" y="417"/>
                </a:cxn>
                <a:cxn ang="0">
                  <a:pos x="1777" y="420"/>
                </a:cxn>
                <a:cxn ang="0">
                  <a:pos x="1966" y="980"/>
                </a:cxn>
                <a:cxn ang="0">
                  <a:pos x="566" y="980"/>
                </a:cxn>
                <a:cxn ang="0">
                  <a:pos x="684" y="630"/>
                </a:cxn>
                <a:cxn ang="0">
                  <a:pos x="684" y="632"/>
                </a:cxn>
              </a:cxnLst>
              <a:rect l="0" t="0" r="r" b="b"/>
              <a:pathLst>
                <a:path w="1966" h="980">
                  <a:moveTo>
                    <a:pt x="684" y="632"/>
                  </a:moveTo>
                  <a:lnTo>
                    <a:pt x="0" y="0"/>
                  </a:lnTo>
                  <a:lnTo>
                    <a:pt x="766" y="410"/>
                  </a:lnTo>
                  <a:lnTo>
                    <a:pt x="764" y="417"/>
                  </a:lnTo>
                  <a:lnTo>
                    <a:pt x="1775" y="417"/>
                  </a:lnTo>
                  <a:lnTo>
                    <a:pt x="1777" y="420"/>
                  </a:lnTo>
                  <a:lnTo>
                    <a:pt x="1966" y="980"/>
                  </a:lnTo>
                  <a:lnTo>
                    <a:pt x="566" y="980"/>
                  </a:lnTo>
                  <a:lnTo>
                    <a:pt x="684" y="630"/>
                  </a:lnTo>
                  <a:lnTo>
                    <a:pt x="684" y="632"/>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5" name="TextBox 14">
              <a:extLst>
                <a:ext uri="{FF2B5EF4-FFF2-40B4-BE49-F238E27FC236}">
                  <a16:creationId xmlns:a16="http://schemas.microsoft.com/office/drawing/2014/main" xmlns="" id="{993F93A9-FC17-6C4B-8B4F-D07739122D68}"/>
                </a:ext>
              </a:extLst>
            </p:cNvPr>
            <p:cNvSpPr txBox="1"/>
            <p:nvPr/>
          </p:nvSpPr>
          <p:spPr>
            <a:xfrm>
              <a:off x="6384064" y="4692865"/>
              <a:ext cx="2076755" cy="1158301"/>
            </a:xfrm>
            <a:prstGeom prst="rect">
              <a:avLst/>
            </a:prstGeom>
            <a:noFill/>
          </p:spPr>
          <p:txBody>
            <a:bodyPr wrap="square" rtlCol="0">
              <a:spAutoFit/>
            </a:bodyPr>
            <a:lstStyle/>
            <a:p>
              <a:pPr algn="ctr"/>
              <a:r>
                <a:rPr lang="en-US" sz="2400" dirty="0">
                  <a:solidFill>
                    <a:schemeClr val="bg1"/>
                  </a:solidFill>
                </a:rPr>
                <a:t>Bitcoins are stored in a personal online wallet that cannot be frozen by anyone</a:t>
              </a:r>
            </a:p>
          </p:txBody>
        </p:sp>
      </p:grpSp>
      <p:grpSp>
        <p:nvGrpSpPr>
          <p:cNvPr id="16" name="Group 24">
            <a:extLst>
              <a:ext uri="{FF2B5EF4-FFF2-40B4-BE49-F238E27FC236}">
                <a16:creationId xmlns:a16="http://schemas.microsoft.com/office/drawing/2014/main" xmlns="" id="{8074DA54-B112-7B4B-8D72-9D95D336D40D}"/>
              </a:ext>
            </a:extLst>
          </p:cNvPr>
          <p:cNvGrpSpPr/>
          <p:nvPr/>
        </p:nvGrpSpPr>
        <p:grpSpPr>
          <a:xfrm>
            <a:off x="6890181" y="2451555"/>
            <a:ext cx="4466441" cy="1815882"/>
            <a:chOff x="5453063" y="2895600"/>
            <a:chExt cx="2776537" cy="1666540"/>
          </a:xfrm>
        </p:grpSpPr>
        <p:sp>
          <p:nvSpPr>
            <p:cNvPr id="17" name="Freeform 11">
              <a:extLst>
                <a:ext uri="{FF2B5EF4-FFF2-40B4-BE49-F238E27FC236}">
                  <a16:creationId xmlns:a16="http://schemas.microsoft.com/office/drawing/2014/main" xmlns="" id="{C5436841-3622-4247-B10D-4209704A8911}"/>
                </a:ext>
              </a:extLst>
            </p:cNvPr>
            <p:cNvSpPr>
              <a:spLocks/>
            </p:cNvSpPr>
            <p:nvPr/>
          </p:nvSpPr>
          <p:spPr bwMode="auto">
            <a:xfrm>
              <a:off x="5453063" y="2901950"/>
              <a:ext cx="2717800" cy="1576388"/>
            </a:xfrm>
            <a:custGeom>
              <a:avLst/>
              <a:gdLst/>
              <a:ahLst/>
              <a:cxnLst>
                <a:cxn ang="0">
                  <a:pos x="0" y="301"/>
                </a:cxn>
                <a:cxn ang="0">
                  <a:pos x="692" y="227"/>
                </a:cxn>
                <a:cxn ang="0">
                  <a:pos x="692" y="0"/>
                </a:cxn>
                <a:cxn ang="0">
                  <a:pos x="1712" y="0"/>
                </a:cxn>
                <a:cxn ang="0">
                  <a:pos x="1712" y="993"/>
                </a:cxn>
                <a:cxn ang="0">
                  <a:pos x="692" y="993"/>
                </a:cxn>
                <a:cxn ang="0">
                  <a:pos x="692" y="637"/>
                </a:cxn>
                <a:cxn ang="0">
                  <a:pos x="0" y="301"/>
                </a:cxn>
              </a:cxnLst>
              <a:rect l="0" t="0" r="r" b="b"/>
              <a:pathLst>
                <a:path w="1712" h="993">
                  <a:moveTo>
                    <a:pt x="0" y="301"/>
                  </a:moveTo>
                  <a:lnTo>
                    <a:pt x="692" y="227"/>
                  </a:lnTo>
                  <a:lnTo>
                    <a:pt x="692" y="0"/>
                  </a:lnTo>
                  <a:lnTo>
                    <a:pt x="1712" y="0"/>
                  </a:lnTo>
                  <a:lnTo>
                    <a:pt x="1712" y="993"/>
                  </a:lnTo>
                  <a:lnTo>
                    <a:pt x="692" y="993"/>
                  </a:lnTo>
                  <a:lnTo>
                    <a:pt x="692" y="637"/>
                  </a:lnTo>
                  <a:lnTo>
                    <a:pt x="0" y="301"/>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8" name="TextBox 17">
              <a:extLst>
                <a:ext uri="{FF2B5EF4-FFF2-40B4-BE49-F238E27FC236}">
                  <a16:creationId xmlns:a16="http://schemas.microsoft.com/office/drawing/2014/main" xmlns="" id="{714A503C-3F6D-AD44-8C44-6154ABE3E0C7}"/>
                </a:ext>
              </a:extLst>
            </p:cNvPr>
            <p:cNvSpPr txBox="1"/>
            <p:nvPr/>
          </p:nvSpPr>
          <p:spPr>
            <a:xfrm>
              <a:off x="6629400" y="2895600"/>
              <a:ext cx="1600200" cy="1666540"/>
            </a:xfrm>
            <a:prstGeom prst="rect">
              <a:avLst/>
            </a:prstGeom>
            <a:noFill/>
          </p:spPr>
          <p:txBody>
            <a:bodyPr wrap="square" rtlCol="0">
              <a:spAutoFit/>
            </a:bodyPr>
            <a:lstStyle/>
            <a:p>
              <a:pPr algn="ctr"/>
              <a:r>
                <a:rPr lang="en-US" sz="2800" dirty="0">
                  <a:solidFill>
                    <a:prstClr val="white"/>
                  </a:solidFill>
                </a:rPr>
                <a:t>Vote rigging, no motivation on the part of the electorate, etc.</a:t>
              </a:r>
            </a:p>
          </p:txBody>
        </p:sp>
      </p:grpSp>
      <p:grpSp>
        <p:nvGrpSpPr>
          <p:cNvPr id="19" name="Group 21">
            <a:extLst>
              <a:ext uri="{FF2B5EF4-FFF2-40B4-BE49-F238E27FC236}">
                <a16:creationId xmlns:a16="http://schemas.microsoft.com/office/drawing/2014/main" xmlns="" id="{BEEE1B5B-2A25-914A-873F-7334E720B12E}"/>
              </a:ext>
            </a:extLst>
          </p:cNvPr>
          <p:cNvGrpSpPr/>
          <p:nvPr/>
        </p:nvGrpSpPr>
        <p:grpSpPr>
          <a:xfrm>
            <a:off x="-311877" y="2060886"/>
            <a:ext cx="6191191" cy="2682088"/>
            <a:chOff x="939974" y="2901949"/>
            <a:chExt cx="2739709" cy="2699824"/>
          </a:xfrm>
        </p:grpSpPr>
        <p:sp>
          <p:nvSpPr>
            <p:cNvPr id="20" name="Freeform 8">
              <a:extLst>
                <a:ext uri="{FF2B5EF4-FFF2-40B4-BE49-F238E27FC236}">
                  <a16:creationId xmlns:a16="http://schemas.microsoft.com/office/drawing/2014/main" xmlns="" id="{06C25A88-5B67-1D43-88A6-6AB149E4A18D}"/>
                </a:ext>
              </a:extLst>
            </p:cNvPr>
            <p:cNvSpPr>
              <a:spLocks/>
            </p:cNvSpPr>
            <p:nvPr/>
          </p:nvSpPr>
          <p:spPr bwMode="auto">
            <a:xfrm>
              <a:off x="961883" y="2901949"/>
              <a:ext cx="2717800" cy="2221143"/>
            </a:xfrm>
            <a:custGeom>
              <a:avLst/>
              <a:gdLst/>
              <a:ahLst/>
              <a:cxnLst>
                <a:cxn ang="0">
                  <a:pos x="1712" y="301"/>
                </a:cxn>
                <a:cxn ang="0">
                  <a:pos x="1022" y="227"/>
                </a:cxn>
                <a:cxn ang="0">
                  <a:pos x="1022" y="0"/>
                </a:cxn>
                <a:cxn ang="0">
                  <a:pos x="0" y="0"/>
                </a:cxn>
                <a:cxn ang="0">
                  <a:pos x="0" y="993"/>
                </a:cxn>
                <a:cxn ang="0">
                  <a:pos x="1022" y="993"/>
                </a:cxn>
                <a:cxn ang="0">
                  <a:pos x="1022" y="637"/>
                </a:cxn>
                <a:cxn ang="0">
                  <a:pos x="1712" y="301"/>
                </a:cxn>
              </a:cxnLst>
              <a:rect l="0" t="0" r="r" b="b"/>
              <a:pathLst>
                <a:path w="1712" h="993">
                  <a:moveTo>
                    <a:pt x="1712" y="301"/>
                  </a:moveTo>
                  <a:lnTo>
                    <a:pt x="1022" y="227"/>
                  </a:lnTo>
                  <a:lnTo>
                    <a:pt x="1022" y="0"/>
                  </a:lnTo>
                  <a:lnTo>
                    <a:pt x="0" y="0"/>
                  </a:lnTo>
                  <a:lnTo>
                    <a:pt x="0" y="993"/>
                  </a:lnTo>
                  <a:lnTo>
                    <a:pt x="1022" y="993"/>
                  </a:lnTo>
                  <a:lnTo>
                    <a:pt x="1022" y="637"/>
                  </a:lnTo>
                  <a:lnTo>
                    <a:pt x="1712" y="301"/>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pPr algn="ctr"/>
              <a:endParaRPr lang="en-US" sz="3600">
                <a:solidFill>
                  <a:prstClr val="white"/>
                </a:solidFill>
              </a:endParaRPr>
            </a:p>
          </p:txBody>
        </p:sp>
        <p:sp>
          <p:nvSpPr>
            <p:cNvPr id="21" name="TextBox 20">
              <a:extLst>
                <a:ext uri="{FF2B5EF4-FFF2-40B4-BE49-F238E27FC236}">
                  <a16:creationId xmlns:a16="http://schemas.microsoft.com/office/drawing/2014/main" xmlns="" id="{4BCDC8C2-4328-E24F-90F9-A74A491F80BB}"/>
                </a:ext>
              </a:extLst>
            </p:cNvPr>
            <p:cNvSpPr txBox="1"/>
            <p:nvPr/>
          </p:nvSpPr>
          <p:spPr>
            <a:xfrm>
              <a:off x="939974" y="2906410"/>
              <a:ext cx="1600200" cy="2695363"/>
            </a:xfrm>
            <a:prstGeom prst="rect">
              <a:avLst/>
            </a:prstGeom>
            <a:noFill/>
          </p:spPr>
          <p:txBody>
            <a:bodyPr wrap="square" rtlCol="0">
              <a:spAutoFit/>
            </a:bodyPr>
            <a:lstStyle/>
            <a:p>
              <a:pPr algn="ctr"/>
              <a:r>
                <a:rPr lang="en-US" sz="2400" dirty="0">
                  <a:solidFill>
                    <a:schemeClr val="bg1"/>
                  </a:solidFill>
                </a:rPr>
                <a:t>No one controls it, it is a </a:t>
              </a:r>
              <a:r>
                <a:rPr lang="en-US" sz="2400" i="1" dirty="0">
                  <a:solidFill>
                    <a:schemeClr val="bg1"/>
                  </a:solidFill>
                </a:rPr>
                <a:t>decentralized</a:t>
              </a:r>
              <a:r>
                <a:rPr lang="en-US" sz="2400" dirty="0">
                  <a:solidFill>
                    <a:schemeClr val="bg1"/>
                  </a:solidFill>
                </a:rPr>
                <a:t> currency, which means that no</a:t>
              </a:r>
            </a:p>
            <a:p>
              <a:pPr algn="ctr"/>
              <a:r>
                <a:rPr lang="en-US" sz="2400" dirty="0">
                  <a:solidFill>
                    <a:schemeClr val="bg1"/>
                  </a:solidFill>
                </a:rPr>
                <a:t>   big Bank or institution can get a hold of your money. </a:t>
              </a:r>
            </a:p>
            <a:p>
              <a:pPr algn="ctr"/>
              <a:endParaRPr lang="en-US" sz="2400" dirty="0">
                <a:solidFill>
                  <a:schemeClr val="bg1"/>
                </a:solidFill>
              </a:endParaRPr>
            </a:p>
          </p:txBody>
        </p:sp>
      </p:grpSp>
      <p:grpSp>
        <p:nvGrpSpPr>
          <p:cNvPr id="22" name="Group 26">
            <a:extLst>
              <a:ext uri="{FF2B5EF4-FFF2-40B4-BE49-F238E27FC236}">
                <a16:creationId xmlns:a16="http://schemas.microsoft.com/office/drawing/2014/main" xmlns="" id="{1B7E0174-A62B-FE47-A56E-381B391E36A5}"/>
              </a:ext>
            </a:extLst>
          </p:cNvPr>
          <p:cNvGrpSpPr/>
          <p:nvPr/>
        </p:nvGrpSpPr>
        <p:grpSpPr>
          <a:xfrm>
            <a:off x="4691462" y="2054577"/>
            <a:ext cx="2596970" cy="2532205"/>
            <a:chOff x="3505200" y="2667000"/>
            <a:chExt cx="1922967" cy="1905000"/>
          </a:xfrm>
        </p:grpSpPr>
        <p:sp>
          <p:nvSpPr>
            <p:cNvPr id="23" name="Oval 22">
              <a:extLst>
                <a:ext uri="{FF2B5EF4-FFF2-40B4-BE49-F238E27FC236}">
                  <a16:creationId xmlns:a16="http://schemas.microsoft.com/office/drawing/2014/main" xmlns="" id="{03BFBAE2-196C-7A49-8AE1-A256609DCE6A}"/>
                </a:ext>
              </a:extLst>
            </p:cNvPr>
            <p:cNvSpPr/>
            <p:nvPr/>
          </p:nvSpPr>
          <p:spPr>
            <a:xfrm>
              <a:off x="3505200" y="2667000"/>
              <a:ext cx="1905000" cy="1905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24" name="TextBox 23">
              <a:extLst>
                <a:ext uri="{FF2B5EF4-FFF2-40B4-BE49-F238E27FC236}">
                  <a16:creationId xmlns:a16="http://schemas.microsoft.com/office/drawing/2014/main" xmlns="" id="{E286B374-2EFF-9347-BB7C-CD5EA224EEE0}"/>
                </a:ext>
              </a:extLst>
            </p:cNvPr>
            <p:cNvSpPr txBox="1"/>
            <p:nvPr/>
          </p:nvSpPr>
          <p:spPr>
            <a:xfrm>
              <a:off x="3556504" y="2854614"/>
              <a:ext cx="1871663" cy="1041944"/>
            </a:xfrm>
            <a:prstGeom prst="rect">
              <a:avLst/>
            </a:prstGeom>
            <a:noFill/>
          </p:spPr>
          <p:txBody>
            <a:bodyPr wrap="square" rtlCol="0">
              <a:spAutoFit/>
            </a:bodyPr>
            <a:lstStyle/>
            <a:p>
              <a:pPr algn="ctr"/>
              <a:endParaRPr lang="en-US" sz="2800" dirty="0">
                <a:solidFill>
                  <a:prstClr val="black"/>
                </a:solidFill>
              </a:endParaRPr>
            </a:p>
            <a:p>
              <a:pPr algn="ctr"/>
              <a:r>
                <a:rPr lang="en-US" sz="2800" dirty="0">
                  <a:solidFill>
                    <a:prstClr val="black"/>
                  </a:solidFill>
                </a:rPr>
                <a:t>In Summary, Bitcoin ….</a:t>
              </a:r>
            </a:p>
          </p:txBody>
        </p:sp>
      </p:grpSp>
      <p:sp>
        <p:nvSpPr>
          <p:cNvPr id="25" name="Slide Number Placeholder 26">
            <a:extLst>
              <a:ext uri="{FF2B5EF4-FFF2-40B4-BE49-F238E27FC236}">
                <a16:creationId xmlns:a16="http://schemas.microsoft.com/office/drawing/2014/main" xmlns="" id="{8C2FA394-B897-8243-B8D4-14E073F3C67B}"/>
              </a:ext>
            </a:extLst>
          </p:cNvPr>
          <p:cNvSpPr>
            <a:spLocks noGrp="1"/>
          </p:cNvSpPr>
          <p:nvPr>
            <p:ph type="sldNum" sz="quarter" idx="12"/>
          </p:nvPr>
        </p:nvSpPr>
        <p:spPr>
          <a:xfrm>
            <a:off x="8426333" y="5687056"/>
            <a:ext cx="2819399" cy="345796"/>
          </a:xfrm>
        </p:spPr>
        <p:txBody>
          <a:bodyPr/>
          <a:lstStyle/>
          <a:p>
            <a:fld id="{A3F2E5FD-DC02-2141-A735-A14E6E825D39}" type="slidenum">
              <a:rPr lang="en-US" smtClean="0"/>
              <a:t>37</a:t>
            </a:fld>
            <a:endParaRPr lang="en-US"/>
          </a:p>
        </p:txBody>
      </p:sp>
    </p:spTree>
    <p:extLst>
      <p:ext uri="{BB962C8B-B14F-4D97-AF65-F5344CB8AC3E}">
        <p14:creationId xmlns:p14="http://schemas.microsoft.com/office/powerpoint/2010/main" val="31909800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1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10000">
                                          <p:cBhvr additive="base">
                                            <p:cTn id="14" dur="500" fill="hold"/>
                                            <p:tgtEl>
                                              <p:spTgt spid="4"/>
                                            </p:tgtEl>
                                            <p:attrNameLst>
                                              <p:attrName>ppt_x</p:attrName>
                                            </p:attrNameLst>
                                          </p:cBhvr>
                                          <p:tavLst>
                                            <p:tav tm="0">
                                              <p:val>
                                                <p:strVal val="0-#ppt_w/2"/>
                                              </p:val>
                                            </p:tav>
                                            <p:tav tm="100000">
                                              <p:val>
                                                <p:strVal val="#ppt_x"/>
                                              </p:val>
                                            </p:tav>
                                          </p:tavLst>
                                        </p:anim>
                                        <p:anim calcmode="lin" valueType="num" p14:bounceEnd="10000">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10000">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14:bounceEnd="10000">
                                          <p:cBhvr additive="base">
                                            <p:cTn id="20" dur="500" fill="hold"/>
                                            <p:tgtEl>
                                              <p:spTgt spid="19"/>
                                            </p:tgtEl>
                                            <p:attrNameLst>
                                              <p:attrName>ppt_x</p:attrName>
                                            </p:attrNameLst>
                                          </p:cBhvr>
                                          <p:tavLst>
                                            <p:tav tm="0">
                                              <p:val>
                                                <p:strVal val="0-#ppt_w/2"/>
                                              </p:val>
                                            </p:tav>
                                            <p:tav tm="100000">
                                              <p:val>
                                                <p:strVal val="#ppt_x"/>
                                              </p:val>
                                            </p:tav>
                                          </p:tavLst>
                                        </p:anim>
                                        <p:anim calcmode="lin" valueType="num" p14:bounceEnd="10000">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14:presetBounceEnd="10000">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14:bounceEnd="10000">
                                          <p:cBhvr additive="base">
                                            <p:cTn id="26" dur="500" fill="hold"/>
                                            <p:tgtEl>
                                              <p:spTgt spid="10"/>
                                            </p:tgtEl>
                                            <p:attrNameLst>
                                              <p:attrName>ppt_x</p:attrName>
                                            </p:attrNameLst>
                                          </p:cBhvr>
                                          <p:tavLst>
                                            <p:tav tm="0">
                                              <p:val>
                                                <p:strVal val="0-#ppt_w/2"/>
                                              </p:val>
                                            </p:tav>
                                            <p:tav tm="100000">
                                              <p:val>
                                                <p:strVal val="#ppt_x"/>
                                              </p:val>
                                            </p:tav>
                                          </p:tavLst>
                                        </p:anim>
                                        <p:anim calcmode="lin" valueType="num" p14:bounceEnd="10000">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14:presetBounceEnd="10000">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14:bounceEnd="10000">
                                          <p:cBhvr additive="base">
                                            <p:cTn id="32" dur="500" fill="hold"/>
                                            <p:tgtEl>
                                              <p:spTgt spid="7"/>
                                            </p:tgtEl>
                                            <p:attrNameLst>
                                              <p:attrName>ppt_x</p:attrName>
                                            </p:attrNameLst>
                                          </p:cBhvr>
                                          <p:tavLst>
                                            <p:tav tm="0">
                                              <p:val>
                                                <p:strVal val="1+#ppt_w/2"/>
                                              </p:val>
                                            </p:tav>
                                            <p:tav tm="100000">
                                              <p:val>
                                                <p:strVal val="#ppt_x"/>
                                              </p:val>
                                            </p:tav>
                                          </p:tavLst>
                                        </p:anim>
                                        <p:anim calcmode="lin" valueType="num" p14:bounceEnd="10000">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14:presetBounceEnd="10000">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14:bounceEnd="10000">
                                          <p:cBhvr additive="base">
                                            <p:cTn id="38" dur="500" fill="hold"/>
                                            <p:tgtEl>
                                              <p:spTgt spid="16"/>
                                            </p:tgtEl>
                                            <p:attrNameLst>
                                              <p:attrName>ppt_x</p:attrName>
                                            </p:attrNameLst>
                                          </p:cBhvr>
                                          <p:tavLst>
                                            <p:tav tm="0">
                                              <p:val>
                                                <p:strVal val="1+#ppt_w/2"/>
                                              </p:val>
                                            </p:tav>
                                            <p:tav tm="100000">
                                              <p:val>
                                                <p:strVal val="#ppt_x"/>
                                              </p:val>
                                            </p:tav>
                                          </p:tavLst>
                                        </p:anim>
                                        <p:anim calcmode="lin" valueType="num" p14:bounceEnd="10000">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14:presetBounceEnd="10000">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14:bounceEnd="10000">
                                          <p:cBhvr additive="base">
                                            <p:cTn id="44" dur="500" fill="hold"/>
                                            <p:tgtEl>
                                              <p:spTgt spid="13"/>
                                            </p:tgtEl>
                                            <p:attrNameLst>
                                              <p:attrName>ppt_x</p:attrName>
                                            </p:attrNameLst>
                                          </p:cBhvr>
                                          <p:tavLst>
                                            <p:tav tm="0">
                                              <p:val>
                                                <p:strVal val="1+#ppt_w/2"/>
                                              </p:val>
                                            </p:tav>
                                            <p:tav tm="100000">
                                              <p:val>
                                                <p:strVal val="#ppt_x"/>
                                              </p:val>
                                            </p:tav>
                                          </p:tavLst>
                                        </p:anim>
                                        <p:anim calcmode="lin" valueType="num" p14:bounceEnd="10000">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BB1B5F-FB6A-0946-817B-A80A8D3C1468}"/>
              </a:ext>
            </a:extLst>
          </p:cNvPr>
          <p:cNvSpPr>
            <a:spLocks noGrp="1"/>
          </p:cNvSpPr>
          <p:nvPr>
            <p:ph type="title"/>
          </p:nvPr>
        </p:nvSpPr>
        <p:spPr/>
        <p:txBody>
          <a:bodyPr>
            <a:normAutofit/>
          </a:bodyPr>
          <a:lstStyle/>
          <a:p>
            <a:r>
              <a:rPr lang="en-US" sz="3200" dirty="0"/>
              <a:t>Other Variants of Cryptocurrency and their Value</a:t>
            </a:r>
          </a:p>
        </p:txBody>
      </p:sp>
      <p:sp>
        <p:nvSpPr>
          <p:cNvPr id="4" name="Ellipse 98">
            <a:extLst>
              <a:ext uri="{FF2B5EF4-FFF2-40B4-BE49-F238E27FC236}">
                <a16:creationId xmlns:a16="http://schemas.microsoft.com/office/drawing/2014/main" xmlns="" id="{EE5AF9B5-31EC-BB4D-BB74-6042EA02E6A5}"/>
              </a:ext>
            </a:extLst>
          </p:cNvPr>
          <p:cNvSpPr/>
          <p:nvPr/>
        </p:nvSpPr>
        <p:spPr bwMode="auto">
          <a:xfrm>
            <a:off x="6070059" y="4363717"/>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5" name="Ellipse 98">
            <a:extLst>
              <a:ext uri="{FF2B5EF4-FFF2-40B4-BE49-F238E27FC236}">
                <a16:creationId xmlns:a16="http://schemas.microsoft.com/office/drawing/2014/main" xmlns="" id="{7D2CC041-EDF5-B149-B57D-ADA1F2EA4697}"/>
              </a:ext>
            </a:extLst>
          </p:cNvPr>
          <p:cNvSpPr/>
          <p:nvPr/>
        </p:nvSpPr>
        <p:spPr bwMode="auto">
          <a:xfrm>
            <a:off x="9232359" y="4363717"/>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6" name="Ellipse 98">
            <a:extLst>
              <a:ext uri="{FF2B5EF4-FFF2-40B4-BE49-F238E27FC236}">
                <a16:creationId xmlns:a16="http://schemas.microsoft.com/office/drawing/2014/main" xmlns="" id="{4E8E4368-7FEA-4C4F-ADF4-13CCE8167387}"/>
              </a:ext>
            </a:extLst>
          </p:cNvPr>
          <p:cNvSpPr/>
          <p:nvPr/>
        </p:nvSpPr>
        <p:spPr bwMode="auto">
          <a:xfrm>
            <a:off x="3098259" y="4363717"/>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7" name="Oval Callout 6">
            <a:extLst>
              <a:ext uri="{FF2B5EF4-FFF2-40B4-BE49-F238E27FC236}">
                <a16:creationId xmlns:a16="http://schemas.microsoft.com/office/drawing/2014/main" xmlns="" id="{E1B8C751-36CF-4748-8179-83FB8F9ED768}"/>
              </a:ext>
            </a:extLst>
          </p:cNvPr>
          <p:cNvSpPr/>
          <p:nvPr/>
        </p:nvSpPr>
        <p:spPr>
          <a:xfrm>
            <a:off x="3250658" y="2077717"/>
            <a:ext cx="2590800" cy="2302933"/>
          </a:xfrm>
          <a:prstGeom prst="wedgeEllipseCallout">
            <a:avLst>
              <a:gd name="adj1" fmla="val -476"/>
              <a:gd name="adj2" fmla="val 60319"/>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8" name="Oval Callout 7">
            <a:extLst>
              <a:ext uri="{FF2B5EF4-FFF2-40B4-BE49-F238E27FC236}">
                <a16:creationId xmlns:a16="http://schemas.microsoft.com/office/drawing/2014/main" xmlns="" id="{F6C328BF-C0B0-AC46-8372-59276326BE3A}"/>
              </a:ext>
            </a:extLst>
          </p:cNvPr>
          <p:cNvSpPr/>
          <p:nvPr/>
        </p:nvSpPr>
        <p:spPr>
          <a:xfrm>
            <a:off x="5917658" y="2077717"/>
            <a:ext cx="3009899" cy="2302933"/>
          </a:xfrm>
          <a:prstGeom prst="wedgeEllipseCallout">
            <a:avLst>
              <a:gd name="adj1" fmla="val -476"/>
              <a:gd name="adj2" fmla="val 60319"/>
            </a:avLst>
          </a:prstGeom>
          <a:gradFill flip="none" rotWithShape="1">
            <a:gsLst>
              <a:gs pos="0">
                <a:schemeClr val="accent2">
                  <a:shade val="51000"/>
                  <a:satMod val="130000"/>
                </a:schemeClr>
              </a:gs>
              <a:gs pos="54000">
                <a:schemeClr val="accent2">
                  <a:shade val="93000"/>
                  <a:satMod val="130000"/>
                </a:schemeClr>
              </a:gs>
              <a:gs pos="100000">
                <a:srgbClr val="FF0000"/>
              </a:gs>
            </a:gsLst>
            <a:lin ang="5400000" scaled="1"/>
            <a:tileRect/>
          </a:gradFill>
          <a:ln>
            <a:solidFill>
              <a:srgbClr val="92D05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9" name="Oval Callout 8">
            <a:extLst>
              <a:ext uri="{FF2B5EF4-FFF2-40B4-BE49-F238E27FC236}">
                <a16:creationId xmlns:a16="http://schemas.microsoft.com/office/drawing/2014/main" xmlns="" id="{DFEE08F4-74EE-3242-B109-43B889963175}"/>
              </a:ext>
            </a:extLst>
          </p:cNvPr>
          <p:cNvSpPr/>
          <p:nvPr/>
        </p:nvSpPr>
        <p:spPr>
          <a:xfrm>
            <a:off x="9156159" y="2077717"/>
            <a:ext cx="2590800" cy="2302933"/>
          </a:xfrm>
          <a:prstGeom prst="wedgeEllipseCallout">
            <a:avLst>
              <a:gd name="adj1" fmla="val -476"/>
              <a:gd name="adj2" fmla="val 60319"/>
            </a:avLst>
          </a:prstGeom>
          <a:gradFill flip="none" rotWithShape="1">
            <a:gsLst>
              <a:gs pos="0">
                <a:schemeClr val="accent3">
                  <a:lumMod val="50000"/>
                </a:schemeClr>
              </a:gs>
              <a:gs pos="54000">
                <a:srgbClr val="85A644"/>
              </a:gs>
              <a:gs pos="100000">
                <a:srgbClr val="92D050"/>
              </a:gs>
            </a:gsLst>
            <a:lin ang="0" scaled="1"/>
            <a:tileRect/>
          </a:gradFill>
          <a:ln>
            <a:solidFill>
              <a:srgbClr val="FFFF0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xmlns="" id="{8A5C4C0D-A4DD-0847-9C72-802FB44F9056}"/>
              </a:ext>
            </a:extLst>
          </p:cNvPr>
          <p:cNvSpPr txBox="1"/>
          <p:nvPr/>
        </p:nvSpPr>
        <p:spPr>
          <a:xfrm>
            <a:off x="2364897" y="2815591"/>
            <a:ext cx="3705162" cy="757130"/>
          </a:xfrm>
          <a:prstGeom prst="rect">
            <a:avLst/>
          </a:prstGeom>
          <a:noFill/>
        </p:spPr>
        <p:txBody>
          <a:bodyPr wrap="square" rtlCol="0">
            <a:spAutoFit/>
          </a:bodyPr>
          <a:lstStyle/>
          <a:p>
            <a:pPr marL="989992" lvl="1" indent="-362891" algn="ctr">
              <a:lnSpc>
                <a:spcPct val="90000"/>
              </a:lnSpc>
              <a:defRPr/>
            </a:pPr>
            <a:r>
              <a:rPr lang="en-US" sz="2400" dirty="0"/>
              <a:t>Bitcoin : </a:t>
            </a:r>
          </a:p>
          <a:p>
            <a:pPr marL="989992" lvl="1" indent="-362891" algn="ctr">
              <a:lnSpc>
                <a:spcPct val="90000"/>
              </a:lnSpc>
              <a:defRPr/>
            </a:pPr>
            <a:r>
              <a:rPr lang="en-US" sz="2400" dirty="0"/>
              <a:t>1 BTC =$ 2,189.97</a:t>
            </a:r>
          </a:p>
        </p:txBody>
      </p:sp>
      <p:sp>
        <p:nvSpPr>
          <p:cNvPr id="11" name="TextBox 10">
            <a:extLst>
              <a:ext uri="{FF2B5EF4-FFF2-40B4-BE49-F238E27FC236}">
                <a16:creationId xmlns:a16="http://schemas.microsoft.com/office/drawing/2014/main" xmlns="" id="{AD2E1789-69E9-5F41-8143-2BB6E00BE221}"/>
              </a:ext>
            </a:extLst>
          </p:cNvPr>
          <p:cNvSpPr txBox="1"/>
          <p:nvPr/>
        </p:nvSpPr>
        <p:spPr>
          <a:xfrm>
            <a:off x="5101346" y="2795218"/>
            <a:ext cx="4131013" cy="867930"/>
          </a:xfrm>
          <a:prstGeom prst="rect">
            <a:avLst/>
          </a:prstGeom>
          <a:noFill/>
        </p:spPr>
        <p:txBody>
          <a:bodyPr wrap="square" rtlCol="0">
            <a:spAutoFit/>
          </a:bodyPr>
          <a:lstStyle/>
          <a:p>
            <a:pPr marL="989992" lvl="1" indent="-362891" algn="ctr">
              <a:lnSpc>
                <a:spcPct val="90000"/>
              </a:lnSpc>
              <a:defRPr/>
            </a:pPr>
            <a:r>
              <a:rPr lang="en-US" sz="2800" dirty="0"/>
              <a:t>Litecoin : </a:t>
            </a:r>
          </a:p>
          <a:p>
            <a:pPr marL="989992" lvl="1" indent="-362891" algn="ctr">
              <a:lnSpc>
                <a:spcPct val="90000"/>
              </a:lnSpc>
              <a:defRPr/>
            </a:pPr>
            <a:r>
              <a:rPr lang="en-US" sz="2800" dirty="0"/>
              <a:t>1 LTC = $6.966</a:t>
            </a:r>
            <a:endParaRPr lang="en-US" sz="2800" dirty="0">
              <a:solidFill>
                <a:schemeClr val="bg1"/>
              </a:solidFill>
            </a:endParaRPr>
          </a:p>
        </p:txBody>
      </p:sp>
      <p:sp>
        <p:nvSpPr>
          <p:cNvPr id="12" name="TextBox 11">
            <a:extLst>
              <a:ext uri="{FF2B5EF4-FFF2-40B4-BE49-F238E27FC236}">
                <a16:creationId xmlns:a16="http://schemas.microsoft.com/office/drawing/2014/main" xmlns="" id="{99C8CD17-3949-0A41-A58F-12E2ED111B0C}"/>
              </a:ext>
            </a:extLst>
          </p:cNvPr>
          <p:cNvSpPr txBox="1"/>
          <p:nvPr/>
        </p:nvSpPr>
        <p:spPr>
          <a:xfrm>
            <a:off x="9232359" y="2870937"/>
            <a:ext cx="2597371" cy="954107"/>
          </a:xfrm>
          <a:prstGeom prst="rect">
            <a:avLst/>
          </a:prstGeom>
          <a:noFill/>
        </p:spPr>
        <p:txBody>
          <a:bodyPr wrap="square" rtlCol="0">
            <a:spAutoFit/>
          </a:bodyPr>
          <a:lstStyle/>
          <a:p>
            <a:pPr algn="ctr"/>
            <a:r>
              <a:rPr lang="en-US" sz="2800" dirty="0"/>
              <a:t>Ethereum : 1 ETH = $43.27 </a:t>
            </a:r>
          </a:p>
        </p:txBody>
      </p:sp>
      <p:pic>
        <p:nvPicPr>
          <p:cNvPr id="14" name="Picture 4" descr="Litecoin.png">
            <a:extLst>
              <a:ext uri="{FF2B5EF4-FFF2-40B4-BE49-F238E27FC236}">
                <a16:creationId xmlns:a16="http://schemas.microsoft.com/office/drawing/2014/main" xmlns="" id="{15A281E2-8D21-464A-B7B1-29681772CF5A}"/>
              </a:ext>
            </a:extLst>
          </p:cNvPr>
          <p:cNvPicPr>
            <a:picLocks noChangeAspect="1"/>
          </p:cNvPicPr>
          <p:nvPr/>
        </p:nvPicPr>
        <p:blipFill>
          <a:blip r:embed="rId2"/>
          <a:stretch>
            <a:fillRect/>
          </a:stretch>
        </p:blipFill>
        <p:spPr>
          <a:xfrm>
            <a:off x="7057809" y="2094649"/>
            <a:ext cx="782004" cy="784447"/>
          </a:xfrm>
          <a:prstGeom prst="rect">
            <a:avLst/>
          </a:prstGeom>
        </p:spPr>
      </p:pic>
      <p:pic>
        <p:nvPicPr>
          <p:cNvPr id="15" name="Picture 6" descr="ETHEREUM-YOUTUBE-PROFILE-PIC.png">
            <a:extLst>
              <a:ext uri="{FF2B5EF4-FFF2-40B4-BE49-F238E27FC236}">
                <a16:creationId xmlns:a16="http://schemas.microsoft.com/office/drawing/2014/main" xmlns="" id="{8D5C29D6-6F55-7040-8138-31B61A87D230}"/>
              </a:ext>
            </a:extLst>
          </p:cNvPr>
          <p:cNvPicPr>
            <a:picLocks noChangeAspect="1"/>
          </p:cNvPicPr>
          <p:nvPr/>
        </p:nvPicPr>
        <p:blipFill>
          <a:blip r:embed="rId3"/>
          <a:stretch>
            <a:fillRect/>
          </a:stretch>
        </p:blipFill>
        <p:spPr>
          <a:xfrm>
            <a:off x="9816558" y="1958909"/>
            <a:ext cx="1270001" cy="1270274"/>
          </a:xfrm>
          <a:prstGeom prst="rect">
            <a:avLst/>
          </a:prstGeom>
        </p:spPr>
      </p:pic>
      <p:pic>
        <p:nvPicPr>
          <p:cNvPr id="16" name="Picture 8" descr="Bitcoin_Logo.png">
            <a:extLst>
              <a:ext uri="{FF2B5EF4-FFF2-40B4-BE49-F238E27FC236}">
                <a16:creationId xmlns:a16="http://schemas.microsoft.com/office/drawing/2014/main" xmlns="" id="{F8ACADAA-E587-BD45-801A-CD58F81B1E8C}"/>
              </a:ext>
            </a:extLst>
          </p:cNvPr>
          <p:cNvPicPr>
            <a:picLocks noChangeAspect="1"/>
          </p:cNvPicPr>
          <p:nvPr/>
        </p:nvPicPr>
        <p:blipFill>
          <a:blip r:embed="rId4"/>
          <a:stretch>
            <a:fillRect/>
          </a:stretch>
        </p:blipFill>
        <p:spPr>
          <a:xfrm>
            <a:off x="4079945" y="2049453"/>
            <a:ext cx="792799" cy="794402"/>
          </a:xfrm>
          <a:prstGeom prst="rect">
            <a:avLst/>
          </a:prstGeom>
        </p:spPr>
      </p:pic>
    </p:spTree>
    <p:extLst>
      <p:ext uri="{BB962C8B-B14F-4D97-AF65-F5344CB8AC3E}">
        <p14:creationId xmlns:p14="http://schemas.microsoft.com/office/powerpoint/2010/main" val="3402509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E54694-348F-4549-80C5-AD502FF85546}"/>
              </a:ext>
            </a:extLst>
          </p:cNvPr>
          <p:cNvSpPr>
            <a:spLocks noGrp="1"/>
          </p:cNvSpPr>
          <p:nvPr>
            <p:ph type="title"/>
          </p:nvPr>
        </p:nvSpPr>
        <p:spPr/>
        <p:txBody>
          <a:bodyPr/>
          <a:lstStyle/>
          <a:p>
            <a:r>
              <a:rPr lang="en-US" dirty="0"/>
              <a:t>DC’s Potentials for Economic Development and Growth in Nigeria</a:t>
            </a:r>
          </a:p>
        </p:txBody>
      </p:sp>
      <p:pic>
        <p:nvPicPr>
          <p:cNvPr id="4" name="Picture 3">
            <a:extLst>
              <a:ext uri="{FF2B5EF4-FFF2-40B4-BE49-F238E27FC236}">
                <a16:creationId xmlns:a16="http://schemas.microsoft.com/office/drawing/2014/main" xmlns="" id="{A0B76094-5D5C-E44E-A061-17ECEC576DB1}"/>
              </a:ext>
            </a:extLst>
          </p:cNvPr>
          <p:cNvPicPr>
            <a:picLocks noChangeAspect="1"/>
          </p:cNvPicPr>
          <p:nvPr/>
        </p:nvPicPr>
        <p:blipFill>
          <a:blip r:embed="rId2"/>
          <a:stretch>
            <a:fillRect/>
          </a:stretch>
        </p:blipFill>
        <p:spPr>
          <a:xfrm>
            <a:off x="3465688" y="711200"/>
            <a:ext cx="8726311" cy="5238044"/>
          </a:xfrm>
          <a:prstGeom prst="rect">
            <a:avLst/>
          </a:prstGeom>
        </p:spPr>
      </p:pic>
    </p:spTree>
    <p:extLst>
      <p:ext uri="{BB962C8B-B14F-4D97-AF65-F5344CB8AC3E}">
        <p14:creationId xmlns:p14="http://schemas.microsoft.com/office/powerpoint/2010/main" val="70205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CBB1637-92B6-3A4F-B2E9-6D4E043781D7}"/>
              </a:ext>
            </a:extLst>
          </p:cNvPr>
          <p:cNvPicPr>
            <a:picLocks noChangeAspect="1"/>
          </p:cNvPicPr>
          <p:nvPr/>
        </p:nvPicPr>
        <p:blipFill rotWithShape="1">
          <a:blip r:embed="rId2"/>
          <a:srcRect b="31805"/>
          <a:stretch/>
        </p:blipFill>
        <p:spPr>
          <a:xfrm>
            <a:off x="79023" y="2689807"/>
            <a:ext cx="12192000" cy="4125771"/>
          </a:xfrm>
          <a:prstGeom prst="rect">
            <a:avLst/>
          </a:prstGeom>
        </p:spPr>
      </p:pic>
      <p:sp>
        <p:nvSpPr>
          <p:cNvPr id="6" name="Title 5">
            <a:extLst>
              <a:ext uri="{FF2B5EF4-FFF2-40B4-BE49-F238E27FC236}">
                <a16:creationId xmlns:a16="http://schemas.microsoft.com/office/drawing/2014/main" xmlns="" id="{C6E02B14-1E1E-3A4A-A562-206A418A7ED0}"/>
              </a:ext>
            </a:extLst>
          </p:cNvPr>
          <p:cNvSpPr>
            <a:spLocks noGrp="1"/>
          </p:cNvSpPr>
          <p:nvPr>
            <p:ph type="ctrTitle"/>
          </p:nvPr>
        </p:nvSpPr>
        <p:spPr>
          <a:xfrm>
            <a:off x="79023" y="864307"/>
            <a:ext cx="9764890" cy="1673490"/>
          </a:xfrm>
        </p:spPr>
        <p:txBody>
          <a:bodyPr>
            <a:noAutofit/>
          </a:bodyPr>
          <a:lstStyle/>
          <a:p>
            <a:r>
              <a:rPr lang="en-US" sz="3600" dirty="0">
                <a:latin typeface="Cooper Black" panose="0208090404030B020404" pitchFamily="18" charset="77"/>
              </a:rPr>
              <a:t>Digital Currencies’ Potentials in  </a:t>
            </a:r>
            <a:r>
              <a:rPr lang="en-US" sz="3600" u="sng" dirty="0">
                <a:latin typeface="Cooper Black" panose="0208090404030B020404" pitchFamily="18" charset="77"/>
              </a:rPr>
              <a:t>Economic Development and </a:t>
            </a:r>
            <a:r>
              <a:rPr lang="en-US" sz="3600" u="sng" dirty="0">
                <a:solidFill>
                  <a:schemeClr val="accent6"/>
                </a:solidFill>
                <a:latin typeface="Cooper Black" panose="0208090404030B020404" pitchFamily="18" charset="77"/>
              </a:rPr>
              <a:t>Growth</a:t>
            </a:r>
            <a:r>
              <a:rPr lang="en-US" sz="3600" u="sng" dirty="0">
                <a:solidFill>
                  <a:srgbClr val="002060"/>
                </a:solidFill>
                <a:latin typeface="Cooper Black" panose="0208090404030B020404" pitchFamily="18" charset="77"/>
              </a:rPr>
              <a:t>/Expansion in Nigeria—The Role of the Accountant</a:t>
            </a:r>
          </a:p>
        </p:txBody>
      </p:sp>
      <p:sp>
        <p:nvSpPr>
          <p:cNvPr id="12" name="Subtitle 6">
            <a:extLst>
              <a:ext uri="{FF2B5EF4-FFF2-40B4-BE49-F238E27FC236}">
                <a16:creationId xmlns:a16="http://schemas.microsoft.com/office/drawing/2014/main" xmlns="" id="{CFECF8BD-276C-EA46-9AB0-76597409EF4C}"/>
              </a:ext>
            </a:extLst>
          </p:cNvPr>
          <p:cNvSpPr>
            <a:spLocks noGrp="1"/>
          </p:cNvSpPr>
          <p:nvPr>
            <p:ph type="subTitle" idx="1"/>
          </p:nvPr>
        </p:nvSpPr>
        <p:spPr>
          <a:xfrm>
            <a:off x="1789290" y="4752692"/>
            <a:ext cx="9144000" cy="1655762"/>
          </a:xfrm>
        </p:spPr>
        <p:txBody>
          <a:bodyPr>
            <a:normAutofit/>
          </a:bodyPr>
          <a:lstStyle/>
          <a:p>
            <a:r>
              <a:rPr lang="en-US" sz="3200" dirty="0">
                <a:solidFill>
                  <a:srgbClr val="FF0000"/>
                </a:solidFill>
                <a:latin typeface="Cooper Black" panose="0208090404030B020404" pitchFamily="18" charset="77"/>
              </a:rPr>
              <a:t>Greg Ezeilo, FCA, CEH, CHFI, ECSA, PhD</a:t>
            </a:r>
          </a:p>
        </p:txBody>
      </p:sp>
    </p:spTree>
    <p:extLst>
      <p:ext uri="{BB962C8B-B14F-4D97-AF65-F5344CB8AC3E}">
        <p14:creationId xmlns:p14="http://schemas.microsoft.com/office/powerpoint/2010/main" val="710593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866933-C675-EB46-9029-41DFA8236765}"/>
              </a:ext>
            </a:extLst>
          </p:cNvPr>
          <p:cNvSpPr>
            <a:spLocks noGrp="1"/>
          </p:cNvSpPr>
          <p:nvPr>
            <p:ph type="title"/>
          </p:nvPr>
        </p:nvSpPr>
        <p:spPr/>
        <p:txBody>
          <a:bodyPr/>
          <a:lstStyle/>
          <a:p>
            <a:r>
              <a:rPr lang="en-US" dirty="0"/>
              <a:t>DC Value Chain Addition </a:t>
            </a:r>
          </a:p>
        </p:txBody>
      </p:sp>
      <p:grpSp>
        <p:nvGrpSpPr>
          <p:cNvPr id="4" name="Group 3">
            <a:extLst>
              <a:ext uri="{FF2B5EF4-FFF2-40B4-BE49-F238E27FC236}">
                <a16:creationId xmlns:a16="http://schemas.microsoft.com/office/drawing/2014/main" xmlns="" id="{71E59BBA-E077-7A49-9847-EEB4BE389DE7}"/>
              </a:ext>
            </a:extLst>
          </p:cNvPr>
          <p:cNvGrpSpPr/>
          <p:nvPr/>
        </p:nvGrpSpPr>
        <p:grpSpPr>
          <a:xfrm>
            <a:off x="3742257" y="601525"/>
            <a:ext cx="7310485" cy="4315709"/>
            <a:chOff x="-36377" y="1690689"/>
            <a:chExt cx="7310485" cy="4315709"/>
          </a:xfrm>
        </p:grpSpPr>
        <p:sp>
          <p:nvSpPr>
            <p:cNvPr id="5" name="Parallelogram 4">
              <a:extLst>
                <a:ext uri="{FF2B5EF4-FFF2-40B4-BE49-F238E27FC236}">
                  <a16:creationId xmlns:a16="http://schemas.microsoft.com/office/drawing/2014/main" xmlns="" id="{A58FABAB-8277-6F42-BEC7-05577E41A725}"/>
                </a:ext>
              </a:extLst>
            </p:cNvPr>
            <p:cNvSpPr/>
            <p:nvPr/>
          </p:nvSpPr>
          <p:spPr>
            <a:xfrm rot="5400000">
              <a:off x="1192274" y="5125926"/>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Parallelogram 5">
              <a:extLst>
                <a:ext uri="{FF2B5EF4-FFF2-40B4-BE49-F238E27FC236}">
                  <a16:creationId xmlns:a16="http://schemas.microsoft.com/office/drawing/2014/main" xmlns="" id="{D90F6B0E-1525-2A49-BB9B-0AD042D47E8B}"/>
                </a:ext>
              </a:extLst>
            </p:cNvPr>
            <p:cNvSpPr/>
            <p:nvPr/>
          </p:nvSpPr>
          <p:spPr>
            <a:xfrm rot="10800000" flipV="1">
              <a:off x="1695062" y="4623137"/>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Parallelogram 6">
              <a:extLst>
                <a:ext uri="{FF2B5EF4-FFF2-40B4-BE49-F238E27FC236}">
                  <a16:creationId xmlns:a16="http://schemas.microsoft.com/office/drawing/2014/main" xmlns="" id="{217538A9-86B3-0D41-9366-527360943AEA}"/>
                </a:ext>
              </a:extLst>
            </p:cNvPr>
            <p:cNvSpPr/>
            <p:nvPr/>
          </p:nvSpPr>
          <p:spPr>
            <a:xfrm rot="5400000">
              <a:off x="2920521" y="4148444"/>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arallelogram 7">
              <a:extLst>
                <a:ext uri="{FF2B5EF4-FFF2-40B4-BE49-F238E27FC236}">
                  <a16:creationId xmlns:a16="http://schemas.microsoft.com/office/drawing/2014/main" xmlns="" id="{8EBEEE25-A499-3249-A87B-7EA8A45EA47D}"/>
                </a:ext>
              </a:extLst>
            </p:cNvPr>
            <p:cNvSpPr/>
            <p:nvPr/>
          </p:nvSpPr>
          <p:spPr>
            <a:xfrm rot="10800000" flipV="1">
              <a:off x="3423309" y="3645655"/>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arallelogram 8">
              <a:extLst>
                <a:ext uri="{FF2B5EF4-FFF2-40B4-BE49-F238E27FC236}">
                  <a16:creationId xmlns:a16="http://schemas.microsoft.com/office/drawing/2014/main" xmlns="" id="{F51E66E1-7E28-B949-A94A-8B4365B984A3}"/>
                </a:ext>
              </a:extLst>
            </p:cNvPr>
            <p:cNvSpPr/>
            <p:nvPr/>
          </p:nvSpPr>
          <p:spPr>
            <a:xfrm rot="5400000">
              <a:off x="4658195" y="3170961"/>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Parallelogram 9">
              <a:extLst>
                <a:ext uri="{FF2B5EF4-FFF2-40B4-BE49-F238E27FC236}">
                  <a16:creationId xmlns:a16="http://schemas.microsoft.com/office/drawing/2014/main" xmlns="" id="{A1652256-AA91-4E42-8359-BF5FB68146E6}"/>
                </a:ext>
              </a:extLst>
            </p:cNvPr>
            <p:cNvSpPr/>
            <p:nvPr/>
          </p:nvSpPr>
          <p:spPr>
            <a:xfrm rot="10800000" flipV="1">
              <a:off x="5160983" y="2668172"/>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a:extLst>
                <a:ext uri="{FF2B5EF4-FFF2-40B4-BE49-F238E27FC236}">
                  <a16:creationId xmlns:a16="http://schemas.microsoft.com/office/drawing/2014/main" xmlns="" id="{70A410B0-EB09-454B-B433-A35FA2F6B12A}"/>
                </a:ext>
              </a:extLst>
            </p:cNvPr>
            <p:cNvSpPr/>
            <p:nvPr/>
          </p:nvSpPr>
          <p:spPr>
            <a:xfrm rot="5400000">
              <a:off x="6395869" y="2193478"/>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Parallelogram 12">
              <a:extLst>
                <a:ext uri="{FF2B5EF4-FFF2-40B4-BE49-F238E27FC236}">
                  <a16:creationId xmlns:a16="http://schemas.microsoft.com/office/drawing/2014/main" xmlns="" id="{23785A89-1B74-0C48-A93D-611BC539FF82}"/>
                </a:ext>
              </a:extLst>
            </p:cNvPr>
            <p:cNvSpPr/>
            <p:nvPr/>
          </p:nvSpPr>
          <p:spPr>
            <a:xfrm rot="10800000" flipV="1">
              <a:off x="-36377" y="5607318"/>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a:extLst>
              <a:ext uri="{FF2B5EF4-FFF2-40B4-BE49-F238E27FC236}">
                <a16:creationId xmlns:a16="http://schemas.microsoft.com/office/drawing/2014/main" xmlns="" id="{8281ABF0-6612-844B-83E1-A8CADF307D2A}"/>
              </a:ext>
            </a:extLst>
          </p:cNvPr>
          <p:cNvSpPr txBox="1"/>
          <p:nvPr/>
        </p:nvSpPr>
        <p:spPr>
          <a:xfrm>
            <a:off x="9270221" y="1999793"/>
            <a:ext cx="1821134"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a:solidFill>
                  <a:schemeClr val="bg1"/>
                </a:solidFill>
              </a:rPr>
              <a:t>convenience</a:t>
            </a:r>
          </a:p>
        </p:txBody>
      </p:sp>
      <p:sp>
        <p:nvSpPr>
          <p:cNvPr id="16" name="TextBox 15">
            <a:extLst>
              <a:ext uri="{FF2B5EF4-FFF2-40B4-BE49-F238E27FC236}">
                <a16:creationId xmlns:a16="http://schemas.microsoft.com/office/drawing/2014/main" xmlns="" id="{93872A80-19A9-CF4D-8A29-87C859B2529D}"/>
              </a:ext>
            </a:extLst>
          </p:cNvPr>
          <p:cNvSpPr txBox="1"/>
          <p:nvPr/>
        </p:nvSpPr>
        <p:spPr>
          <a:xfrm>
            <a:off x="7577394" y="2948873"/>
            <a:ext cx="2062042"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a:solidFill>
                  <a:prstClr val="black"/>
                </a:solidFill>
              </a:rPr>
              <a:t>Speed of transactions</a:t>
            </a:r>
          </a:p>
        </p:txBody>
      </p:sp>
      <p:sp>
        <p:nvSpPr>
          <p:cNvPr id="17" name="TextBox 16">
            <a:extLst>
              <a:ext uri="{FF2B5EF4-FFF2-40B4-BE49-F238E27FC236}">
                <a16:creationId xmlns:a16="http://schemas.microsoft.com/office/drawing/2014/main" xmlns="" id="{31B27ED2-05DB-E948-B27F-0EA6360D83E9}"/>
              </a:ext>
            </a:extLst>
          </p:cNvPr>
          <p:cNvSpPr txBox="1"/>
          <p:nvPr/>
        </p:nvSpPr>
        <p:spPr>
          <a:xfrm>
            <a:off x="5804299" y="3887916"/>
            <a:ext cx="4307323"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a:solidFill>
                  <a:prstClr val="black"/>
                </a:solidFill>
              </a:rPr>
              <a:t>A virtual system:-</a:t>
            </a:r>
          </a:p>
          <a:p>
            <a:r>
              <a:rPr lang="en-US" sz="2000" dirty="0">
                <a:solidFill>
                  <a:prstClr val="black"/>
                </a:solidFill>
              </a:rPr>
              <a:t>Western Union and all Card companies become useless  </a:t>
            </a:r>
          </a:p>
        </p:txBody>
      </p:sp>
      <p:sp>
        <p:nvSpPr>
          <p:cNvPr id="18" name="TextBox 17">
            <a:extLst>
              <a:ext uri="{FF2B5EF4-FFF2-40B4-BE49-F238E27FC236}">
                <a16:creationId xmlns:a16="http://schemas.microsoft.com/office/drawing/2014/main" xmlns="" id="{2CE913D9-52D3-0E47-A4E2-7CC86ACFC748}"/>
              </a:ext>
            </a:extLst>
          </p:cNvPr>
          <p:cNvSpPr txBox="1"/>
          <p:nvPr/>
        </p:nvSpPr>
        <p:spPr>
          <a:xfrm>
            <a:off x="3774369" y="4943230"/>
            <a:ext cx="3864989"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dirty="0">
                <a:solidFill>
                  <a:schemeClr val="bg1"/>
                </a:solidFill>
              </a:rPr>
              <a:t>Elimination of pricing model in the traditional payment system</a:t>
            </a:r>
          </a:p>
        </p:txBody>
      </p:sp>
      <p:grpSp>
        <p:nvGrpSpPr>
          <p:cNvPr id="19" name="Group 40">
            <a:extLst>
              <a:ext uri="{FF2B5EF4-FFF2-40B4-BE49-F238E27FC236}">
                <a16:creationId xmlns:a16="http://schemas.microsoft.com/office/drawing/2014/main" xmlns="" id="{296E36F8-9BD1-2D47-8EEE-2A9A05467B46}"/>
              </a:ext>
            </a:extLst>
          </p:cNvPr>
          <p:cNvGrpSpPr/>
          <p:nvPr/>
        </p:nvGrpSpPr>
        <p:grpSpPr>
          <a:xfrm>
            <a:off x="4203954" y="4123467"/>
            <a:ext cx="1183495" cy="742994"/>
            <a:chOff x="425320" y="5212631"/>
            <a:chExt cx="1183495" cy="742994"/>
          </a:xfrm>
        </p:grpSpPr>
        <p:grpSp>
          <p:nvGrpSpPr>
            <p:cNvPr id="20" name="Group 26">
              <a:extLst>
                <a:ext uri="{FF2B5EF4-FFF2-40B4-BE49-F238E27FC236}">
                  <a16:creationId xmlns:a16="http://schemas.microsoft.com/office/drawing/2014/main" xmlns="" id="{15EACE39-8854-9F40-940E-9D41F6550CB8}"/>
                </a:ext>
              </a:extLst>
            </p:cNvPr>
            <p:cNvGrpSpPr/>
            <p:nvPr/>
          </p:nvGrpSpPr>
          <p:grpSpPr>
            <a:xfrm>
              <a:off x="425320" y="5212631"/>
              <a:ext cx="1183495" cy="742994"/>
              <a:chOff x="425320" y="5212631"/>
              <a:chExt cx="1183495" cy="742994"/>
            </a:xfrm>
          </p:grpSpPr>
          <p:sp>
            <p:nvSpPr>
              <p:cNvPr id="22" name="Ellipse 53">
                <a:extLst>
                  <a:ext uri="{FF2B5EF4-FFF2-40B4-BE49-F238E27FC236}">
                    <a16:creationId xmlns:a16="http://schemas.microsoft.com/office/drawing/2014/main" xmlns="" id="{E291B8D9-C085-2745-A35C-E3375F629806}"/>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23" name="Oval 22">
                <a:extLst>
                  <a:ext uri="{FF2B5EF4-FFF2-40B4-BE49-F238E27FC236}">
                    <a16:creationId xmlns:a16="http://schemas.microsoft.com/office/drawing/2014/main" xmlns="" id="{C2CCB42D-445A-1046-A5CE-D8AA51B3799D}"/>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TextBox 20">
              <a:extLst>
                <a:ext uri="{FF2B5EF4-FFF2-40B4-BE49-F238E27FC236}">
                  <a16:creationId xmlns:a16="http://schemas.microsoft.com/office/drawing/2014/main" xmlns="" id="{730E6475-5422-6142-9B9D-97BFB8620D8A}"/>
                </a:ext>
              </a:extLst>
            </p:cNvPr>
            <p:cNvSpPr txBox="1"/>
            <p:nvPr/>
          </p:nvSpPr>
          <p:spPr>
            <a:xfrm>
              <a:off x="745778" y="5288169"/>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1</a:t>
              </a:r>
            </a:p>
          </p:txBody>
        </p:sp>
      </p:grpSp>
      <p:grpSp>
        <p:nvGrpSpPr>
          <p:cNvPr id="24" name="Group 45">
            <a:extLst>
              <a:ext uri="{FF2B5EF4-FFF2-40B4-BE49-F238E27FC236}">
                <a16:creationId xmlns:a16="http://schemas.microsoft.com/office/drawing/2014/main" xmlns="" id="{460ACBAC-08AF-8744-B795-8F01F84A34AE}"/>
              </a:ext>
            </a:extLst>
          </p:cNvPr>
          <p:cNvGrpSpPr/>
          <p:nvPr/>
        </p:nvGrpSpPr>
        <p:grpSpPr>
          <a:xfrm>
            <a:off x="5977450" y="3110545"/>
            <a:ext cx="1183495" cy="742994"/>
            <a:chOff x="2198816" y="4199709"/>
            <a:chExt cx="1183495" cy="742994"/>
          </a:xfrm>
        </p:grpSpPr>
        <p:grpSp>
          <p:nvGrpSpPr>
            <p:cNvPr id="25" name="Group 27">
              <a:extLst>
                <a:ext uri="{FF2B5EF4-FFF2-40B4-BE49-F238E27FC236}">
                  <a16:creationId xmlns:a16="http://schemas.microsoft.com/office/drawing/2014/main" xmlns="" id="{63D6BE48-7362-D041-8575-588480D2D889}"/>
                </a:ext>
              </a:extLst>
            </p:cNvPr>
            <p:cNvGrpSpPr/>
            <p:nvPr/>
          </p:nvGrpSpPr>
          <p:grpSpPr>
            <a:xfrm>
              <a:off x="2198816" y="4199709"/>
              <a:ext cx="1183495" cy="742994"/>
              <a:chOff x="425320" y="5212631"/>
              <a:chExt cx="1183495" cy="742994"/>
            </a:xfrm>
          </p:grpSpPr>
          <p:sp>
            <p:nvSpPr>
              <p:cNvPr id="27" name="Ellipse 53">
                <a:extLst>
                  <a:ext uri="{FF2B5EF4-FFF2-40B4-BE49-F238E27FC236}">
                    <a16:creationId xmlns:a16="http://schemas.microsoft.com/office/drawing/2014/main" xmlns="" id="{C3F85277-1FB4-9B4A-B380-C6AE55F6EDFB}"/>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28" name="Oval 27">
                <a:extLst>
                  <a:ext uri="{FF2B5EF4-FFF2-40B4-BE49-F238E27FC236}">
                    <a16:creationId xmlns:a16="http://schemas.microsoft.com/office/drawing/2014/main" xmlns="" id="{D77F58BD-CA74-0149-B013-6025C74FB8AE}"/>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extBox 25">
              <a:extLst>
                <a:ext uri="{FF2B5EF4-FFF2-40B4-BE49-F238E27FC236}">
                  <a16:creationId xmlns:a16="http://schemas.microsoft.com/office/drawing/2014/main" xmlns="" id="{EFE3EA36-06E2-ED4F-952F-49164132FABF}"/>
                </a:ext>
              </a:extLst>
            </p:cNvPr>
            <p:cNvSpPr txBox="1"/>
            <p:nvPr/>
          </p:nvSpPr>
          <p:spPr>
            <a:xfrm>
              <a:off x="2548376" y="4275247"/>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2</a:t>
              </a:r>
            </a:p>
          </p:txBody>
        </p:sp>
      </p:grpSp>
      <p:grpSp>
        <p:nvGrpSpPr>
          <p:cNvPr id="29" name="Group 46">
            <a:extLst>
              <a:ext uri="{FF2B5EF4-FFF2-40B4-BE49-F238E27FC236}">
                <a16:creationId xmlns:a16="http://schemas.microsoft.com/office/drawing/2014/main" xmlns="" id="{A4E36B68-69A1-944F-A8CE-9B760D1BE644}"/>
              </a:ext>
            </a:extLst>
          </p:cNvPr>
          <p:cNvGrpSpPr/>
          <p:nvPr/>
        </p:nvGrpSpPr>
        <p:grpSpPr>
          <a:xfrm>
            <a:off x="7639358" y="2107026"/>
            <a:ext cx="1183495" cy="742994"/>
            <a:chOff x="3860724" y="3196190"/>
            <a:chExt cx="1183495" cy="742994"/>
          </a:xfrm>
        </p:grpSpPr>
        <p:grpSp>
          <p:nvGrpSpPr>
            <p:cNvPr id="30" name="Group 29">
              <a:extLst>
                <a:ext uri="{FF2B5EF4-FFF2-40B4-BE49-F238E27FC236}">
                  <a16:creationId xmlns:a16="http://schemas.microsoft.com/office/drawing/2014/main" xmlns="" id="{3BED2766-26E5-BA4F-81EE-D227CFF6C4EC}"/>
                </a:ext>
              </a:extLst>
            </p:cNvPr>
            <p:cNvGrpSpPr/>
            <p:nvPr/>
          </p:nvGrpSpPr>
          <p:grpSpPr>
            <a:xfrm>
              <a:off x="3860724" y="3196190"/>
              <a:ext cx="1183495" cy="742994"/>
              <a:chOff x="425320" y="5212631"/>
              <a:chExt cx="1183495" cy="742994"/>
            </a:xfrm>
          </p:grpSpPr>
          <p:sp>
            <p:nvSpPr>
              <p:cNvPr id="32" name="Ellipse 53">
                <a:extLst>
                  <a:ext uri="{FF2B5EF4-FFF2-40B4-BE49-F238E27FC236}">
                    <a16:creationId xmlns:a16="http://schemas.microsoft.com/office/drawing/2014/main" xmlns="" id="{C1D1F563-B4F9-CE44-8104-990411C4803E}"/>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33" name="Oval 32">
                <a:extLst>
                  <a:ext uri="{FF2B5EF4-FFF2-40B4-BE49-F238E27FC236}">
                    <a16:creationId xmlns:a16="http://schemas.microsoft.com/office/drawing/2014/main" xmlns="" id="{F38961F7-F8EE-2744-9353-4E04AACEA240}"/>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TextBox 30">
              <a:extLst>
                <a:ext uri="{FF2B5EF4-FFF2-40B4-BE49-F238E27FC236}">
                  <a16:creationId xmlns:a16="http://schemas.microsoft.com/office/drawing/2014/main" xmlns="" id="{4D613491-056E-4643-9CC7-AA3FB66AB62A}"/>
                </a:ext>
              </a:extLst>
            </p:cNvPr>
            <p:cNvSpPr txBox="1"/>
            <p:nvPr/>
          </p:nvSpPr>
          <p:spPr>
            <a:xfrm>
              <a:off x="4200572" y="3286448"/>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3</a:t>
              </a:r>
            </a:p>
          </p:txBody>
        </p:sp>
      </p:grpSp>
      <p:grpSp>
        <p:nvGrpSpPr>
          <p:cNvPr id="34" name="Group 47">
            <a:extLst>
              <a:ext uri="{FF2B5EF4-FFF2-40B4-BE49-F238E27FC236}">
                <a16:creationId xmlns:a16="http://schemas.microsoft.com/office/drawing/2014/main" xmlns="" id="{29AC5C94-B1B5-FC4E-AB89-C15FC0F07242}"/>
              </a:ext>
            </a:extLst>
          </p:cNvPr>
          <p:cNvGrpSpPr/>
          <p:nvPr/>
        </p:nvGrpSpPr>
        <p:grpSpPr>
          <a:xfrm>
            <a:off x="9401314" y="1135323"/>
            <a:ext cx="1183495" cy="742994"/>
            <a:chOff x="5622680" y="2224487"/>
            <a:chExt cx="1183495" cy="742994"/>
          </a:xfrm>
        </p:grpSpPr>
        <p:grpSp>
          <p:nvGrpSpPr>
            <p:cNvPr id="35" name="Group 33">
              <a:extLst>
                <a:ext uri="{FF2B5EF4-FFF2-40B4-BE49-F238E27FC236}">
                  <a16:creationId xmlns:a16="http://schemas.microsoft.com/office/drawing/2014/main" xmlns="" id="{E005F03D-1A0B-5746-8BC6-32C47F187EAC}"/>
                </a:ext>
              </a:extLst>
            </p:cNvPr>
            <p:cNvGrpSpPr/>
            <p:nvPr/>
          </p:nvGrpSpPr>
          <p:grpSpPr>
            <a:xfrm>
              <a:off x="5622680" y="2224487"/>
              <a:ext cx="1183495" cy="742994"/>
              <a:chOff x="425320" y="5212631"/>
              <a:chExt cx="1183495" cy="742994"/>
            </a:xfrm>
          </p:grpSpPr>
          <p:sp>
            <p:nvSpPr>
              <p:cNvPr id="37" name="Ellipse 53">
                <a:extLst>
                  <a:ext uri="{FF2B5EF4-FFF2-40B4-BE49-F238E27FC236}">
                    <a16:creationId xmlns:a16="http://schemas.microsoft.com/office/drawing/2014/main" xmlns="" id="{1B4B0E13-A9A5-1D43-B9F5-EF5F861D96E9}"/>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38" name="Oval 37">
                <a:extLst>
                  <a:ext uri="{FF2B5EF4-FFF2-40B4-BE49-F238E27FC236}">
                    <a16:creationId xmlns:a16="http://schemas.microsoft.com/office/drawing/2014/main" xmlns="" id="{512CB032-6531-884B-ADB3-AB328DEC8B76}"/>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6" name="TextBox 35">
              <a:extLst>
                <a:ext uri="{FF2B5EF4-FFF2-40B4-BE49-F238E27FC236}">
                  <a16:creationId xmlns:a16="http://schemas.microsoft.com/office/drawing/2014/main" xmlns="" id="{2E2F08FA-BF64-F54C-8D23-1CCEEAB0374B}"/>
                </a:ext>
              </a:extLst>
            </p:cNvPr>
            <p:cNvSpPr txBox="1"/>
            <p:nvPr/>
          </p:nvSpPr>
          <p:spPr>
            <a:xfrm>
              <a:off x="5943138" y="2300025"/>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4</a:t>
              </a:r>
            </a:p>
          </p:txBody>
        </p:sp>
      </p:grpSp>
    </p:spTree>
    <p:extLst>
      <p:ext uri="{BB962C8B-B14F-4D97-AF65-F5344CB8AC3E}">
        <p14:creationId xmlns:p14="http://schemas.microsoft.com/office/powerpoint/2010/main" val="15695499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anim calcmode="lin" valueType="num">
                                      <p:cBhvr>
                                        <p:cTn id="41" dur="500" fill="hold"/>
                                        <p:tgtEl>
                                          <p:spTgt spid="34"/>
                                        </p:tgtEl>
                                        <p:attrNameLst>
                                          <p:attrName>ppt_x</p:attrName>
                                        </p:attrNameLst>
                                      </p:cBhvr>
                                      <p:tavLst>
                                        <p:tav tm="0">
                                          <p:val>
                                            <p:strVal val="#ppt_x"/>
                                          </p:val>
                                        </p:tav>
                                        <p:tav tm="100000">
                                          <p:val>
                                            <p:strVal val="#ppt_x"/>
                                          </p:val>
                                        </p:tav>
                                      </p:tavLst>
                                    </p:anim>
                                    <p:anim calcmode="lin" valueType="num">
                                      <p:cBhvr>
                                        <p:cTn id="42" dur="500" fill="hold"/>
                                        <p:tgtEl>
                                          <p:spTgt spid="34"/>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666C4D8-FD0C-4C4D-9E72-D269487EBBDE}"/>
              </a:ext>
            </a:extLst>
          </p:cNvPr>
          <p:cNvGrpSpPr/>
          <p:nvPr/>
        </p:nvGrpSpPr>
        <p:grpSpPr>
          <a:xfrm>
            <a:off x="2410168" y="816014"/>
            <a:ext cx="9041924" cy="4315709"/>
            <a:chOff x="-36377" y="1690689"/>
            <a:chExt cx="9041924" cy="4315709"/>
          </a:xfrm>
        </p:grpSpPr>
        <p:sp>
          <p:nvSpPr>
            <p:cNvPr id="6" name="Parallelogram 5">
              <a:extLst>
                <a:ext uri="{FF2B5EF4-FFF2-40B4-BE49-F238E27FC236}">
                  <a16:creationId xmlns:a16="http://schemas.microsoft.com/office/drawing/2014/main" xmlns="" id="{5644306D-CA86-474E-9DF3-289022396B24}"/>
                </a:ext>
              </a:extLst>
            </p:cNvPr>
            <p:cNvSpPr/>
            <p:nvPr/>
          </p:nvSpPr>
          <p:spPr>
            <a:xfrm rot="5400000">
              <a:off x="1192274" y="5125926"/>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Parallelogram 6">
              <a:extLst>
                <a:ext uri="{FF2B5EF4-FFF2-40B4-BE49-F238E27FC236}">
                  <a16:creationId xmlns:a16="http://schemas.microsoft.com/office/drawing/2014/main" xmlns="" id="{EB54D4D9-93CE-C54A-8AB5-22259F2EA59B}"/>
                </a:ext>
              </a:extLst>
            </p:cNvPr>
            <p:cNvSpPr/>
            <p:nvPr/>
          </p:nvSpPr>
          <p:spPr>
            <a:xfrm rot="10800000" flipV="1">
              <a:off x="1695062" y="4623137"/>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arallelogram 7">
              <a:extLst>
                <a:ext uri="{FF2B5EF4-FFF2-40B4-BE49-F238E27FC236}">
                  <a16:creationId xmlns:a16="http://schemas.microsoft.com/office/drawing/2014/main" xmlns="" id="{FF43889E-AE4E-A243-9308-EEE2F674E852}"/>
                </a:ext>
              </a:extLst>
            </p:cNvPr>
            <p:cNvSpPr/>
            <p:nvPr/>
          </p:nvSpPr>
          <p:spPr>
            <a:xfrm rot="5400000">
              <a:off x="2920521" y="4148444"/>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arallelogram 8">
              <a:extLst>
                <a:ext uri="{FF2B5EF4-FFF2-40B4-BE49-F238E27FC236}">
                  <a16:creationId xmlns:a16="http://schemas.microsoft.com/office/drawing/2014/main" xmlns="" id="{497046C7-49AE-F74B-8C8D-7A971C41C37D}"/>
                </a:ext>
              </a:extLst>
            </p:cNvPr>
            <p:cNvSpPr/>
            <p:nvPr/>
          </p:nvSpPr>
          <p:spPr>
            <a:xfrm rot="10800000" flipV="1">
              <a:off x="3423309" y="3645655"/>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Parallelogram 9">
              <a:extLst>
                <a:ext uri="{FF2B5EF4-FFF2-40B4-BE49-F238E27FC236}">
                  <a16:creationId xmlns:a16="http://schemas.microsoft.com/office/drawing/2014/main" xmlns="" id="{5C1B732A-E4D2-3C49-94CE-E3BB2FA5725B}"/>
                </a:ext>
              </a:extLst>
            </p:cNvPr>
            <p:cNvSpPr/>
            <p:nvPr/>
          </p:nvSpPr>
          <p:spPr>
            <a:xfrm rot="5400000">
              <a:off x="4658195" y="3170961"/>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a:extLst>
                <a:ext uri="{FF2B5EF4-FFF2-40B4-BE49-F238E27FC236}">
                  <a16:creationId xmlns:a16="http://schemas.microsoft.com/office/drawing/2014/main" xmlns="" id="{0A508829-A277-764A-B13C-2E16EF0ED741}"/>
                </a:ext>
              </a:extLst>
            </p:cNvPr>
            <p:cNvSpPr/>
            <p:nvPr/>
          </p:nvSpPr>
          <p:spPr>
            <a:xfrm rot="10800000" flipV="1">
              <a:off x="5160983" y="2668172"/>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arallelogram 11">
              <a:extLst>
                <a:ext uri="{FF2B5EF4-FFF2-40B4-BE49-F238E27FC236}">
                  <a16:creationId xmlns:a16="http://schemas.microsoft.com/office/drawing/2014/main" xmlns="" id="{D232F103-6776-F74E-B4C7-B62BA08B8A58}"/>
                </a:ext>
              </a:extLst>
            </p:cNvPr>
            <p:cNvSpPr/>
            <p:nvPr/>
          </p:nvSpPr>
          <p:spPr>
            <a:xfrm rot="5400000">
              <a:off x="6395869" y="2193478"/>
              <a:ext cx="1381027" cy="375450"/>
            </a:xfrm>
            <a:prstGeom prst="parallelogram">
              <a:avLst>
                <a:gd name="adj" fmla="val 103948"/>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Parallelogram 12">
              <a:extLst>
                <a:ext uri="{FF2B5EF4-FFF2-40B4-BE49-F238E27FC236}">
                  <a16:creationId xmlns:a16="http://schemas.microsoft.com/office/drawing/2014/main" xmlns="" id="{83BC4585-FF26-514C-BDBB-5372F95604A1}"/>
                </a:ext>
              </a:extLst>
            </p:cNvPr>
            <p:cNvSpPr/>
            <p:nvPr/>
          </p:nvSpPr>
          <p:spPr>
            <a:xfrm rot="10800000" flipV="1">
              <a:off x="6898657" y="1690689"/>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arallelogram 13">
              <a:extLst>
                <a:ext uri="{FF2B5EF4-FFF2-40B4-BE49-F238E27FC236}">
                  <a16:creationId xmlns:a16="http://schemas.microsoft.com/office/drawing/2014/main" xmlns="" id="{73AA800D-9E54-8C43-9CC7-4941D741A3C1}"/>
                </a:ext>
              </a:extLst>
            </p:cNvPr>
            <p:cNvSpPr/>
            <p:nvPr/>
          </p:nvSpPr>
          <p:spPr>
            <a:xfrm rot="10800000" flipV="1">
              <a:off x="-36377" y="5607318"/>
              <a:ext cx="2106890" cy="399080"/>
            </a:xfrm>
            <a:prstGeom prst="parallelogram">
              <a:avLst>
                <a:gd name="adj" fmla="val 947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a:extLst>
              <a:ext uri="{FF2B5EF4-FFF2-40B4-BE49-F238E27FC236}">
                <a16:creationId xmlns:a16="http://schemas.microsoft.com/office/drawing/2014/main" xmlns="" id="{7CD09AC6-1CED-FA45-B362-7F62797B92C7}"/>
              </a:ext>
            </a:extLst>
          </p:cNvPr>
          <p:cNvSpPr txBox="1"/>
          <p:nvPr/>
        </p:nvSpPr>
        <p:spPr>
          <a:xfrm>
            <a:off x="9725223" y="1285150"/>
            <a:ext cx="1821134"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a:solidFill>
                  <a:schemeClr val="bg1"/>
                </a:solidFill>
              </a:rPr>
              <a:t>eCommerce</a:t>
            </a:r>
          </a:p>
        </p:txBody>
      </p:sp>
      <p:sp>
        <p:nvSpPr>
          <p:cNvPr id="16" name="TextBox 15">
            <a:extLst>
              <a:ext uri="{FF2B5EF4-FFF2-40B4-BE49-F238E27FC236}">
                <a16:creationId xmlns:a16="http://schemas.microsoft.com/office/drawing/2014/main" xmlns="" id="{9C95D0DC-9F1C-124F-9554-C40C25AEA1D8}"/>
              </a:ext>
            </a:extLst>
          </p:cNvPr>
          <p:cNvSpPr txBox="1"/>
          <p:nvPr/>
        </p:nvSpPr>
        <p:spPr>
          <a:xfrm>
            <a:off x="7982979" y="2192576"/>
            <a:ext cx="1821134"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a:solidFill>
                  <a:prstClr val="black"/>
                </a:solidFill>
              </a:rPr>
              <a:t>ePayment Platforms</a:t>
            </a:r>
          </a:p>
        </p:txBody>
      </p:sp>
      <p:sp>
        <p:nvSpPr>
          <p:cNvPr id="17" name="TextBox 16">
            <a:extLst>
              <a:ext uri="{FF2B5EF4-FFF2-40B4-BE49-F238E27FC236}">
                <a16:creationId xmlns:a16="http://schemas.microsoft.com/office/drawing/2014/main" xmlns="" id="{9BA29CD1-EEA4-9E42-869F-EB207279D532}"/>
              </a:ext>
            </a:extLst>
          </p:cNvPr>
          <p:cNvSpPr txBox="1"/>
          <p:nvPr/>
        </p:nvSpPr>
        <p:spPr>
          <a:xfrm>
            <a:off x="6200458" y="3136611"/>
            <a:ext cx="1821134"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a:solidFill>
                  <a:prstClr val="black"/>
                </a:solidFill>
              </a:rPr>
              <a:t>Agric Finance</a:t>
            </a:r>
          </a:p>
        </p:txBody>
      </p:sp>
      <p:sp>
        <p:nvSpPr>
          <p:cNvPr id="18" name="TextBox 17">
            <a:extLst>
              <a:ext uri="{FF2B5EF4-FFF2-40B4-BE49-F238E27FC236}">
                <a16:creationId xmlns:a16="http://schemas.microsoft.com/office/drawing/2014/main" xmlns="" id="{5634293E-2791-4B4C-9AF1-964D31636674}"/>
              </a:ext>
            </a:extLst>
          </p:cNvPr>
          <p:cNvSpPr txBox="1"/>
          <p:nvPr/>
        </p:nvSpPr>
        <p:spPr>
          <a:xfrm>
            <a:off x="4472210" y="4102405"/>
            <a:ext cx="3018553"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a:solidFill>
                  <a:prstClr val="black"/>
                </a:solidFill>
              </a:rPr>
              <a:t>Patented Bank Free-Interest facilities </a:t>
            </a:r>
          </a:p>
        </p:txBody>
      </p:sp>
      <p:sp>
        <p:nvSpPr>
          <p:cNvPr id="19" name="TextBox 18">
            <a:extLst>
              <a:ext uri="{FF2B5EF4-FFF2-40B4-BE49-F238E27FC236}">
                <a16:creationId xmlns:a16="http://schemas.microsoft.com/office/drawing/2014/main" xmlns="" id="{4F91D831-A4F9-5945-8CAB-14F7A433ACDA}"/>
              </a:ext>
            </a:extLst>
          </p:cNvPr>
          <p:cNvSpPr txBox="1"/>
          <p:nvPr/>
        </p:nvSpPr>
        <p:spPr>
          <a:xfrm>
            <a:off x="2785932" y="5041448"/>
            <a:ext cx="3086800"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a:solidFill>
                  <a:prstClr val="black"/>
                </a:solidFill>
              </a:rPr>
              <a:t>International Trade and Finance</a:t>
            </a:r>
          </a:p>
        </p:txBody>
      </p:sp>
      <p:grpSp>
        <p:nvGrpSpPr>
          <p:cNvPr id="20" name="Group 40">
            <a:extLst>
              <a:ext uri="{FF2B5EF4-FFF2-40B4-BE49-F238E27FC236}">
                <a16:creationId xmlns:a16="http://schemas.microsoft.com/office/drawing/2014/main" xmlns="" id="{C5FDB408-FF38-7845-B55C-6E69A0D9D546}"/>
              </a:ext>
            </a:extLst>
          </p:cNvPr>
          <p:cNvGrpSpPr/>
          <p:nvPr/>
        </p:nvGrpSpPr>
        <p:grpSpPr>
          <a:xfrm>
            <a:off x="2871865" y="4337956"/>
            <a:ext cx="1183495" cy="742994"/>
            <a:chOff x="425320" y="5212631"/>
            <a:chExt cx="1183495" cy="742994"/>
          </a:xfrm>
        </p:grpSpPr>
        <p:grpSp>
          <p:nvGrpSpPr>
            <p:cNvPr id="21" name="Group 26">
              <a:extLst>
                <a:ext uri="{FF2B5EF4-FFF2-40B4-BE49-F238E27FC236}">
                  <a16:creationId xmlns:a16="http://schemas.microsoft.com/office/drawing/2014/main" xmlns="" id="{CF84B5D6-FDF1-4040-A09C-B2B164BC92AB}"/>
                </a:ext>
              </a:extLst>
            </p:cNvPr>
            <p:cNvGrpSpPr/>
            <p:nvPr/>
          </p:nvGrpSpPr>
          <p:grpSpPr>
            <a:xfrm>
              <a:off x="425320" y="5212631"/>
              <a:ext cx="1183495" cy="742994"/>
              <a:chOff x="425320" y="5212631"/>
              <a:chExt cx="1183495" cy="742994"/>
            </a:xfrm>
          </p:grpSpPr>
          <p:sp>
            <p:nvSpPr>
              <p:cNvPr id="23" name="Ellipse 53">
                <a:extLst>
                  <a:ext uri="{FF2B5EF4-FFF2-40B4-BE49-F238E27FC236}">
                    <a16:creationId xmlns:a16="http://schemas.microsoft.com/office/drawing/2014/main" xmlns="" id="{04F2F6BB-A301-B644-9114-BCFFA21E5A2B}"/>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24" name="Oval 23">
                <a:extLst>
                  <a:ext uri="{FF2B5EF4-FFF2-40B4-BE49-F238E27FC236}">
                    <a16:creationId xmlns:a16="http://schemas.microsoft.com/office/drawing/2014/main" xmlns="" id="{2ECFA89C-DBDB-EA45-80D6-B1086395A41B}"/>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2" name="TextBox 21">
              <a:extLst>
                <a:ext uri="{FF2B5EF4-FFF2-40B4-BE49-F238E27FC236}">
                  <a16:creationId xmlns:a16="http://schemas.microsoft.com/office/drawing/2014/main" xmlns="" id="{9A6E422A-2F2D-2048-9A4E-22DB0CC2675B}"/>
                </a:ext>
              </a:extLst>
            </p:cNvPr>
            <p:cNvSpPr txBox="1"/>
            <p:nvPr/>
          </p:nvSpPr>
          <p:spPr>
            <a:xfrm>
              <a:off x="745778" y="5288169"/>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1</a:t>
              </a:r>
            </a:p>
          </p:txBody>
        </p:sp>
      </p:grpSp>
      <p:grpSp>
        <p:nvGrpSpPr>
          <p:cNvPr id="25" name="Group 45">
            <a:extLst>
              <a:ext uri="{FF2B5EF4-FFF2-40B4-BE49-F238E27FC236}">
                <a16:creationId xmlns:a16="http://schemas.microsoft.com/office/drawing/2014/main" xmlns="" id="{CAFDE403-B8B5-1347-A53B-A07453740DD5}"/>
              </a:ext>
            </a:extLst>
          </p:cNvPr>
          <p:cNvGrpSpPr/>
          <p:nvPr/>
        </p:nvGrpSpPr>
        <p:grpSpPr>
          <a:xfrm>
            <a:off x="4645361" y="3325034"/>
            <a:ext cx="1183495" cy="742994"/>
            <a:chOff x="2198816" y="4199709"/>
            <a:chExt cx="1183495" cy="742994"/>
          </a:xfrm>
        </p:grpSpPr>
        <p:grpSp>
          <p:nvGrpSpPr>
            <p:cNvPr id="26" name="Group 27">
              <a:extLst>
                <a:ext uri="{FF2B5EF4-FFF2-40B4-BE49-F238E27FC236}">
                  <a16:creationId xmlns:a16="http://schemas.microsoft.com/office/drawing/2014/main" xmlns="" id="{8EA52082-091A-9A48-8126-BB813D1F5DBE}"/>
                </a:ext>
              </a:extLst>
            </p:cNvPr>
            <p:cNvGrpSpPr/>
            <p:nvPr/>
          </p:nvGrpSpPr>
          <p:grpSpPr>
            <a:xfrm>
              <a:off x="2198816" y="4199709"/>
              <a:ext cx="1183495" cy="742994"/>
              <a:chOff x="425320" y="5212631"/>
              <a:chExt cx="1183495" cy="742994"/>
            </a:xfrm>
          </p:grpSpPr>
          <p:sp>
            <p:nvSpPr>
              <p:cNvPr id="28" name="Ellipse 53">
                <a:extLst>
                  <a:ext uri="{FF2B5EF4-FFF2-40B4-BE49-F238E27FC236}">
                    <a16:creationId xmlns:a16="http://schemas.microsoft.com/office/drawing/2014/main" xmlns="" id="{6EEC21C9-BA89-314B-87D3-54AD065C4A60}"/>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29" name="Oval 28">
                <a:extLst>
                  <a:ext uri="{FF2B5EF4-FFF2-40B4-BE49-F238E27FC236}">
                    <a16:creationId xmlns:a16="http://schemas.microsoft.com/office/drawing/2014/main" xmlns="" id="{74D41A95-318F-B64A-86E2-C9BB3D42C27F}"/>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7" name="TextBox 26">
              <a:extLst>
                <a:ext uri="{FF2B5EF4-FFF2-40B4-BE49-F238E27FC236}">
                  <a16:creationId xmlns:a16="http://schemas.microsoft.com/office/drawing/2014/main" xmlns="" id="{E4DCA88B-C52F-D24D-8AB1-AA603999ADB4}"/>
                </a:ext>
              </a:extLst>
            </p:cNvPr>
            <p:cNvSpPr txBox="1"/>
            <p:nvPr/>
          </p:nvSpPr>
          <p:spPr>
            <a:xfrm>
              <a:off x="2548376" y="4275247"/>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2</a:t>
              </a:r>
            </a:p>
          </p:txBody>
        </p:sp>
      </p:grpSp>
      <p:grpSp>
        <p:nvGrpSpPr>
          <p:cNvPr id="30" name="Group 46">
            <a:extLst>
              <a:ext uri="{FF2B5EF4-FFF2-40B4-BE49-F238E27FC236}">
                <a16:creationId xmlns:a16="http://schemas.microsoft.com/office/drawing/2014/main" xmlns="" id="{BD785C74-56B3-A141-9595-2C04EFA8ACBA}"/>
              </a:ext>
            </a:extLst>
          </p:cNvPr>
          <p:cNvGrpSpPr/>
          <p:nvPr/>
        </p:nvGrpSpPr>
        <p:grpSpPr>
          <a:xfrm>
            <a:off x="6307269" y="2321515"/>
            <a:ext cx="1183495" cy="742994"/>
            <a:chOff x="3860724" y="3196190"/>
            <a:chExt cx="1183495" cy="742994"/>
          </a:xfrm>
        </p:grpSpPr>
        <p:grpSp>
          <p:nvGrpSpPr>
            <p:cNvPr id="31" name="Group 30">
              <a:extLst>
                <a:ext uri="{FF2B5EF4-FFF2-40B4-BE49-F238E27FC236}">
                  <a16:creationId xmlns:a16="http://schemas.microsoft.com/office/drawing/2014/main" xmlns="" id="{ACB67EAE-5325-1D41-B24E-15EC187FBCD6}"/>
                </a:ext>
              </a:extLst>
            </p:cNvPr>
            <p:cNvGrpSpPr/>
            <p:nvPr/>
          </p:nvGrpSpPr>
          <p:grpSpPr>
            <a:xfrm>
              <a:off x="3860724" y="3196190"/>
              <a:ext cx="1183495" cy="742994"/>
              <a:chOff x="425320" y="5212631"/>
              <a:chExt cx="1183495" cy="742994"/>
            </a:xfrm>
          </p:grpSpPr>
          <p:sp>
            <p:nvSpPr>
              <p:cNvPr id="33" name="Ellipse 53">
                <a:extLst>
                  <a:ext uri="{FF2B5EF4-FFF2-40B4-BE49-F238E27FC236}">
                    <a16:creationId xmlns:a16="http://schemas.microsoft.com/office/drawing/2014/main" xmlns="" id="{9F9E3E3B-BB03-4342-B357-563802396CA5}"/>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34" name="Oval 33">
                <a:extLst>
                  <a:ext uri="{FF2B5EF4-FFF2-40B4-BE49-F238E27FC236}">
                    <a16:creationId xmlns:a16="http://schemas.microsoft.com/office/drawing/2014/main" xmlns="" id="{22A2E4B4-59AF-AA42-A8B4-9BD2E731974F}"/>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 name="TextBox 31">
              <a:extLst>
                <a:ext uri="{FF2B5EF4-FFF2-40B4-BE49-F238E27FC236}">
                  <a16:creationId xmlns:a16="http://schemas.microsoft.com/office/drawing/2014/main" xmlns="" id="{4ADC1507-9248-0B47-97CE-443233BD73EC}"/>
                </a:ext>
              </a:extLst>
            </p:cNvPr>
            <p:cNvSpPr txBox="1"/>
            <p:nvPr/>
          </p:nvSpPr>
          <p:spPr>
            <a:xfrm>
              <a:off x="4200572" y="3286448"/>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3</a:t>
              </a:r>
            </a:p>
          </p:txBody>
        </p:sp>
      </p:grpSp>
      <p:grpSp>
        <p:nvGrpSpPr>
          <p:cNvPr id="35" name="Group 47">
            <a:extLst>
              <a:ext uri="{FF2B5EF4-FFF2-40B4-BE49-F238E27FC236}">
                <a16:creationId xmlns:a16="http://schemas.microsoft.com/office/drawing/2014/main" xmlns="" id="{8A0FEC18-2347-A64D-AC9F-5595D9B11C13}"/>
              </a:ext>
            </a:extLst>
          </p:cNvPr>
          <p:cNvGrpSpPr/>
          <p:nvPr/>
        </p:nvGrpSpPr>
        <p:grpSpPr>
          <a:xfrm>
            <a:off x="8069225" y="1349812"/>
            <a:ext cx="1183495" cy="742994"/>
            <a:chOff x="5622680" y="2224487"/>
            <a:chExt cx="1183495" cy="742994"/>
          </a:xfrm>
        </p:grpSpPr>
        <p:grpSp>
          <p:nvGrpSpPr>
            <p:cNvPr id="36" name="Group 33">
              <a:extLst>
                <a:ext uri="{FF2B5EF4-FFF2-40B4-BE49-F238E27FC236}">
                  <a16:creationId xmlns:a16="http://schemas.microsoft.com/office/drawing/2014/main" xmlns="" id="{C310AA71-D4D0-4342-A271-67E05AE53243}"/>
                </a:ext>
              </a:extLst>
            </p:cNvPr>
            <p:cNvGrpSpPr/>
            <p:nvPr/>
          </p:nvGrpSpPr>
          <p:grpSpPr>
            <a:xfrm>
              <a:off x="5622680" y="2224487"/>
              <a:ext cx="1183495" cy="742994"/>
              <a:chOff x="425320" y="5212631"/>
              <a:chExt cx="1183495" cy="742994"/>
            </a:xfrm>
          </p:grpSpPr>
          <p:sp>
            <p:nvSpPr>
              <p:cNvPr id="38" name="Ellipse 53">
                <a:extLst>
                  <a:ext uri="{FF2B5EF4-FFF2-40B4-BE49-F238E27FC236}">
                    <a16:creationId xmlns:a16="http://schemas.microsoft.com/office/drawing/2014/main" xmlns="" id="{83EAF8CB-1A95-3147-8C98-F9787DA67C45}"/>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39" name="Oval 38">
                <a:extLst>
                  <a:ext uri="{FF2B5EF4-FFF2-40B4-BE49-F238E27FC236}">
                    <a16:creationId xmlns:a16="http://schemas.microsoft.com/office/drawing/2014/main" xmlns="" id="{B799E443-8275-2D45-B684-B61FAFB4416C}"/>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Box 36">
              <a:extLst>
                <a:ext uri="{FF2B5EF4-FFF2-40B4-BE49-F238E27FC236}">
                  <a16:creationId xmlns:a16="http://schemas.microsoft.com/office/drawing/2014/main" xmlns="" id="{23CBE70D-09D7-064A-ADFD-0DC334897BB7}"/>
                </a:ext>
              </a:extLst>
            </p:cNvPr>
            <p:cNvSpPr txBox="1"/>
            <p:nvPr/>
          </p:nvSpPr>
          <p:spPr>
            <a:xfrm>
              <a:off x="5943138" y="2300025"/>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4</a:t>
              </a:r>
            </a:p>
          </p:txBody>
        </p:sp>
      </p:grpSp>
      <p:grpSp>
        <p:nvGrpSpPr>
          <p:cNvPr id="40" name="Group 48">
            <a:extLst>
              <a:ext uri="{FF2B5EF4-FFF2-40B4-BE49-F238E27FC236}">
                <a16:creationId xmlns:a16="http://schemas.microsoft.com/office/drawing/2014/main" xmlns="" id="{2DC36104-4E48-7F4D-92B9-FCEF738F5C11}"/>
              </a:ext>
            </a:extLst>
          </p:cNvPr>
          <p:cNvGrpSpPr/>
          <p:nvPr/>
        </p:nvGrpSpPr>
        <p:grpSpPr>
          <a:xfrm>
            <a:off x="9790278" y="342616"/>
            <a:ext cx="1183495" cy="742994"/>
            <a:chOff x="7343733" y="1217291"/>
            <a:chExt cx="1183495" cy="742994"/>
          </a:xfrm>
        </p:grpSpPr>
        <p:grpSp>
          <p:nvGrpSpPr>
            <p:cNvPr id="41" name="Group 36">
              <a:extLst>
                <a:ext uri="{FF2B5EF4-FFF2-40B4-BE49-F238E27FC236}">
                  <a16:creationId xmlns:a16="http://schemas.microsoft.com/office/drawing/2014/main" xmlns="" id="{33023FA6-0ABD-A343-9BB4-ADA56618C066}"/>
                </a:ext>
              </a:extLst>
            </p:cNvPr>
            <p:cNvGrpSpPr/>
            <p:nvPr/>
          </p:nvGrpSpPr>
          <p:grpSpPr>
            <a:xfrm>
              <a:off x="7343733" y="1217291"/>
              <a:ext cx="1183495" cy="742994"/>
              <a:chOff x="425320" y="5212631"/>
              <a:chExt cx="1183495" cy="742994"/>
            </a:xfrm>
          </p:grpSpPr>
          <p:sp>
            <p:nvSpPr>
              <p:cNvPr id="43" name="Ellipse 53">
                <a:extLst>
                  <a:ext uri="{FF2B5EF4-FFF2-40B4-BE49-F238E27FC236}">
                    <a16:creationId xmlns:a16="http://schemas.microsoft.com/office/drawing/2014/main" xmlns="" id="{7220F87E-00D8-F947-A73D-2B1177097289}"/>
                  </a:ext>
                </a:extLst>
              </p:cNvPr>
              <p:cNvSpPr/>
              <p:nvPr/>
            </p:nvSpPr>
            <p:spPr bwMode="auto">
              <a:xfrm>
                <a:off x="425320" y="5635547"/>
                <a:ext cx="1183495" cy="320078"/>
              </a:xfrm>
              <a:prstGeom prst="ellipse">
                <a:avLst/>
              </a:prstGeom>
              <a:gradFill flip="none" rotWithShape="1">
                <a:gsLst>
                  <a:gs pos="24000">
                    <a:schemeClr val="tx1">
                      <a:alpha val="7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ea typeface="ＭＳ Ｐゴシック" charset="-128"/>
                </a:endParaRPr>
              </a:p>
            </p:txBody>
          </p:sp>
          <p:sp>
            <p:nvSpPr>
              <p:cNvPr id="44" name="Oval 43">
                <a:extLst>
                  <a:ext uri="{FF2B5EF4-FFF2-40B4-BE49-F238E27FC236}">
                    <a16:creationId xmlns:a16="http://schemas.microsoft.com/office/drawing/2014/main" xmlns="" id="{417314A0-C306-0849-A258-F8EF162E4263}"/>
                  </a:ext>
                </a:extLst>
              </p:cNvPr>
              <p:cNvSpPr/>
              <p:nvPr/>
            </p:nvSpPr>
            <p:spPr>
              <a:xfrm>
                <a:off x="634332" y="5212631"/>
                <a:ext cx="612743" cy="612743"/>
              </a:xfrm>
              <a:prstGeom prst="ellipse">
                <a:avLst/>
              </a:prstGeom>
              <a:solidFill>
                <a:schemeClr val="accent2">
                  <a:lumMod val="75000"/>
                </a:schemeClr>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2" name="TextBox 41">
              <a:extLst>
                <a:ext uri="{FF2B5EF4-FFF2-40B4-BE49-F238E27FC236}">
                  <a16:creationId xmlns:a16="http://schemas.microsoft.com/office/drawing/2014/main" xmlns="" id="{C5260B9A-6688-DE46-827C-E17C184447BA}"/>
                </a:ext>
              </a:extLst>
            </p:cNvPr>
            <p:cNvSpPr txBox="1"/>
            <p:nvPr/>
          </p:nvSpPr>
          <p:spPr>
            <a:xfrm>
              <a:off x="7664191" y="1292004"/>
              <a:ext cx="389850" cy="461665"/>
            </a:xfrm>
            <a:prstGeom prst="rect">
              <a:avLst/>
            </a:prstGeom>
            <a:noFill/>
          </p:spPr>
          <p:txBody>
            <a:bodyPr wrap="none" rtlCol="0">
              <a:spAutoFit/>
            </a:bodyPr>
            <a:lstStyle/>
            <a:p>
              <a:r>
                <a:rPr lang="en-US" sz="2400" dirty="0">
                  <a:solidFill>
                    <a:prstClr val="white"/>
                  </a:solidFill>
                  <a:latin typeface="Arial Black" panose="020B0A04020102020204" pitchFamily="34" charset="0"/>
                </a:rPr>
                <a:t>5</a:t>
              </a:r>
            </a:p>
          </p:txBody>
        </p:sp>
      </p:grpSp>
      <p:sp>
        <p:nvSpPr>
          <p:cNvPr id="46" name="Slide Number Placeholder 45">
            <a:extLst>
              <a:ext uri="{FF2B5EF4-FFF2-40B4-BE49-F238E27FC236}">
                <a16:creationId xmlns:a16="http://schemas.microsoft.com/office/drawing/2014/main" xmlns="" id="{2EBF7C1F-3F9A-254C-BBE7-DC3FAB6DDFDD}"/>
              </a:ext>
            </a:extLst>
          </p:cNvPr>
          <p:cNvSpPr>
            <a:spLocks noGrp="1"/>
          </p:cNvSpPr>
          <p:nvPr>
            <p:ph type="sldNum" sz="quarter" idx="12"/>
          </p:nvPr>
        </p:nvSpPr>
        <p:spPr>
          <a:xfrm>
            <a:off x="11379202" y="5701594"/>
            <a:ext cx="1530927" cy="365125"/>
          </a:xfrm>
        </p:spPr>
        <p:txBody>
          <a:bodyPr/>
          <a:lstStyle/>
          <a:p>
            <a:fld id="{A3F2E5FD-DC02-2141-A735-A14E6E825D39}" type="slidenum">
              <a:rPr lang="en-US" smtClean="0"/>
              <a:t>41</a:t>
            </a:fld>
            <a:endParaRPr lang="en-US"/>
          </a:p>
        </p:txBody>
      </p:sp>
      <p:sp>
        <p:nvSpPr>
          <p:cNvPr id="4" name="Title 3">
            <a:extLst>
              <a:ext uri="{FF2B5EF4-FFF2-40B4-BE49-F238E27FC236}">
                <a16:creationId xmlns:a16="http://schemas.microsoft.com/office/drawing/2014/main" xmlns="" id="{777B874D-7C78-F544-BBE9-67365BDB55EC}"/>
              </a:ext>
            </a:extLst>
          </p:cNvPr>
          <p:cNvSpPr>
            <a:spLocks noGrp="1"/>
          </p:cNvSpPr>
          <p:nvPr>
            <p:ph type="title"/>
          </p:nvPr>
        </p:nvSpPr>
        <p:spPr>
          <a:xfrm>
            <a:off x="122320" y="1015553"/>
            <a:ext cx="2947482" cy="4601183"/>
          </a:xfrm>
        </p:spPr>
        <p:txBody>
          <a:bodyPr/>
          <a:lstStyle/>
          <a:p>
            <a:pPr algn="ctr"/>
            <a:r>
              <a:rPr lang="en-US" dirty="0"/>
              <a:t>DC’s Potentials for Economic Development and Growth in Nigeria--</a:t>
            </a:r>
            <a:r>
              <a:rPr lang="en-US" dirty="0" err="1"/>
              <a:t>NairaDigits</a:t>
            </a:r>
            <a:endParaRPr lang="en-US" dirty="0"/>
          </a:p>
        </p:txBody>
      </p:sp>
    </p:spTree>
    <p:extLst>
      <p:ext uri="{BB962C8B-B14F-4D97-AF65-F5344CB8AC3E}">
        <p14:creationId xmlns:p14="http://schemas.microsoft.com/office/powerpoint/2010/main" val="29812559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anim calcmode="lin" valueType="num">
                                      <p:cBhvr>
                                        <p:cTn id="19" dur="500" fill="hold"/>
                                        <p:tgtEl>
                                          <p:spTgt spid="25"/>
                                        </p:tgtEl>
                                        <p:attrNameLst>
                                          <p:attrName>ppt_x</p:attrName>
                                        </p:attrNameLst>
                                      </p:cBhvr>
                                      <p:tavLst>
                                        <p:tav tm="0">
                                          <p:val>
                                            <p:strVal val="#ppt_x"/>
                                          </p:val>
                                        </p:tav>
                                        <p:tav tm="100000">
                                          <p:val>
                                            <p:strVal val="#ppt_x"/>
                                          </p:val>
                                        </p:tav>
                                      </p:tavLst>
                                    </p:anim>
                                    <p:anim calcmode="lin" valueType="num">
                                      <p:cBhvr>
                                        <p:cTn id="20" dur="5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anim calcmode="lin" valueType="num">
                                      <p:cBhvr>
                                        <p:cTn id="52" dur="500" fill="hold"/>
                                        <p:tgtEl>
                                          <p:spTgt spid="40"/>
                                        </p:tgtEl>
                                        <p:attrNameLst>
                                          <p:attrName>ppt_x</p:attrName>
                                        </p:attrNameLst>
                                      </p:cBhvr>
                                      <p:tavLst>
                                        <p:tav tm="0">
                                          <p:val>
                                            <p:strVal val="#ppt_x"/>
                                          </p:val>
                                        </p:tav>
                                        <p:tav tm="100000">
                                          <p:val>
                                            <p:strVal val="#ppt_x"/>
                                          </p:val>
                                        </p:tav>
                                      </p:tavLst>
                                    </p:anim>
                                    <p:anim calcmode="lin" valueType="num">
                                      <p:cBhvr>
                                        <p:cTn id="53" dur="500" fill="hold"/>
                                        <p:tgtEl>
                                          <p:spTgt spid="40"/>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F6DCEA-239C-0C41-A430-16BF425893F8}"/>
              </a:ext>
            </a:extLst>
          </p:cNvPr>
          <p:cNvSpPr>
            <a:spLocks noGrp="1"/>
          </p:cNvSpPr>
          <p:nvPr>
            <p:ph type="title"/>
          </p:nvPr>
        </p:nvSpPr>
        <p:spPr/>
        <p:txBody>
          <a:bodyPr/>
          <a:lstStyle/>
          <a:p>
            <a:r>
              <a:rPr lang="en-US" dirty="0"/>
              <a:t>Role of Accountants </a:t>
            </a:r>
          </a:p>
        </p:txBody>
      </p:sp>
      <p:sp>
        <p:nvSpPr>
          <p:cNvPr id="5" name="Freeform 4">
            <a:extLst>
              <a:ext uri="{FF2B5EF4-FFF2-40B4-BE49-F238E27FC236}">
                <a16:creationId xmlns:a16="http://schemas.microsoft.com/office/drawing/2014/main" xmlns="" id="{D7561876-0A24-A84F-9C11-26CC8A6F3DE2}"/>
              </a:ext>
            </a:extLst>
          </p:cNvPr>
          <p:cNvSpPr/>
          <p:nvPr/>
        </p:nvSpPr>
        <p:spPr>
          <a:xfrm>
            <a:off x="3448910" y="1028594"/>
            <a:ext cx="2990027" cy="5089944"/>
          </a:xfrm>
          <a:custGeom>
            <a:avLst/>
            <a:gdLst>
              <a:gd name="connsiteX0" fmla="*/ 0 w 2286000"/>
              <a:gd name="connsiteY0" fmla="*/ 0 h 838200"/>
              <a:gd name="connsiteX1" fmla="*/ 1333500 w 2286000"/>
              <a:gd name="connsiteY1" fmla="*/ 0 h 838200"/>
              <a:gd name="connsiteX2" fmla="*/ 1943763 w 2286000"/>
              <a:gd name="connsiteY2" fmla="*/ -696637 h 838200"/>
              <a:gd name="connsiteX3" fmla="*/ 1905000 w 2286000"/>
              <a:gd name="connsiteY3" fmla="*/ 0 h 838200"/>
              <a:gd name="connsiteX4" fmla="*/ 2286000 w 2286000"/>
              <a:gd name="connsiteY4" fmla="*/ 0 h 838200"/>
              <a:gd name="connsiteX5" fmla="*/ 2286000 w 2286000"/>
              <a:gd name="connsiteY5" fmla="*/ 139700 h 838200"/>
              <a:gd name="connsiteX6" fmla="*/ 2286000 w 2286000"/>
              <a:gd name="connsiteY6" fmla="*/ 139700 h 838200"/>
              <a:gd name="connsiteX7" fmla="*/ 2286000 w 2286000"/>
              <a:gd name="connsiteY7" fmla="*/ 349250 h 838200"/>
              <a:gd name="connsiteX8" fmla="*/ 2286000 w 2286000"/>
              <a:gd name="connsiteY8" fmla="*/ 838200 h 838200"/>
              <a:gd name="connsiteX9" fmla="*/ 1905000 w 2286000"/>
              <a:gd name="connsiteY9" fmla="*/ 838200 h 838200"/>
              <a:gd name="connsiteX10" fmla="*/ 1333500 w 2286000"/>
              <a:gd name="connsiteY10" fmla="*/ 838200 h 838200"/>
              <a:gd name="connsiteX11" fmla="*/ 1333500 w 2286000"/>
              <a:gd name="connsiteY11" fmla="*/ 838200 h 838200"/>
              <a:gd name="connsiteX12" fmla="*/ 0 w 2286000"/>
              <a:gd name="connsiteY12" fmla="*/ 838200 h 838200"/>
              <a:gd name="connsiteX13" fmla="*/ 0 w 2286000"/>
              <a:gd name="connsiteY13" fmla="*/ 349250 h 838200"/>
              <a:gd name="connsiteX14" fmla="*/ 0 w 2286000"/>
              <a:gd name="connsiteY14" fmla="*/ 139700 h 838200"/>
              <a:gd name="connsiteX15" fmla="*/ 0 w 2286000"/>
              <a:gd name="connsiteY15" fmla="*/ 139700 h 838200"/>
              <a:gd name="connsiteX16" fmla="*/ 0 w 2286000"/>
              <a:gd name="connsiteY16" fmla="*/ 0 h 838200"/>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381799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381799 h 1534837"/>
              <a:gd name="connsiteX0" fmla="*/ 0 w 2286000"/>
              <a:gd name="connsiteY0" fmla="*/ 427713 h 1580751"/>
              <a:gd name="connsiteX1" fmla="*/ 1333500 w 2286000"/>
              <a:gd name="connsiteY1" fmla="*/ 467068 h 1580751"/>
              <a:gd name="connsiteX2" fmla="*/ 1715163 w 2286000"/>
              <a:gd name="connsiteY2" fmla="*/ 45914 h 1580751"/>
              <a:gd name="connsiteX3" fmla="*/ 1905000 w 2286000"/>
              <a:gd name="connsiteY3" fmla="*/ 742551 h 1580751"/>
              <a:gd name="connsiteX4" fmla="*/ 2286000 w 2286000"/>
              <a:gd name="connsiteY4" fmla="*/ 742551 h 1580751"/>
              <a:gd name="connsiteX5" fmla="*/ 2286000 w 2286000"/>
              <a:gd name="connsiteY5" fmla="*/ 882251 h 1580751"/>
              <a:gd name="connsiteX6" fmla="*/ 2286000 w 2286000"/>
              <a:gd name="connsiteY6" fmla="*/ 882251 h 1580751"/>
              <a:gd name="connsiteX7" fmla="*/ 2286000 w 2286000"/>
              <a:gd name="connsiteY7" fmla="*/ 1091801 h 1580751"/>
              <a:gd name="connsiteX8" fmla="*/ 2286000 w 2286000"/>
              <a:gd name="connsiteY8" fmla="*/ 1580751 h 1580751"/>
              <a:gd name="connsiteX9" fmla="*/ 1905000 w 2286000"/>
              <a:gd name="connsiteY9" fmla="*/ 1580751 h 1580751"/>
              <a:gd name="connsiteX10" fmla="*/ 1333500 w 2286000"/>
              <a:gd name="connsiteY10" fmla="*/ 1580751 h 1580751"/>
              <a:gd name="connsiteX11" fmla="*/ 1333500 w 2286000"/>
              <a:gd name="connsiteY11" fmla="*/ 1580751 h 1580751"/>
              <a:gd name="connsiteX12" fmla="*/ 0 w 2286000"/>
              <a:gd name="connsiteY12" fmla="*/ 1580751 h 1580751"/>
              <a:gd name="connsiteX13" fmla="*/ 0 w 2286000"/>
              <a:gd name="connsiteY13" fmla="*/ 1091801 h 1580751"/>
              <a:gd name="connsiteX14" fmla="*/ 0 w 2286000"/>
              <a:gd name="connsiteY14" fmla="*/ 882251 h 1580751"/>
              <a:gd name="connsiteX15" fmla="*/ 0 w 2286000"/>
              <a:gd name="connsiteY15" fmla="*/ 882251 h 1580751"/>
              <a:gd name="connsiteX16" fmla="*/ 0 w 2286000"/>
              <a:gd name="connsiteY16" fmla="*/ 427713 h 1580751"/>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703196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3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545778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314575"/>
              <a:gd name="connsiteY0" fmla="*/ 388358 h 1541396"/>
              <a:gd name="connsiteX1" fmla="*/ 1333500 w 2314575"/>
              <a:gd name="connsiteY1" fmla="*/ 427713 h 1541396"/>
              <a:gd name="connsiteX2" fmla="*/ 1715163 w 2314575"/>
              <a:gd name="connsiteY2" fmla="*/ 6559 h 1541396"/>
              <a:gd name="connsiteX3" fmla="*/ 1905000 w 2314575"/>
              <a:gd name="connsiteY3" fmla="*/ 467067 h 1541396"/>
              <a:gd name="connsiteX4" fmla="*/ 2286000 w 2314575"/>
              <a:gd name="connsiteY4" fmla="*/ 427714 h 1541396"/>
              <a:gd name="connsiteX5" fmla="*/ 2286000 w 2314575"/>
              <a:gd name="connsiteY5" fmla="*/ 429623 h 1541396"/>
              <a:gd name="connsiteX6" fmla="*/ 2286000 w 2314575"/>
              <a:gd name="connsiteY6" fmla="*/ 842896 h 1541396"/>
              <a:gd name="connsiteX7" fmla="*/ 2286000 w 2314575"/>
              <a:gd name="connsiteY7" fmla="*/ 842896 h 1541396"/>
              <a:gd name="connsiteX8" fmla="*/ 2286000 w 2314575"/>
              <a:gd name="connsiteY8" fmla="*/ 1052446 h 1541396"/>
              <a:gd name="connsiteX9" fmla="*/ 2286000 w 2314575"/>
              <a:gd name="connsiteY9" fmla="*/ 1541396 h 1541396"/>
              <a:gd name="connsiteX10" fmla="*/ 1905000 w 2314575"/>
              <a:gd name="connsiteY10" fmla="*/ 1541396 h 1541396"/>
              <a:gd name="connsiteX11" fmla="*/ 1333500 w 2314575"/>
              <a:gd name="connsiteY11" fmla="*/ 1541396 h 1541396"/>
              <a:gd name="connsiteX12" fmla="*/ 1333500 w 2314575"/>
              <a:gd name="connsiteY12" fmla="*/ 1541396 h 1541396"/>
              <a:gd name="connsiteX13" fmla="*/ 0 w 2314575"/>
              <a:gd name="connsiteY13" fmla="*/ 1541396 h 1541396"/>
              <a:gd name="connsiteX14" fmla="*/ 0 w 2314575"/>
              <a:gd name="connsiteY14" fmla="*/ 1052446 h 1541396"/>
              <a:gd name="connsiteX15" fmla="*/ 0 w 2314575"/>
              <a:gd name="connsiteY15" fmla="*/ 842896 h 1541396"/>
              <a:gd name="connsiteX16" fmla="*/ 0 w 2314575"/>
              <a:gd name="connsiteY16" fmla="*/ 842896 h 1541396"/>
              <a:gd name="connsiteX17" fmla="*/ 0 w 2314575"/>
              <a:gd name="connsiteY17" fmla="*/ 388358 h 154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4575" h="1541396">
                <a:moveTo>
                  <a:pt x="0" y="388358"/>
                </a:moveTo>
                <a:lnTo>
                  <a:pt x="1333500" y="427713"/>
                </a:lnTo>
                <a:cubicBezTo>
                  <a:pt x="1657460" y="311607"/>
                  <a:pt x="1619913" y="0"/>
                  <a:pt x="1715163" y="6559"/>
                </a:cubicBezTo>
                <a:cubicBezTo>
                  <a:pt x="1810413" y="13118"/>
                  <a:pt x="1847961" y="350961"/>
                  <a:pt x="1905000" y="467067"/>
                </a:cubicBezTo>
                <a:lnTo>
                  <a:pt x="2286000" y="427714"/>
                </a:lnTo>
                <a:cubicBezTo>
                  <a:pt x="2286000" y="428350"/>
                  <a:pt x="2314575" y="625761"/>
                  <a:pt x="2286000" y="429623"/>
                </a:cubicBezTo>
                <a:lnTo>
                  <a:pt x="2286000" y="842896"/>
                </a:lnTo>
                <a:lnTo>
                  <a:pt x="2286000" y="842896"/>
                </a:lnTo>
                <a:lnTo>
                  <a:pt x="2286000" y="1052446"/>
                </a:lnTo>
                <a:lnTo>
                  <a:pt x="2286000" y="1541396"/>
                </a:lnTo>
                <a:lnTo>
                  <a:pt x="1905000" y="1541396"/>
                </a:lnTo>
                <a:lnTo>
                  <a:pt x="1333500" y="1541396"/>
                </a:lnTo>
                <a:lnTo>
                  <a:pt x="1333500" y="1541396"/>
                </a:lnTo>
                <a:lnTo>
                  <a:pt x="0" y="1541396"/>
                </a:lnTo>
                <a:lnTo>
                  <a:pt x="0" y="1052446"/>
                </a:lnTo>
                <a:lnTo>
                  <a:pt x="0" y="842896"/>
                </a:lnTo>
                <a:lnTo>
                  <a:pt x="0" y="842896"/>
                </a:lnTo>
                <a:lnTo>
                  <a:pt x="0" y="388358"/>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800" dirty="0">
              <a:solidFill>
                <a:prstClr val="white"/>
              </a:solidFill>
            </a:endParaRPr>
          </a:p>
          <a:p>
            <a:pPr algn="ctr"/>
            <a:endParaRPr lang="en-US" sz="2800" dirty="0">
              <a:solidFill>
                <a:prstClr val="white"/>
              </a:solidFill>
            </a:endParaRPr>
          </a:p>
          <a:p>
            <a:pPr lvl="1" algn="ctr">
              <a:lnSpc>
                <a:spcPct val="90000"/>
              </a:lnSpc>
            </a:pPr>
            <a:endParaRPr lang="en-US" altLang="en-US" sz="3200" dirty="0"/>
          </a:p>
          <a:p>
            <a:pPr lvl="1" algn="ctr">
              <a:lnSpc>
                <a:spcPct val="90000"/>
              </a:lnSpc>
            </a:pPr>
            <a:r>
              <a:rPr lang="en-US" altLang="en-US" sz="3200" dirty="0"/>
              <a:t>Leading Venture Capitalist to Greener Pastures—giving rise to Economic Expansion</a:t>
            </a:r>
          </a:p>
        </p:txBody>
      </p:sp>
      <p:sp>
        <p:nvSpPr>
          <p:cNvPr id="6" name="Freeform 5">
            <a:extLst>
              <a:ext uri="{FF2B5EF4-FFF2-40B4-BE49-F238E27FC236}">
                <a16:creationId xmlns:a16="http://schemas.microsoft.com/office/drawing/2014/main" xmlns="" id="{5FFE67F9-800E-134F-B1DE-8B536634E697}"/>
              </a:ext>
            </a:extLst>
          </p:cNvPr>
          <p:cNvSpPr/>
          <p:nvPr/>
        </p:nvSpPr>
        <p:spPr>
          <a:xfrm>
            <a:off x="6438938" y="1123840"/>
            <a:ext cx="2949604" cy="4899455"/>
          </a:xfrm>
          <a:custGeom>
            <a:avLst/>
            <a:gdLst>
              <a:gd name="connsiteX0" fmla="*/ 0 w 2286000"/>
              <a:gd name="connsiteY0" fmla="*/ 0 h 838200"/>
              <a:gd name="connsiteX1" fmla="*/ 1333500 w 2286000"/>
              <a:gd name="connsiteY1" fmla="*/ 0 h 838200"/>
              <a:gd name="connsiteX2" fmla="*/ 1943763 w 2286000"/>
              <a:gd name="connsiteY2" fmla="*/ -696637 h 838200"/>
              <a:gd name="connsiteX3" fmla="*/ 1905000 w 2286000"/>
              <a:gd name="connsiteY3" fmla="*/ 0 h 838200"/>
              <a:gd name="connsiteX4" fmla="*/ 2286000 w 2286000"/>
              <a:gd name="connsiteY4" fmla="*/ 0 h 838200"/>
              <a:gd name="connsiteX5" fmla="*/ 2286000 w 2286000"/>
              <a:gd name="connsiteY5" fmla="*/ 139700 h 838200"/>
              <a:gd name="connsiteX6" fmla="*/ 2286000 w 2286000"/>
              <a:gd name="connsiteY6" fmla="*/ 139700 h 838200"/>
              <a:gd name="connsiteX7" fmla="*/ 2286000 w 2286000"/>
              <a:gd name="connsiteY7" fmla="*/ 349250 h 838200"/>
              <a:gd name="connsiteX8" fmla="*/ 2286000 w 2286000"/>
              <a:gd name="connsiteY8" fmla="*/ 838200 h 838200"/>
              <a:gd name="connsiteX9" fmla="*/ 1905000 w 2286000"/>
              <a:gd name="connsiteY9" fmla="*/ 838200 h 838200"/>
              <a:gd name="connsiteX10" fmla="*/ 1333500 w 2286000"/>
              <a:gd name="connsiteY10" fmla="*/ 838200 h 838200"/>
              <a:gd name="connsiteX11" fmla="*/ 1333500 w 2286000"/>
              <a:gd name="connsiteY11" fmla="*/ 838200 h 838200"/>
              <a:gd name="connsiteX12" fmla="*/ 0 w 2286000"/>
              <a:gd name="connsiteY12" fmla="*/ 838200 h 838200"/>
              <a:gd name="connsiteX13" fmla="*/ 0 w 2286000"/>
              <a:gd name="connsiteY13" fmla="*/ 349250 h 838200"/>
              <a:gd name="connsiteX14" fmla="*/ 0 w 2286000"/>
              <a:gd name="connsiteY14" fmla="*/ 139700 h 838200"/>
              <a:gd name="connsiteX15" fmla="*/ 0 w 2286000"/>
              <a:gd name="connsiteY15" fmla="*/ 139700 h 838200"/>
              <a:gd name="connsiteX16" fmla="*/ 0 w 2286000"/>
              <a:gd name="connsiteY16" fmla="*/ 0 h 838200"/>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381799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381799 h 1534837"/>
              <a:gd name="connsiteX0" fmla="*/ 0 w 2286000"/>
              <a:gd name="connsiteY0" fmla="*/ 427713 h 1580751"/>
              <a:gd name="connsiteX1" fmla="*/ 1333500 w 2286000"/>
              <a:gd name="connsiteY1" fmla="*/ 467068 h 1580751"/>
              <a:gd name="connsiteX2" fmla="*/ 1715163 w 2286000"/>
              <a:gd name="connsiteY2" fmla="*/ 45914 h 1580751"/>
              <a:gd name="connsiteX3" fmla="*/ 1905000 w 2286000"/>
              <a:gd name="connsiteY3" fmla="*/ 742551 h 1580751"/>
              <a:gd name="connsiteX4" fmla="*/ 2286000 w 2286000"/>
              <a:gd name="connsiteY4" fmla="*/ 742551 h 1580751"/>
              <a:gd name="connsiteX5" fmla="*/ 2286000 w 2286000"/>
              <a:gd name="connsiteY5" fmla="*/ 882251 h 1580751"/>
              <a:gd name="connsiteX6" fmla="*/ 2286000 w 2286000"/>
              <a:gd name="connsiteY6" fmla="*/ 882251 h 1580751"/>
              <a:gd name="connsiteX7" fmla="*/ 2286000 w 2286000"/>
              <a:gd name="connsiteY7" fmla="*/ 1091801 h 1580751"/>
              <a:gd name="connsiteX8" fmla="*/ 2286000 w 2286000"/>
              <a:gd name="connsiteY8" fmla="*/ 1580751 h 1580751"/>
              <a:gd name="connsiteX9" fmla="*/ 1905000 w 2286000"/>
              <a:gd name="connsiteY9" fmla="*/ 1580751 h 1580751"/>
              <a:gd name="connsiteX10" fmla="*/ 1333500 w 2286000"/>
              <a:gd name="connsiteY10" fmla="*/ 1580751 h 1580751"/>
              <a:gd name="connsiteX11" fmla="*/ 1333500 w 2286000"/>
              <a:gd name="connsiteY11" fmla="*/ 1580751 h 1580751"/>
              <a:gd name="connsiteX12" fmla="*/ 0 w 2286000"/>
              <a:gd name="connsiteY12" fmla="*/ 1580751 h 1580751"/>
              <a:gd name="connsiteX13" fmla="*/ 0 w 2286000"/>
              <a:gd name="connsiteY13" fmla="*/ 1091801 h 1580751"/>
              <a:gd name="connsiteX14" fmla="*/ 0 w 2286000"/>
              <a:gd name="connsiteY14" fmla="*/ 882251 h 1580751"/>
              <a:gd name="connsiteX15" fmla="*/ 0 w 2286000"/>
              <a:gd name="connsiteY15" fmla="*/ 882251 h 1580751"/>
              <a:gd name="connsiteX16" fmla="*/ 0 w 2286000"/>
              <a:gd name="connsiteY16" fmla="*/ 427713 h 1580751"/>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703196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3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545778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314575"/>
              <a:gd name="connsiteY0" fmla="*/ 388358 h 1541396"/>
              <a:gd name="connsiteX1" fmla="*/ 1333500 w 2314575"/>
              <a:gd name="connsiteY1" fmla="*/ 427713 h 1541396"/>
              <a:gd name="connsiteX2" fmla="*/ 1715163 w 2314575"/>
              <a:gd name="connsiteY2" fmla="*/ 6559 h 1541396"/>
              <a:gd name="connsiteX3" fmla="*/ 1905000 w 2314575"/>
              <a:gd name="connsiteY3" fmla="*/ 467067 h 1541396"/>
              <a:gd name="connsiteX4" fmla="*/ 2286000 w 2314575"/>
              <a:gd name="connsiteY4" fmla="*/ 427714 h 1541396"/>
              <a:gd name="connsiteX5" fmla="*/ 2286000 w 2314575"/>
              <a:gd name="connsiteY5" fmla="*/ 429623 h 1541396"/>
              <a:gd name="connsiteX6" fmla="*/ 2286000 w 2314575"/>
              <a:gd name="connsiteY6" fmla="*/ 842896 h 1541396"/>
              <a:gd name="connsiteX7" fmla="*/ 2286000 w 2314575"/>
              <a:gd name="connsiteY7" fmla="*/ 842896 h 1541396"/>
              <a:gd name="connsiteX8" fmla="*/ 2286000 w 2314575"/>
              <a:gd name="connsiteY8" fmla="*/ 1052446 h 1541396"/>
              <a:gd name="connsiteX9" fmla="*/ 2286000 w 2314575"/>
              <a:gd name="connsiteY9" fmla="*/ 1541396 h 1541396"/>
              <a:gd name="connsiteX10" fmla="*/ 1905000 w 2314575"/>
              <a:gd name="connsiteY10" fmla="*/ 1541396 h 1541396"/>
              <a:gd name="connsiteX11" fmla="*/ 1333500 w 2314575"/>
              <a:gd name="connsiteY11" fmla="*/ 1541396 h 1541396"/>
              <a:gd name="connsiteX12" fmla="*/ 1333500 w 2314575"/>
              <a:gd name="connsiteY12" fmla="*/ 1541396 h 1541396"/>
              <a:gd name="connsiteX13" fmla="*/ 0 w 2314575"/>
              <a:gd name="connsiteY13" fmla="*/ 1541396 h 1541396"/>
              <a:gd name="connsiteX14" fmla="*/ 0 w 2314575"/>
              <a:gd name="connsiteY14" fmla="*/ 1052446 h 1541396"/>
              <a:gd name="connsiteX15" fmla="*/ 0 w 2314575"/>
              <a:gd name="connsiteY15" fmla="*/ 842896 h 1541396"/>
              <a:gd name="connsiteX16" fmla="*/ 0 w 2314575"/>
              <a:gd name="connsiteY16" fmla="*/ 842896 h 1541396"/>
              <a:gd name="connsiteX17" fmla="*/ 0 w 2314575"/>
              <a:gd name="connsiteY17" fmla="*/ 388358 h 154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4575" h="1541396">
                <a:moveTo>
                  <a:pt x="0" y="388358"/>
                </a:moveTo>
                <a:lnTo>
                  <a:pt x="1333500" y="427713"/>
                </a:lnTo>
                <a:cubicBezTo>
                  <a:pt x="1657460" y="311607"/>
                  <a:pt x="1619913" y="0"/>
                  <a:pt x="1715163" y="6559"/>
                </a:cubicBezTo>
                <a:cubicBezTo>
                  <a:pt x="1810413" y="13118"/>
                  <a:pt x="1847961" y="350961"/>
                  <a:pt x="1905000" y="467067"/>
                </a:cubicBezTo>
                <a:lnTo>
                  <a:pt x="2286000" y="427714"/>
                </a:lnTo>
                <a:cubicBezTo>
                  <a:pt x="2286000" y="428350"/>
                  <a:pt x="2314575" y="625761"/>
                  <a:pt x="2286000" y="429623"/>
                </a:cubicBezTo>
                <a:lnTo>
                  <a:pt x="2286000" y="842896"/>
                </a:lnTo>
                <a:lnTo>
                  <a:pt x="2286000" y="842896"/>
                </a:lnTo>
                <a:lnTo>
                  <a:pt x="2286000" y="1052446"/>
                </a:lnTo>
                <a:lnTo>
                  <a:pt x="2286000" y="1541396"/>
                </a:lnTo>
                <a:lnTo>
                  <a:pt x="1905000" y="1541396"/>
                </a:lnTo>
                <a:lnTo>
                  <a:pt x="1333500" y="1541396"/>
                </a:lnTo>
                <a:lnTo>
                  <a:pt x="1333500" y="1541396"/>
                </a:lnTo>
                <a:lnTo>
                  <a:pt x="0" y="1541396"/>
                </a:lnTo>
                <a:lnTo>
                  <a:pt x="0" y="1052446"/>
                </a:lnTo>
                <a:lnTo>
                  <a:pt x="0" y="842896"/>
                </a:lnTo>
                <a:lnTo>
                  <a:pt x="0" y="842896"/>
                </a:lnTo>
                <a:lnTo>
                  <a:pt x="0" y="388358"/>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800" dirty="0">
              <a:solidFill>
                <a:prstClr val="white"/>
              </a:solidFill>
            </a:endParaRPr>
          </a:p>
          <a:p>
            <a:pPr algn="ctr"/>
            <a:endParaRPr lang="en-US" sz="2800" dirty="0">
              <a:solidFill>
                <a:prstClr val="white"/>
              </a:solidFill>
            </a:endParaRPr>
          </a:p>
          <a:p>
            <a:pPr lvl="1" algn="ctr">
              <a:lnSpc>
                <a:spcPct val="90000"/>
              </a:lnSpc>
            </a:pPr>
            <a:endParaRPr lang="en-US" altLang="en-US" sz="3200" dirty="0"/>
          </a:p>
          <a:p>
            <a:pPr lvl="1" algn="ctr">
              <a:lnSpc>
                <a:spcPct val="90000"/>
              </a:lnSpc>
            </a:pPr>
            <a:r>
              <a:rPr lang="en-US" altLang="en-US" sz="3200" dirty="0"/>
              <a:t>Education of Key Stakeholders</a:t>
            </a:r>
          </a:p>
        </p:txBody>
      </p:sp>
      <p:sp>
        <p:nvSpPr>
          <p:cNvPr id="7" name="Freeform 6">
            <a:extLst>
              <a:ext uri="{FF2B5EF4-FFF2-40B4-BE49-F238E27FC236}">
                <a16:creationId xmlns:a16="http://schemas.microsoft.com/office/drawing/2014/main" xmlns="" id="{EF85CF35-DC28-584E-946B-FD68513DF2B9}"/>
              </a:ext>
            </a:extLst>
          </p:cNvPr>
          <p:cNvSpPr/>
          <p:nvPr/>
        </p:nvSpPr>
        <p:spPr>
          <a:xfrm>
            <a:off x="9471378" y="1123837"/>
            <a:ext cx="2618868" cy="4899458"/>
          </a:xfrm>
          <a:custGeom>
            <a:avLst/>
            <a:gdLst>
              <a:gd name="connsiteX0" fmla="*/ 0 w 2286000"/>
              <a:gd name="connsiteY0" fmla="*/ 0 h 838200"/>
              <a:gd name="connsiteX1" fmla="*/ 1333500 w 2286000"/>
              <a:gd name="connsiteY1" fmla="*/ 0 h 838200"/>
              <a:gd name="connsiteX2" fmla="*/ 1943763 w 2286000"/>
              <a:gd name="connsiteY2" fmla="*/ -696637 h 838200"/>
              <a:gd name="connsiteX3" fmla="*/ 1905000 w 2286000"/>
              <a:gd name="connsiteY3" fmla="*/ 0 h 838200"/>
              <a:gd name="connsiteX4" fmla="*/ 2286000 w 2286000"/>
              <a:gd name="connsiteY4" fmla="*/ 0 h 838200"/>
              <a:gd name="connsiteX5" fmla="*/ 2286000 w 2286000"/>
              <a:gd name="connsiteY5" fmla="*/ 139700 h 838200"/>
              <a:gd name="connsiteX6" fmla="*/ 2286000 w 2286000"/>
              <a:gd name="connsiteY6" fmla="*/ 139700 h 838200"/>
              <a:gd name="connsiteX7" fmla="*/ 2286000 w 2286000"/>
              <a:gd name="connsiteY7" fmla="*/ 349250 h 838200"/>
              <a:gd name="connsiteX8" fmla="*/ 2286000 w 2286000"/>
              <a:gd name="connsiteY8" fmla="*/ 838200 h 838200"/>
              <a:gd name="connsiteX9" fmla="*/ 1905000 w 2286000"/>
              <a:gd name="connsiteY9" fmla="*/ 838200 h 838200"/>
              <a:gd name="connsiteX10" fmla="*/ 1333500 w 2286000"/>
              <a:gd name="connsiteY10" fmla="*/ 838200 h 838200"/>
              <a:gd name="connsiteX11" fmla="*/ 1333500 w 2286000"/>
              <a:gd name="connsiteY11" fmla="*/ 838200 h 838200"/>
              <a:gd name="connsiteX12" fmla="*/ 0 w 2286000"/>
              <a:gd name="connsiteY12" fmla="*/ 838200 h 838200"/>
              <a:gd name="connsiteX13" fmla="*/ 0 w 2286000"/>
              <a:gd name="connsiteY13" fmla="*/ 349250 h 838200"/>
              <a:gd name="connsiteX14" fmla="*/ 0 w 2286000"/>
              <a:gd name="connsiteY14" fmla="*/ 139700 h 838200"/>
              <a:gd name="connsiteX15" fmla="*/ 0 w 2286000"/>
              <a:gd name="connsiteY15" fmla="*/ 139700 h 838200"/>
              <a:gd name="connsiteX16" fmla="*/ 0 w 2286000"/>
              <a:gd name="connsiteY16" fmla="*/ 0 h 838200"/>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9437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696637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696637 h 1534837"/>
              <a:gd name="connsiteX0" fmla="*/ 0 w 2286000"/>
              <a:gd name="connsiteY0" fmla="*/ 381799 h 1534837"/>
              <a:gd name="connsiteX1" fmla="*/ 1333500 w 2286000"/>
              <a:gd name="connsiteY1" fmla="*/ 696637 h 1534837"/>
              <a:gd name="connsiteX2" fmla="*/ 1715163 w 2286000"/>
              <a:gd name="connsiteY2" fmla="*/ 0 h 1534837"/>
              <a:gd name="connsiteX3" fmla="*/ 1905000 w 2286000"/>
              <a:gd name="connsiteY3" fmla="*/ 696637 h 1534837"/>
              <a:gd name="connsiteX4" fmla="*/ 2286000 w 2286000"/>
              <a:gd name="connsiteY4" fmla="*/ 696637 h 1534837"/>
              <a:gd name="connsiteX5" fmla="*/ 2286000 w 2286000"/>
              <a:gd name="connsiteY5" fmla="*/ 836337 h 1534837"/>
              <a:gd name="connsiteX6" fmla="*/ 2286000 w 2286000"/>
              <a:gd name="connsiteY6" fmla="*/ 836337 h 1534837"/>
              <a:gd name="connsiteX7" fmla="*/ 2286000 w 2286000"/>
              <a:gd name="connsiteY7" fmla="*/ 1045887 h 1534837"/>
              <a:gd name="connsiteX8" fmla="*/ 2286000 w 2286000"/>
              <a:gd name="connsiteY8" fmla="*/ 1534837 h 1534837"/>
              <a:gd name="connsiteX9" fmla="*/ 1905000 w 2286000"/>
              <a:gd name="connsiteY9" fmla="*/ 1534837 h 1534837"/>
              <a:gd name="connsiteX10" fmla="*/ 1333500 w 2286000"/>
              <a:gd name="connsiteY10" fmla="*/ 1534837 h 1534837"/>
              <a:gd name="connsiteX11" fmla="*/ 1333500 w 2286000"/>
              <a:gd name="connsiteY11" fmla="*/ 1534837 h 1534837"/>
              <a:gd name="connsiteX12" fmla="*/ 0 w 2286000"/>
              <a:gd name="connsiteY12" fmla="*/ 1534837 h 1534837"/>
              <a:gd name="connsiteX13" fmla="*/ 0 w 2286000"/>
              <a:gd name="connsiteY13" fmla="*/ 1045887 h 1534837"/>
              <a:gd name="connsiteX14" fmla="*/ 0 w 2286000"/>
              <a:gd name="connsiteY14" fmla="*/ 836337 h 1534837"/>
              <a:gd name="connsiteX15" fmla="*/ 0 w 2286000"/>
              <a:gd name="connsiteY15" fmla="*/ 836337 h 1534837"/>
              <a:gd name="connsiteX16" fmla="*/ 0 w 2286000"/>
              <a:gd name="connsiteY16" fmla="*/ 381799 h 1534837"/>
              <a:gd name="connsiteX0" fmla="*/ 0 w 2286000"/>
              <a:gd name="connsiteY0" fmla="*/ 427713 h 1580751"/>
              <a:gd name="connsiteX1" fmla="*/ 1333500 w 2286000"/>
              <a:gd name="connsiteY1" fmla="*/ 467068 h 1580751"/>
              <a:gd name="connsiteX2" fmla="*/ 1715163 w 2286000"/>
              <a:gd name="connsiteY2" fmla="*/ 45914 h 1580751"/>
              <a:gd name="connsiteX3" fmla="*/ 1905000 w 2286000"/>
              <a:gd name="connsiteY3" fmla="*/ 742551 h 1580751"/>
              <a:gd name="connsiteX4" fmla="*/ 2286000 w 2286000"/>
              <a:gd name="connsiteY4" fmla="*/ 742551 h 1580751"/>
              <a:gd name="connsiteX5" fmla="*/ 2286000 w 2286000"/>
              <a:gd name="connsiteY5" fmla="*/ 882251 h 1580751"/>
              <a:gd name="connsiteX6" fmla="*/ 2286000 w 2286000"/>
              <a:gd name="connsiteY6" fmla="*/ 882251 h 1580751"/>
              <a:gd name="connsiteX7" fmla="*/ 2286000 w 2286000"/>
              <a:gd name="connsiteY7" fmla="*/ 1091801 h 1580751"/>
              <a:gd name="connsiteX8" fmla="*/ 2286000 w 2286000"/>
              <a:gd name="connsiteY8" fmla="*/ 1580751 h 1580751"/>
              <a:gd name="connsiteX9" fmla="*/ 1905000 w 2286000"/>
              <a:gd name="connsiteY9" fmla="*/ 1580751 h 1580751"/>
              <a:gd name="connsiteX10" fmla="*/ 1333500 w 2286000"/>
              <a:gd name="connsiteY10" fmla="*/ 1580751 h 1580751"/>
              <a:gd name="connsiteX11" fmla="*/ 1333500 w 2286000"/>
              <a:gd name="connsiteY11" fmla="*/ 1580751 h 1580751"/>
              <a:gd name="connsiteX12" fmla="*/ 0 w 2286000"/>
              <a:gd name="connsiteY12" fmla="*/ 1580751 h 1580751"/>
              <a:gd name="connsiteX13" fmla="*/ 0 w 2286000"/>
              <a:gd name="connsiteY13" fmla="*/ 1091801 h 1580751"/>
              <a:gd name="connsiteX14" fmla="*/ 0 w 2286000"/>
              <a:gd name="connsiteY14" fmla="*/ 882251 h 1580751"/>
              <a:gd name="connsiteX15" fmla="*/ 0 w 2286000"/>
              <a:gd name="connsiteY15" fmla="*/ 882251 h 1580751"/>
              <a:gd name="connsiteX16" fmla="*/ 0 w 2286000"/>
              <a:gd name="connsiteY16" fmla="*/ 427713 h 1580751"/>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703196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3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545778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842896 h 1541396"/>
              <a:gd name="connsiteX6" fmla="*/ 2286000 w 2286000"/>
              <a:gd name="connsiteY6" fmla="*/ 842896 h 1541396"/>
              <a:gd name="connsiteX7" fmla="*/ 2286000 w 2286000"/>
              <a:gd name="connsiteY7" fmla="*/ 1052446 h 1541396"/>
              <a:gd name="connsiteX8" fmla="*/ 2286000 w 2286000"/>
              <a:gd name="connsiteY8" fmla="*/ 1541396 h 1541396"/>
              <a:gd name="connsiteX9" fmla="*/ 1905000 w 2286000"/>
              <a:gd name="connsiteY9" fmla="*/ 1541396 h 1541396"/>
              <a:gd name="connsiteX10" fmla="*/ 1333500 w 2286000"/>
              <a:gd name="connsiteY10" fmla="*/ 1541396 h 1541396"/>
              <a:gd name="connsiteX11" fmla="*/ 1333500 w 2286000"/>
              <a:gd name="connsiteY11" fmla="*/ 1541396 h 1541396"/>
              <a:gd name="connsiteX12" fmla="*/ 0 w 2286000"/>
              <a:gd name="connsiteY12" fmla="*/ 1541396 h 1541396"/>
              <a:gd name="connsiteX13" fmla="*/ 0 w 2286000"/>
              <a:gd name="connsiteY13" fmla="*/ 1052446 h 1541396"/>
              <a:gd name="connsiteX14" fmla="*/ 0 w 2286000"/>
              <a:gd name="connsiteY14" fmla="*/ 842896 h 1541396"/>
              <a:gd name="connsiteX15" fmla="*/ 0 w 2286000"/>
              <a:gd name="connsiteY15" fmla="*/ 842896 h 1541396"/>
              <a:gd name="connsiteX16" fmla="*/ 0 w 2286000"/>
              <a:gd name="connsiteY16"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286000"/>
              <a:gd name="connsiteY0" fmla="*/ 388358 h 1541396"/>
              <a:gd name="connsiteX1" fmla="*/ 1333500 w 2286000"/>
              <a:gd name="connsiteY1" fmla="*/ 427713 h 1541396"/>
              <a:gd name="connsiteX2" fmla="*/ 1715163 w 2286000"/>
              <a:gd name="connsiteY2" fmla="*/ 6559 h 1541396"/>
              <a:gd name="connsiteX3" fmla="*/ 1905000 w 2286000"/>
              <a:gd name="connsiteY3" fmla="*/ 467067 h 1541396"/>
              <a:gd name="connsiteX4" fmla="*/ 2286000 w 2286000"/>
              <a:gd name="connsiteY4" fmla="*/ 427714 h 1541396"/>
              <a:gd name="connsiteX5" fmla="*/ 2286000 w 2286000"/>
              <a:gd name="connsiteY5" fmla="*/ 429623 h 1541396"/>
              <a:gd name="connsiteX6" fmla="*/ 2286000 w 2286000"/>
              <a:gd name="connsiteY6" fmla="*/ 842896 h 1541396"/>
              <a:gd name="connsiteX7" fmla="*/ 2286000 w 2286000"/>
              <a:gd name="connsiteY7" fmla="*/ 842896 h 1541396"/>
              <a:gd name="connsiteX8" fmla="*/ 2286000 w 2286000"/>
              <a:gd name="connsiteY8" fmla="*/ 1052446 h 1541396"/>
              <a:gd name="connsiteX9" fmla="*/ 2286000 w 2286000"/>
              <a:gd name="connsiteY9" fmla="*/ 1541396 h 1541396"/>
              <a:gd name="connsiteX10" fmla="*/ 1905000 w 2286000"/>
              <a:gd name="connsiteY10" fmla="*/ 1541396 h 1541396"/>
              <a:gd name="connsiteX11" fmla="*/ 1333500 w 2286000"/>
              <a:gd name="connsiteY11" fmla="*/ 1541396 h 1541396"/>
              <a:gd name="connsiteX12" fmla="*/ 1333500 w 2286000"/>
              <a:gd name="connsiteY12" fmla="*/ 1541396 h 1541396"/>
              <a:gd name="connsiteX13" fmla="*/ 0 w 2286000"/>
              <a:gd name="connsiteY13" fmla="*/ 1541396 h 1541396"/>
              <a:gd name="connsiteX14" fmla="*/ 0 w 2286000"/>
              <a:gd name="connsiteY14" fmla="*/ 1052446 h 1541396"/>
              <a:gd name="connsiteX15" fmla="*/ 0 w 2286000"/>
              <a:gd name="connsiteY15" fmla="*/ 842896 h 1541396"/>
              <a:gd name="connsiteX16" fmla="*/ 0 w 2286000"/>
              <a:gd name="connsiteY16" fmla="*/ 842896 h 1541396"/>
              <a:gd name="connsiteX17" fmla="*/ 0 w 2286000"/>
              <a:gd name="connsiteY17" fmla="*/ 388358 h 1541396"/>
              <a:gd name="connsiteX0" fmla="*/ 0 w 2314575"/>
              <a:gd name="connsiteY0" fmla="*/ 388358 h 1541396"/>
              <a:gd name="connsiteX1" fmla="*/ 1333500 w 2314575"/>
              <a:gd name="connsiteY1" fmla="*/ 427713 h 1541396"/>
              <a:gd name="connsiteX2" fmla="*/ 1715163 w 2314575"/>
              <a:gd name="connsiteY2" fmla="*/ 6559 h 1541396"/>
              <a:gd name="connsiteX3" fmla="*/ 1905000 w 2314575"/>
              <a:gd name="connsiteY3" fmla="*/ 467067 h 1541396"/>
              <a:gd name="connsiteX4" fmla="*/ 2286000 w 2314575"/>
              <a:gd name="connsiteY4" fmla="*/ 427714 h 1541396"/>
              <a:gd name="connsiteX5" fmla="*/ 2286000 w 2314575"/>
              <a:gd name="connsiteY5" fmla="*/ 429623 h 1541396"/>
              <a:gd name="connsiteX6" fmla="*/ 2286000 w 2314575"/>
              <a:gd name="connsiteY6" fmla="*/ 842896 h 1541396"/>
              <a:gd name="connsiteX7" fmla="*/ 2286000 w 2314575"/>
              <a:gd name="connsiteY7" fmla="*/ 842896 h 1541396"/>
              <a:gd name="connsiteX8" fmla="*/ 2286000 w 2314575"/>
              <a:gd name="connsiteY8" fmla="*/ 1052446 h 1541396"/>
              <a:gd name="connsiteX9" fmla="*/ 2286000 w 2314575"/>
              <a:gd name="connsiteY9" fmla="*/ 1541396 h 1541396"/>
              <a:gd name="connsiteX10" fmla="*/ 1905000 w 2314575"/>
              <a:gd name="connsiteY10" fmla="*/ 1541396 h 1541396"/>
              <a:gd name="connsiteX11" fmla="*/ 1333500 w 2314575"/>
              <a:gd name="connsiteY11" fmla="*/ 1541396 h 1541396"/>
              <a:gd name="connsiteX12" fmla="*/ 1333500 w 2314575"/>
              <a:gd name="connsiteY12" fmla="*/ 1541396 h 1541396"/>
              <a:gd name="connsiteX13" fmla="*/ 0 w 2314575"/>
              <a:gd name="connsiteY13" fmla="*/ 1541396 h 1541396"/>
              <a:gd name="connsiteX14" fmla="*/ 0 w 2314575"/>
              <a:gd name="connsiteY14" fmla="*/ 1052446 h 1541396"/>
              <a:gd name="connsiteX15" fmla="*/ 0 w 2314575"/>
              <a:gd name="connsiteY15" fmla="*/ 842896 h 1541396"/>
              <a:gd name="connsiteX16" fmla="*/ 0 w 2314575"/>
              <a:gd name="connsiteY16" fmla="*/ 842896 h 1541396"/>
              <a:gd name="connsiteX17" fmla="*/ 0 w 2314575"/>
              <a:gd name="connsiteY17" fmla="*/ 388358 h 154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4575" h="1541396">
                <a:moveTo>
                  <a:pt x="0" y="388358"/>
                </a:moveTo>
                <a:lnTo>
                  <a:pt x="1333500" y="427713"/>
                </a:lnTo>
                <a:cubicBezTo>
                  <a:pt x="1657460" y="311607"/>
                  <a:pt x="1619913" y="0"/>
                  <a:pt x="1715163" y="6559"/>
                </a:cubicBezTo>
                <a:cubicBezTo>
                  <a:pt x="1810413" y="13118"/>
                  <a:pt x="1847961" y="350961"/>
                  <a:pt x="1905000" y="467067"/>
                </a:cubicBezTo>
                <a:lnTo>
                  <a:pt x="2286000" y="427714"/>
                </a:lnTo>
                <a:cubicBezTo>
                  <a:pt x="2286000" y="428350"/>
                  <a:pt x="2314575" y="625761"/>
                  <a:pt x="2286000" y="429623"/>
                </a:cubicBezTo>
                <a:lnTo>
                  <a:pt x="2286000" y="842896"/>
                </a:lnTo>
                <a:lnTo>
                  <a:pt x="2286000" y="842896"/>
                </a:lnTo>
                <a:lnTo>
                  <a:pt x="2286000" y="1052446"/>
                </a:lnTo>
                <a:lnTo>
                  <a:pt x="2286000" y="1541396"/>
                </a:lnTo>
                <a:lnTo>
                  <a:pt x="1905000" y="1541396"/>
                </a:lnTo>
                <a:lnTo>
                  <a:pt x="1333500" y="1541396"/>
                </a:lnTo>
                <a:lnTo>
                  <a:pt x="1333500" y="1541396"/>
                </a:lnTo>
                <a:lnTo>
                  <a:pt x="0" y="1541396"/>
                </a:lnTo>
                <a:lnTo>
                  <a:pt x="0" y="1052446"/>
                </a:lnTo>
                <a:lnTo>
                  <a:pt x="0" y="842896"/>
                </a:lnTo>
                <a:lnTo>
                  <a:pt x="0" y="842896"/>
                </a:lnTo>
                <a:lnTo>
                  <a:pt x="0" y="388358"/>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800" dirty="0">
              <a:solidFill>
                <a:prstClr val="white"/>
              </a:solidFill>
            </a:endParaRPr>
          </a:p>
          <a:p>
            <a:pPr algn="ctr"/>
            <a:endParaRPr lang="en-US" sz="2800" dirty="0">
              <a:solidFill>
                <a:prstClr val="white"/>
              </a:solidFill>
            </a:endParaRPr>
          </a:p>
          <a:p>
            <a:pPr lvl="1" algn="ctr">
              <a:lnSpc>
                <a:spcPct val="90000"/>
              </a:lnSpc>
            </a:pPr>
            <a:endParaRPr lang="en-US" altLang="en-US" sz="3200" dirty="0"/>
          </a:p>
          <a:p>
            <a:pPr lvl="1" algn="ctr">
              <a:lnSpc>
                <a:spcPct val="90000"/>
              </a:lnSpc>
            </a:pPr>
            <a:r>
              <a:rPr lang="en-US" altLang="en-US" sz="3200" dirty="0"/>
              <a:t>Security Assurance</a:t>
            </a:r>
          </a:p>
        </p:txBody>
      </p:sp>
    </p:spTree>
    <p:extLst>
      <p:ext uri="{BB962C8B-B14F-4D97-AF65-F5344CB8AC3E}">
        <p14:creationId xmlns:p14="http://schemas.microsoft.com/office/powerpoint/2010/main" val="435189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8EA5D37-AC2C-9E43-9CA3-BD1F21C786E2}"/>
              </a:ext>
            </a:extLst>
          </p:cNvPr>
          <p:cNvGrpSpPr/>
          <p:nvPr/>
        </p:nvGrpSpPr>
        <p:grpSpPr>
          <a:xfrm>
            <a:off x="2907130" y="202128"/>
            <a:ext cx="2548404" cy="4322097"/>
            <a:chOff x="136006" y="-8878"/>
            <a:chExt cx="2548404" cy="5607199"/>
          </a:xfrm>
        </p:grpSpPr>
        <p:sp>
          <p:nvSpPr>
            <p:cNvPr id="5" name="Freeform 4">
              <a:extLst>
                <a:ext uri="{FF2B5EF4-FFF2-40B4-BE49-F238E27FC236}">
                  <a16:creationId xmlns:a16="http://schemas.microsoft.com/office/drawing/2014/main" xmlns="" id="{D198D8DD-B09E-0D47-808F-837FFA01D0A4}"/>
                </a:ext>
              </a:extLst>
            </p:cNvPr>
            <p:cNvSpPr/>
            <p:nvPr/>
          </p:nvSpPr>
          <p:spPr>
            <a:xfrm>
              <a:off x="156666" y="2345949"/>
              <a:ext cx="2513138" cy="3252372"/>
            </a:xfrm>
            <a:custGeom>
              <a:avLst/>
              <a:gdLst>
                <a:gd name="connsiteX0" fmla="*/ 200251 w 1793290"/>
                <a:gd name="connsiteY0" fmla="*/ 0 h 1618652"/>
                <a:gd name="connsiteX1" fmla="*/ 1593039 w 1793290"/>
                <a:gd name="connsiteY1" fmla="*/ 0 h 1618652"/>
                <a:gd name="connsiteX2" fmla="*/ 1793290 w 1793290"/>
                <a:gd name="connsiteY2" fmla="*/ 200251 h 1618652"/>
                <a:gd name="connsiteX3" fmla="*/ 1793290 w 1793290"/>
                <a:gd name="connsiteY3" fmla="*/ 1001253 h 1618652"/>
                <a:gd name="connsiteX4" fmla="*/ 1593039 w 1793290"/>
                <a:gd name="connsiteY4" fmla="*/ 1201504 h 1618652"/>
                <a:gd name="connsiteX5" fmla="*/ 670126 w 1793290"/>
                <a:gd name="connsiteY5" fmla="*/ 1201504 h 1618652"/>
                <a:gd name="connsiteX6" fmla="*/ 665825 w 1793290"/>
                <a:gd name="connsiteY6" fmla="*/ 1244166 h 1618652"/>
                <a:gd name="connsiteX7" fmla="*/ 762102 w 1793290"/>
                <a:gd name="connsiteY7" fmla="*/ 1559354 h 1618652"/>
                <a:gd name="connsiteX8" fmla="*/ 811027 w 1793290"/>
                <a:gd name="connsiteY8" fmla="*/ 1618652 h 1618652"/>
                <a:gd name="connsiteX9" fmla="*/ 725328 w 1793290"/>
                <a:gd name="connsiteY9" fmla="*/ 1610013 h 1618652"/>
                <a:gd name="connsiteX10" fmla="*/ 309415 w 1793290"/>
                <a:gd name="connsiteY10" fmla="*/ 1251565 h 1618652"/>
                <a:gd name="connsiteX11" fmla="*/ 295893 w 1793290"/>
                <a:gd name="connsiteY11" fmla="*/ 1201504 h 1618652"/>
                <a:gd name="connsiteX12" fmla="*/ 200251 w 1793290"/>
                <a:gd name="connsiteY12" fmla="*/ 1201504 h 1618652"/>
                <a:gd name="connsiteX13" fmla="*/ 0 w 1793290"/>
                <a:gd name="connsiteY13" fmla="*/ 1001253 h 1618652"/>
                <a:gd name="connsiteX14" fmla="*/ 0 w 1793290"/>
                <a:gd name="connsiteY14" fmla="*/ 200251 h 1618652"/>
                <a:gd name="connsiteX15" fmla="*/ 200251 w 1793290"/>
                <a:gd name="connsiteY15" fmla="*/ 0 h 161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3290" h="1618652">
                  <a:moveTo>
                    <a:pt x="200251" y="0"/>
                  </a:moveTo>
                  <a:lnTo>
                    <a:pt x="1593039" y="0"/>
                  </a:lnTo>
                  <a:cubicBezTo>
                    <a:pt x="1703635" y="0"/>
                    <a:pt x="1793290" y="89655"/>
                    <a:pt x="1793290" y="200251"/>
                  </a:cubicBezTo>
                  <a:lnTo>
                    <a:pt x="1793290" y="1001253"/>
                  </a:lnTo>
                  <a:cubicBezTo>
                    <a:pt x="1793290" y="1111849"/>
                    <a:pt x="1703635" y="1201504"/>
                    <a:pt x="1593039" y="1201504"/>
                  </a:cubicBezTo>
                  <a:lnTo>
                    <a:pt x="670126" y="1201504"/>
                  </a:lnTo>
                  <a:lnTo>
                    <a:pt x="665825" y="1244166"/>
                  </a:lnTo>
                  <a:cubicBezTo>
                    <a:pt x="665825" y="1360919"/>
                    <a:pt x="701318" y="1469382"/>
                    <a:pt x="762102" y="1559354"/>
                  </a:cubicBezTo>
                  <a:lnTo>
                    <a:pt x="811027" y="1618652"/>
                  </a:lnTo>
                  <a:lnTo>
                    <a:pt x="725328" y="1610013"/>
                  </a:lnTo>
                  <a:cubicBezTo>
                    <a:pt x="532666" y="1570589"/>
                    <a:pt x="375804" y="1432882"/>
                    <a:pt x="309415" y="1251565"/>
                  </a:cubicBezTo>
                  <a:lnTo>
                    <a:pt x="295893" y="1201504"/>
                  </a:lnTo>
                  <a:lnTo>
                    <a:pt x="200251" y="1201504"/>
                  </a:lnTo>
                  <a:cubicBezTo>
                    <a:pt x="89655" y="1201504"/>
                    <a:pt x="0" y="1111849"/>
                    <a:pt x="0" y="1001253"/>
                  </a:cubicBezTo>
                  <a:lnTo>
                    <a:pt x="0" y="200251"/>
                  </a:lnTo>
                  <a:cubicBezTo>
                    <a:pt x="0" y="89655"/>
                    <a:pt x="89655" y="0"/>
                    <a:pt x="200251" y="0"/>
                  </a:cubicBezTo>
                  <a:close/>
                </a:path>
              </a:pathLst>
            </a:custGeom>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6" name="Oval 5">
              <a:extLst>
                <a:ext uri="{FF2B5EF4-FFF2-40B4-BE49-F238E27FC236}">
                  <a16:creationId xmlns:a16="http://schemas.microsoft.com/office/drawing/2014/main" xmlns="" id="{987D2E06-4A8C-5D4D-BA03-B86C99E831F9}"/>
                </a:ext>
              </a:extLst>
            </p:cNvPr>
            <p:cNvSpPr/>
            <p:nvPr/>
          </p:nvSpPr>
          <p:spPr>
            <a:xfrm>
              <a:off x="1349406" y="2399215"/>
              <a:ext cx="186431" cy="186431"/>
            </a:xfrm>
            <a:prstGeom prst="ellipse">
              <a:avLst/>
            </a:prstGeom>
            <a:solidFill>
              <a:schemeClr val="bg1"/>
            </a:solidFill>
            <a:ln w="28575">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a:extLst>
                <a:ext uri="{FF2B5EF4-FFF2-40B4-BE49-F238E27FC236}">
                  <a16:creationId xmlns:a16="http://schemas.microsoft.com/office/drawing/2014/main" xmlns="" id="{3B6DEE8C-6462-0F41-BE4C-2D1D61E9CDAC}"/>
                </a:ext>
              </a:extLst>
            </p:cNvPr>
            <p:cNvSpPr/>
            <p:nvPr/>
          </p:nvSpPr>
          <p:spPr>
            <a:xfrm>
              <a:off x="1349183" y="-8878"/>
              <a:ext cx="297959" cy="2459115"/>
            </a:xfrm>
            <a:custGeom>
              <a:avLst/>
              <a:gdLst>
                <a:gd name="connsiteX0" fmla="*/ 97877 w 297959"/>
                <a:gd name="connsiteY0" fmla="*/ 2459115 h 2459115"/>
                <a:gd name="connsiteX1" fmla="*/ 9100 w 297959"/>
                <a:gd name="connsiteY1" fmla="*/ 2246051 h 2459115"/>
                <a:gd name="connsiteX2" fmla="*/ 293186 w 297959"/>
                <a:gd name="connsiteY2" fmla="*/ 1589103 h 2459115"/>
                <a:gd name="connsiteX3" fmla="*/ 186654 w 297959"/>
                <a:gd name="connsiteY3" fmla="*/ 727969 h 2459115"/>
                <a:gd name="connsiteX4" fmla="*/ 177776 w 297959"/>
                <a:gd name="connsiteY4" fmla="*/ 0 h 245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59" h="2459115">
                  <a:moveTo>
                    <a:pt x="97877" y="2459115"/>
                  </a:moveTo>
                  <a:cubicBezTo>
                    <a:pt x="37213" y="2425084"/>
                    <a:pt x="-23451" y="2391053"/>
                    <a:pt x="9100" y="2246051"/>
                  </a:cubicBezTo>
                  <a:cubicBezTo>
                    <a:pt x="41651" y="2101049"/>
                    <a:pt x="263594" y="1842117"/>
                    <a:pt x="293186" y="1589103"/>
                  </a:cubicBezTo>
                  <a:cubicBezTo>
                    <a:pt x="322778" y="1336089"/>
                    <a:pt x="205889" y="992819"/>
                    <a:pt x="186654" y="727969"/>
                  </a:cubicBezTo>
                  <a:cubicBezTo>
                    <a:pt x="167419" y="463118"/>
                    <a:pt x="172597" y="231559"/>
                    <a:pt x="177776" y="0"/>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a:extLst>
                <a:ext uri="{FF2B5EF4-FFF2-40B4-BE49-F238E27FC236}">
                  <a16:creationId xmlns:a16="http://schemas.microsoft.com/office/drawing/2014/main" xmlns="" id="{F4AB4248-047E-324C-B12F-55010F562ECE}"/>
                </a:ext>
              </a:extLst>
            </p:cNvPr>
            <p:cNvSpPr/>
            <p:nvPr/>
          </p:nvSpPr>
          <p:spPr>
            <a:xfrm>
              <a:off x="1328967" y="2123304"/>
              <a:ext cx="162482" cy="220401"/>
            </a:xfrm>
            <a:custGeom>
              <a:avLst/>
              <a:gdLst>
                <a:gd name="connsiteX0" fmla="*/ 153604 w 162482"/>
                <a:gd name="connsiteY0" fmla="*/ 220401 h 220401"/>
                <a:gd name="connsiteX1" fmla="*/ 55950 w 162482"/>
                <a:gd name="connsiteY1" fmla="*/ 25092 h 220401"/>
                <a:gd name="connsiteX2" fmla="*/ 118093 w 162482"/>
                <a:gd name="connsiteY2" fmla="*/ 7337 h 220401"/>
                <a:gd name="connsiteX3" fmla="*/ 2683 w 162482"/>
                <a:gd name="connsiteY3" fmla="*/ 69480 h 220401"/>
                <a:gd name="connsiteX4" fmla="*/ 47072 w 162482"/>
                <a:gd name="connsiteY4" fmla="*/ 25092 h 220401"/>
                <a:gd name="connsiteX5" fmla="*/ 162482 w 162482"/>
                <a:gd name="connsiteY5" fmla="*/ 69480 h 22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82" h="220401">
                  <a:moveTo>
                    <a:pt x="153604" y="220401"/>
                  </a:moveTo>
                  <a:cubicBezTo>
                    <a:pt x="107736" y="140502"/>
                    <a:pt x="61868" y="60603"/>
                    <a:pt x="55950" y="25092"/>
                  </a:cubicBezTo>
                  <a:cubicBezTo>
                    <a:pt x="50032" y="-10419"/>
                    <a:pt x="126971" y="-61"/>
                    <a:pt x="118093" y="7337"/>
                  </a:cubicBezTo>
                  <a:cubicBezTo>
                    <a:pt x="109215" y="14735"/>
                    <a:pt x="14520" y="66521"/>
                    <a:pt x="2683" y="69480"/>
                  </a:cubicBezTo>
                  <a:cubicBezTo>
                    <a:pt x="-9154" y="72439"/>
                    <a:pt x="20439" y="25092"/>
                    <a:pt x="47072" y="25092"/>
                  </a:cubicBezTo>
                  <a:cubicBezTo>
                    <a:pt x="73705" y="25092"/>
                    <a:pt x="118093" y="47286"/>
                    <a:pt x="162482" y="69480"/>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xmlns="" id="{E583B3E4-CE5F-C44E-8A47-6011D4A3CC67}"/>
                </a:ext>
              </a:extLst>
            </p:cNvPr>
            <p:cNvSpPr txBox="1"/>
            <p:nvPr/>
          </p:nvSpPr>
          <p:spPr>
            <a:xfrm>
              <a:off x="136006" y="2590008"/>
              <a:ext cx="2548404" cy="2515518"/>
            </a:xfrm>
            <a:prstGeom prst="rect">
              <a:avLst/>
            </a:prstGeom>
            <a:noFill/>
          </p:spPr>
          <p:txBody>
            <a:bodyPr wrap="square" rtlCol="0">
              <a:spAutoFit/>
            </a:bodyPr>
            <a:lstStyle/>
            <a:p>
              <a:pPr algn="ctr"/>
              <a:r>
                <a:rPr lang="en-US" sz="2400" dirty="0">
                  <a:solidFill>
                    <a:prstClr val="black"/>
                  </a:solidFill>
                </a:rPr>
                <a:t>DC—An Emerging Disruption in the Financial Services Sector</a:t>
              </a:r>
              <a:endParaRPr lang="en-US" sz="2400" dirty="0"/>
            </a:p>
            <a:p>
              <a:pPr algn="ctr"/>
              <a:endParaRPr lang="en-US" sz="2400" dirty="0">
                <a:solidFill>
                  <a:prstClr val="black"/>
                </a:solidFill>
              </a:endParaRPr>
            </a:p>
          </p:txBody>
        </p:sp>
      </p:grpSp>
      <p:grpSp>
        <p:nvGrpSpPr>
          <p:cNvPr id="10" name="Group 9">
            <a:extLst>
              <a:ext uri="{FF2B5EF4-FFF2-40B4-BE49-F238E27FC236}">
                <a16:creationId xmlns:a16="http://schemas.microsoft.com/office/drawing/2014/main" xmlns="" id="{D5E8BF0E-9E22-E842-8D0A-C3543C4B7539}"/>
              </a:ext>
            </a:extLst>
          </p:cNvPr>
          <p:cNvGrpSpPr/>
          <p:nvPr/>
        </p:nvGrpSpPr>
        <p:grpSpPr>
          <a:xfrm>
            <a:off x="8620988" y="667865"/>
            <a:ext cx="3644696" cy="5729722"/>
            <a:chOff x="2344771" y="-17755"/>
            <a:chExt cx="2223520" cy="3916323"/>
          </a:xfrm>
        </p:grpSpPr>
        <p:sp>
          <p:nvSpPr>
            <p:cNvPr id="11" name="Freeform 10">
              <a:extLst>
                <a:ext uri="{FF2B5EF4-FFF2-40B4-BE49-F238E27FC236}">
                  <a16:creationId xmlns:a16="http://schemas.microsoft.com/office/drawing/2014/main" xmlns="" id="{DE9B3ECA-AD6F-3845-8D8F-A243B122CE08}"/>
                </a:ext>
              </a:extLst>
            </p:cNvPr>
            <p:cNvSpPr/>
            <p:nvPr/>
          </p:nvSpPr>
          <p:spPr>
            <a:xfrm>
              <a:off x="2627790" y="1440409"/>
              <a:ext cx="1940501" cy="2314909"/>
            </a:xfrm>
            <a:custGeom>
              <a:avLst/>
              <a:gdLst>
                <a:gd name="connsiteX0" fmla="*/ 0 w 1629782"/>
                <a:gd name="connsiteY0" fmla="*/ 0 h 1478183"/>
                <a:gd name="connsiteX1" fmla="*/ 1629782 w 1629782"/>
                <a:gd name="connsiteY1" fmla="*/ 0 h 1478183"/>
                <a:gd name="connsiteX2" fmla="*/ 1629782 w 1629782"/>
                <a:gd name="connsiteY2" fmla="*/ 875687 h 1478183"/>
                <a:gd name="connsiteX3" fmla="*/ 483842 w 1629782"/>
                <a:gd name="connsiteY3" fmla="*/ 1077229 h 1478183"/>
                <a:gd name="connsiteX4" fmla="*/ 393319 w 1629782"/>
                <a:gd name="connsiteY4" fmla="*/ 1076901 h 1478183"/>
                <a:gd name="connsiteX5" fmla="*/ 390617 w 1629782"/>
                <a:gd name="connsiteY5" fmla="*/ 1103697 h 1478183"/>
                <a:gd name="connsiteX6" fmla="*/ 486894 w 1629782"/>
                <a:gd name="connsiteY6" fmla="*/ 1418885 h 1478183"/>
                <a:gd name="connsiteX7" fmla="*/ 535819 w 1629782"/>
                <a:gd name="connsiteY7" fmla="*/ 1478183 h 1478183"/>
                <a:gd name="connsiteX8" fmla="*/ 450120 w 1629782"/>
                <a:gd name="connsiteY8" fmla="*/ 1469544 h 1478183"/>
                <a:gd name="connsiteX9" fmla="*/ 34207 w 1629782"/>
                <a:gd name="connsiteY9" fmla="*/ 1111096 h 1478183"/>
                <a:gd name="connsiteX10" fmla="*/ 10099 w 1629782"/>
                <a:gd name="connsiteY10" fmla="*/ 1021847 h 1478183"/>
                <a:gd name="connsiteX11" fmla="*/ 0 w 1629782"/>
                <a:gd name="connsiteY11" fmla="*/ 1019764 h 1478183"/>
                <a:gd name="connsiteX12" fmla="*/ 0 w 1629782"/>
                <a:gd name="connsiteY12" fmla="*/ 917265 h 147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9782" h="1478183">
                  <a:moveTo>
                    <a:pt x="0" y="0"/>
                  </a:moveTo>
                  <a:lnTo>
                    <a:pt x="1629782" y="0"/>
                  </a:lnTo>
                  <a:lnTo>
                    <a:pt x="1629782" y="875687"/>
                  </a:lnTo>
                  <a:cubicBezTo>
                    <a:pt x="1018614" y="875687"/>
                    <a:pt x="865822" y="1063366"/>
                    <a:pt x="483842" y="1077229"/>
                  </a:cubicBezTo>
                  <a:lnTo>
                    <a:pt x="393319" y="1076901"/>
                  </a:lnTo>
                  <a:lnTo>
                    <a:pt x="390617" y="1103697"/>
                  </a:lnTo>
                  <a:cubicBezTo>
                    <a:pt x="390617" y="1220450"/>
                    <a:pt x="426110" y="1328913"/>
                    <a:pt x="486894" y="1418885"/>
                  </a:cubicBezTo>
                  <a:lnTo>
                    <a:pt x="535819" y="1478183"/>
                  </a:lnTo>
                  <a:lnTo>
                    <a:pt x="450120" y="1469544"/>
                  </a:lnTo>
                  <a:cubicBezTo>
                    <a:pt x="257458" y="1430120"/>
                    <a:pt x="100597" y="1292413"/>
                    <a:pt x="34207" y="1111096"/>
                  </a:cubicBezTo>
                  <a:lnTo>
                    <a:pt x="10099" y="1021847"/>
                  </a:lnTo>
                  <a:lnTo>
                    <a:pt x="0" y="1019764"/>
                  </a:lnTo>
                  <a:lnTo>
                    <a:pt x="0" y="917265"/>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2" name="Oval 11">
              <a:extLst>
                <a:ext uri="{FF2B5EF4-FFF2-40B4-BE49-F238E27FC236}">
                  <a16:creationId xmlns:a16="http://schemas.microsoft.com/office/drawing/2014/main" xmlns="" id="{AADB65FD-1EE8-6845-8769-67A01068924E}"/>
                </a:ext>
              </a:extLst>
            </p:cNvPr>
            <p:cNvSpPr/>
            <p:nvPr/>
          </p:nvSpPr>
          <p:spPr>
            <a:xfrm>
              <a:off x="3554097" y="1695813"/>
              <a:ext cx="153002" cy="153002"/>
            </a:xfrm>
            <a:prstGeom prst="ellipse">
              <a:avLst/>
            </a:prstGeom>
            <a:solidFill>
              <a:schemeClr val="bg1"/>
            </a:solidFill>
            <a:ln w="28575">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a:extLst>
                <a:ext uri="{FF2B5EF4-FFF2-40B4-BE49-F238E27FC236}">
                  <a16:creationId xmlns:a16="http://schemas.microsoft.com/office/drawing/2014/main" xmlns="" id="{9DCB3B01-F84D-4143-8DDD-0AF88FD682E8}"/>
                </a:ext>
              </a:extLst>
            </p:cNvPr>
            <p:cNvSpPr/>
            <p:nvPr/>
          </p:nvSpPr>
          <p:spPr>
            <a:xfrm>
              <a:off x="3470768" y="-17755"/>
              <a:ext cx="164865" cy="1682006"/>
            </a:xfrm>
            <a:custGeom>
              <a:avLst/>
              <a:gdLst>
                <a:gd name="connsiteX0" fmla="*/ 115810 w 151548"/>
                <a:gd name="connsiteY0" fmla="*/ 1935332 h 1935332"/>
                <a:gd name="connsiteX1" fmla="*/ 400 w 151548"/>
                <a:gd name="connsiteY1" fmla="*/ 1686757 h 1935332"/>
                <a:gd name="connsiteX2" fmla="*/ 151320 w 151548"/>
                <a:gd name="connsiteY2" fmla="*/ 1331650 h 1935332"/>
                <a:gd name="connsiteX3" fmla="*/ 35911 w 151548"/>
                <a:gd name="connsiteY3" fmla="*/ 887767 h 1935332"/>
                <a:gd name="connsiteX4" fmla="*/ 89177 w 151548"/>
                <a:gd name="connsiteY4" fmla="*/ 470516 h 1935332"/>
                <a:gd name="connsiteX5" fmla="*/ 124687 w 151548"/>
                <a:gd name="connsiteY5" fmla="*/ 0 h 19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48" h="1935332">
                  <a:moveTo>
                    <a:pt x="115810" y="1935332"/>
                  </a:moveTo>
                  <a:cubicBezTo>
                    <a:pt x="55146" y="1861351"/>
                    <a:pt x="-5518" y="1787371"/>
                    <a:pt x="400" y="1686757"/>
                  </a:cubicBezTo>
                  <a:cubicBezTo>
                    <a:pt x="6318" y="1586143"/>
                    <a:pt x="145402" y="1464815"/>
                    <a:pt x="151320" y="1331650"/>
                  </a:cubicBezTo>
                  <a:cubicBezTo>
                    <a:pt x="157238" y="1198485"/>
                    <a:pt x="46268" y="1031289"/>
                    <a:pt x="35911" y="887767"/>
                  </a:cubicBezTo>
                  <a:cubicBezTo>
                    <a:pt x="25554" y="744245"/>
                    <a:pt x="74381" y="618477"/>
                    <a:pt x="89177" y="470516"/>
                  </a:cubicBezTo>
                  <a:cubicBezTo>
                    <a:pt x="103973" y="322555"/>
                    <a:pt x="114330" y="161277"/>
                    <a:pt x="124687" y="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a:extLst>
                <a:ext uri="{FF2B5EF4-FFF2-40B4-BE49-F238E27FC236}">
                  <a16:creationId xmlns:a16="http://schemas.microsoft.com/office/drawing/2014/main" xmlns="" id="{0041BD89-4327-2B4C-BF19-637DA9FCF00E}"/>
                </a:ext>
              </a:extLst>
            </p:cNvPr>
            <p:cNvSpPr/>
            <p:nvPr/>
          </p:nvSpPr>
          <p:spPr>
            <a:xfrm>
              <a:off x="3425909" y="1553592"/>
              <a:ext cx="213936" cy="221942"/>
            </a:xfrm>
            <a:custGeom>
              <a:avLst/>
              <a:gdLst>
                <a:gd name="connsiteX0" fmla="*/ 213936 w 213936"/>
                <a:gd name="connsiteY0" fmla="*/ 221942 h 221942"/>
                <a:gd name="connsiteX1" fmla="*/ 872 w 213936"/>
                <a:gd name="connsiteY1" fmla="*/ 62144 h 221942"/>
                <a:gd name="connsiteX2" fmla="*/ 134037 w 213936"/>
                <a:gd name="connsiteY2" fmla="*/ 44389 h 221942"/>
                <a:gd name="connsiteX3" fmla="*/ 18627 w 213936"/>
                <a:gd name="connsiteY3" fmla="*/ 88777 h 221942"/>
                <a:gd name="connsiteX4" fmla="*/ 63015 w 213936"/>
                <a:gd name="connsiteY4" fmla="*/ 0 h 221942"/>
                <a:gd name="connsiteX5" fmla="*/ 134037 w 213936"/>
                <a:gd name="connsiteY5" fmla="*/ 88777 h 2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6" h="221942">
                  <a:moveTo>
                    <a:pt x="213936" y="221942"/>
                  </a:moveTo>
                  <a:cubicBezTo>
                    <a:pt x="114062" y="156839"/>
                    <a:pt x="14188" y="91736"/>
                    <a:pt x="872" y="62144"/>
                  </a:cubicBezTo>
                  <a:cubicBezTo>
                    <a:pt x="-12444" y="32552"/>
                    <a:pt x="131078" y="39950"/>
                    <a:pt x="134037" y="44389"/>
                  </a:cubicBezTo>
                  <a:cubicBezTo>
                    <a:pt x="136996" y="48828"/>
                    <a:pt x="30464" y="96175"/>
                    <a:pt x="18627" y="88777"/>
                  </a:cubicBezTo>
                  <a:cubicBezTo>
                    <a:pt x="6790" y="81379"/>
                    <a:pt x="43780" y="0"/>
                    <a:pt x="63015" y="0"/>
                  </a:cubicBezTo>
                  <a:cubicBezTo>
                    <a:pt x="82250" y="0"/>
                    <a:pt x="108143" y="44388"/>
                    <a:pt x="134037" y="88777"/>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0F03D931-A2F8-9E47-A6D0-0A731552E056}"/>
                </a:ext>
              </a:extLst>
            </p:cNvPr>
            <p:cNvSpPr txBox="1"/>
            <p:nvPr/>
          </p:nvSpPr>
          <p:spPr>
            <a:xfrm>
              <a:off x="2344771" y="1395184"/>
              <a:ext cx="2203297" cy="2503384"/>
            </a:xfrm>
            <a:prstGeom prst="rect">
              <a:avLst/>
            </a:prstGeom>
            <a:noFill/>
          </p:spPr>
          <p:txBody>
            <a:bodyPr wrap="square" rtlCol="0">
              <a:spAutoFit/>
            </a:bodyPr>
            <a:lstStyle/>
            <a:p>
              <a:pPr algn="ctr"/>
              <a:r>
                <a:rPr lang="en-US" sz="2000" dirty="0"/>
                <a:t>Applications of DC </a:t>
              </a:r>
            </a:p>
            <a:p>
              <a:pPr algn="ctr"/>
              <a:r>
                <a:rPr lang="en-US" sz="2000" dirty="0"/>
                <a:t>include:</a:t>
              </a:r>
            </a:p>
            <a:p>
              <a:pPr marL="342900" indent="-342900" algn="ctr">
                <a:buFont typeface="Arial" panose="020B0604020202020204" pitchFamily="34" charset="0"/>
                <a:buChar char="•"/>
              </a:pPr>
              <a:r>
                <a:rPr lang="en-US" sz="2000" dirty="0"/>
                <a:t>eCommerce generally</a:t>
              </a:r>
            </a:p>
            <a:p>
              <a:pPr marL="342900" indent="-342900" algn="ctr">
                <a:buFont typeface="Arial" panose="020B0604020202020204" pitchFamily="34" charset="0"/>
                <a:buChar char="•"/>
              </a:pPr>
              <a:r>
                <a:rPr lang="en-US" sz="2000" dirty="0"/>
                <a:t>P2P Lending</a:t>
              </a:r>
            </a:p>
            <a:p>
              <a:pPr marL="342900" indent="-342900" algn="ctr">
                <a:buFont typeface="Arial" panose="020B0604020202020204" pitchFamily="34" charset="0"/>
                <a:buChar char="•"/>
              </a:pPr>
              <a:r>
                <a:rPr lang="en-US" sz="2000" dirty="0"/>
                <a:t>Remittances</a:t>
              </a:r>
            </a:p>
            <a:p>
              <a:pPr marL="342900" indent="-342900" algn="ctr">
                <a:buFont typeface="Arial" panose="020B0604020202020204" pitchFamily="34" charset="0"/>
                <a:buChar char="•"/>
              </a:pPr>
              <a:r>
                <a:rPr lang="en-US" sz="2000" dirty="0"/>
                <a:t>Global payment</a:t>
              </a:r>
            </a:p>
            <a:p>
              <a:pPr marL="342900" indent="-342900" algn="ctr">
                <a:buFont typeface="Arial" panose="020B0604020202020204" pitchFamily="34" charset="0"/>
                <a:buChar char="•"/>
              </a:pPr>
              <a:r>
                <a:rPr lang="en-US" sz="2000" dirty="0"/>
                <a:t>Microfinance</a:t>
              </a:r>
            </a:p>
            <a:p>
              <a:pPr marL="342900" indent="-342900" algn="ctr">
                <a:buFont typeface="Arial" panose="020B0604020202020204" pitchFamily="34" charset="0"/>
                <a:buChar char="•"/>
              </a:pPr>
              <a:endParaRPr lang="en-US" sz="2000" dirty="0"/>
            </a:p>
            <a:p>
              <a:pPr marL="342900" indent="-342900" algn="ctr">
                <a:buFont typeface="Arial" panose="020B0604020202020204" pitchFamily="34" charset="0"/>
                <a:buChar char="•"/>
              </a:pPr>
              <a:endParaRPr lang="en-US" sz="2000" dirty="0"/>
            </a:p>
            <a:p>
              <a:pPr algn="ctr"/>
              <a:endParaRPr lang="en-US" sz="2000" dirty="0"/>
            </a:p>
            <a:p>
              <a:pPr marL="457200" indent="-457200" algn="ctr">
                <a:buFont typeface="Arial" panose="020B0604020202020204" pitchFamily="34" charset="0"/>
                <a:buChar char="•"/>
              </a:pPr>
              <a:endParaRPr lang="en-US" sz="2800" dirty="0">
                <a:effectLst/>
              </a:endParaRPr>
            </a:p>
          </p:txBody>
        </p:sp>
      </p:grpSp>
      <p:grpSp>
        <p:nvGrpSpPr>
          <p:cNvPr id="16" name="Group 15">
            <a:extLst>
              <a:ext uri="{FF2B5EF4-FFF2-40B4-BE49-F238E27FC236}">
                <a16:creationId xmlns:a16="http://schemas.microsoft.com/office/drawing/2014/main" xmlns="" id="{5CE02670-C062-E24E-A54D-221C3F375ADF}"/>
              </a:ext>
            </a:extLst>
          </p:cNvPr>
          <p:cNvGrpSpPr/>
          <p:nvPr/>
        </p:nvGrpSpPr>
        <p:grpSpPr>
          <a:xfrm>
            <a:off x="5683913" y="302200"/>
            <a:ext cx="3261522" cy="5389810"/>
            <a:chOff x="1535837" y="8878"/>
            <a:chExt cx="2086479" cy="5024760"/>
          </a:xfrm>
        </p:grpSpPr>
        <p:sp>
          <p:nvSpPr>
            <p:cNvPr id="17" name="Rectangular Callout 16">
              <a:extLst>
                <a:ext uri="{FF2B5EF4-FFF2-40B4-BE49-F238E27FC236}">
                  <a16:creationId xmlns:a16="http://schemas.microsoft.com/office/drawing/2014/main" xmlns="" id="{8CD57991-8343-8749-A22E-9EA1B5FFD3CA}"/>
                </a:ext>
              </a:extLst>
            </p:cNvPr>
            <p:cNvSpPr/>
            <p:nvPr/>
          </p:nvSpPr>
          <p:spPr>
            <a:xfrm>
              <a:off x="1535837" y="3116605"/>
              <a:ext cx="2086479" cy="1917033"/>
            </a:xfrm>
            <a:prstGeom prst="wedgeRectCallout">
              <a:avLst>
                <a:gd name="adj1" fmla="val 48522"/>
                <a:gd name="adj2" fmla="val 10316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8" name="Oval 17">
              <a:extLst>
                <a:ext uri="{FF2B5EF4-FFF2-40B4-BE49-F238E27FC236}">
                  <a16:creationId xmlns:a16="http://schemas.microsoft.com/office/drawing/2014/main" xmlns="" id="{1AFDCBE6-9F2C-6946-AFC9-1D2F02C9218F}"/>
                </a:ext>
              </a:extLst>
            </p:cNvPr>
            <p:cNvSpPr/>
            <p:nvPr/>
          </p:nvSpPr>
          <p:spPr>
            <a:xfrm>
              <a:off x="2379335" y="3221864"/>
              <a:ext cx="164236" cy="164236"/>
            </a:xfrm>
            <a:prstGeom prst="ellipse">
              <a:avLst/>
            </a:prstGeom>
            <a:solidFill>
              <a:schemeClr val="bg1"/>
            </a:solidFill>
            <a:ln w="28575">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a:extLst>
                <a:ext uri="{FF2B5EF4-FFF2-40B4-BE49-F238E27FC236}">
                  <a16:creationId xmlns:a16="http://schemas.microsoft.com/office/drawing/2014/main" xmlns="" id="{DB102AC4-48C1-374F-8D4A-0D5EF88AD602}"/>
                </a:ext>
              </a:extLst>
            </p:cNvPr>
            <p:cNvSpPr/>
            <p:nvPr/>
          </p:nvSpPr>
          <p:spPr>
            <a:xfrm>
              <a:off x="2450082" y="8878"/>
              <a:ext cx="148886" cy="3133109"/>
            </a:xfrm>
            <a:custGeom>
              <a:avLst/>
              <a:gdLst>
                <a:gd name="connsiteX0" fmla="*/ 26788 w 124712"/>
                <a:gd name="connsiteY0" fmla="*/ 4021584 h 4021584"/>
                <a:gd name="connsiteX1" fmla="*/ 124442 w 124712"/>
                <a:gd name="connsiteY1" fmla="*/ 3808520 h 4021584"/>
                <a:gd name="connsiteX2" fmla="*/ 155 w 124712"/>
                <a:gd name="connsiteY2" fmla="*/ 3355759 h 4021584"/>
                <a:gd name="connsiteX3" fmla="*/ 97809 w 124712"/>
                <a:gd name="connsiteY3" fmla="*/ 2565646 h 4021584"/>
                <a:gd name="connsiteX4" fmla="*/ 62299 w 124712"/>
                <a:gd name="connsiteY4" fmla="*/ 0 h 402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2" h="4021584">
                  <a:moveTo>
                    <a:pt x="26788" y="4021584"/>
                  </a:moveTo>
                  <a:cubicBezTo>
                    <a:pt x="77834" y="3970537"/>
                    <a:pt x="128881" y="3919491"/>
                    <a:pt x="124442" y="3808520"/>
                  </a:cubicBezTo>
                  <a:cubicBezTo>
                    <a:pt x="120003" y="3697549"/>
                    <a:pt x="4594" y="3562905"/>
                    <a:pt x="155" y="3355759"/>
                  </a:cubicBezTo>
                  <a:cubicBezTo>
                    <a:pt x="-4284" y="3148613"/>
                    <a:pt x="87452" y="3124939"/>
                    <a:pt x="97809" y="2565646"/>
                  </a:cubicBezTo>
                  <a:cubicBezTo>
                    <a:pt x="108166" y="2006353"/>
                    <a:pt x="85232" y="1003176"/>
                    <a:pt x="62299" y="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a:extLst>
                <a:ext uri="{FF2B5EF4-FFF2-40B4-BE49-F238E27FC236}">
                  <a16:creationId xmlns:a16="http://schemas.microsoft.com/office/drawing/2014/main" xmlns="" id="{C0FD4E07-E680-5746-A4E9-581889743783}"/>
                </a:ext>
              </a:extLst>
            </p:cNvPr>
            <p:cNvSpPr/>
            <p:nvPr/>
          </p:nvSpPr>
          <p:spPr>
            <a:xfrm flipH="1">
              <a:off x="2416356" y="3116605"/>
              <a:ext cx="162482" cy="220401"/>
            </a:xfrm>
            <a:custGeom>
              <a:avLst/>
              <a:gdLst>
                <a:gd name="connsiteX0" fmla="*/ 153604 w 162482"/>
                <a:gd name="connsiteY0" fmla="*/ 220401 h 220401"/>
                <a:gd name="connsiteX1" fmla="*/ 55950 w 162482"/>
                <a:gd name="connsiteY1" fmla="*/ 25092 h 220401"/>
                <a:gd name="connsiteX2" fmla="*/ 118093 w 162482"/>
                <a:gd name="connsiteY2" fmla="*/ 7337 h 220401"/>
                <a:gd name="connsiteX3" fmla="*/ 2683 w 162482"/>
                <a:gd name="connsiteY3" fmla="*/ 69480 h 220401"/>
                <a:gd name="connsiteX4" fmla="*/ 47072 w 162482"/>
                <a:gd name="connsiteY4" fmla="*/ 25092 h 220401"/>
                <a:gd name="connsiteX5" fmla="*/ 162482 w 162482"/>
                <a:gd name="connsiteY5" fmla="*/ 69480 h 22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82" h="220401">
                  <a:moveTo>
                    <a:pt x="153604" y="220401"/>
                  </a:moveTo>
                  <a:cubicBezTo>
                    <a:pt x="107736" y="140502"/>
                    <a:pt x="61868" y="60603"/>
                    <a:pt x="55950" y="25092"/>
                  </a:cubicBezTo>
                  <a:cubicBezTo>
                    <a:pt x="50032" y="-10419"/>
                    <a:pt x="126971" y="-61"/>
                    <a:pt x="118093" y="7337"/>
                  </a:cubicBezTo>
                  <a:cubicBezTo>
                    <a:pt x="109215" y="14735"/>
                    <a:pt x="14520" y="66521"/>
                    <a:pt x="2683" y="69480"/>
                  </a:cubicBezTo>
                  <a:cubicBezTo>
                    <a:pt x="-9154" y="72439"/>
                    <a:pt x="20439" y="25092"/>
                    <a:pt x="47072" y="25092"/>
                  </a:cubicBezTo>
                  <a:cubicBezTo>
                    <a:pt x="73705" y="25092"/>
                    <a:pt x="118093" y="47286"/>
                    <a:pt x="162482" y="69480"/>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a:extLst>
                <a:ext uri="{FF2B5EF4-FFF2-40B4-BE49-F238E27FC236}">
                  <a16:creationId xmlns:a16="http://schemas.microsoft.com/office/drawing/2014/main" xmlns="" id="{DDB8BB5D-9BA7-8442-BCD6-E71CF6CBE724}"/>
                </a:ext>
              </a:extLst>
            </p:cNvPr>
            <p:cNvSpPr txBox="1"/>
            <p:nvPr/>
          </p:nvSpPr>
          <p:spPr>
            <a:xfrm>
              <a:off x="1900564" y="3185663"/>
              <a:ext cx="1480468" cy="1807665"/>
            </a:xfrm>
            <a:prstGeom prst="rect">
              <a:avLst/>
            </a:prstGeom>
            <a:noFill/>
          </p:spPr>
          <p:txBody>
            <a:bodyPr wrap="square" rtlCol="0">
              <a:spAutoFit/>
            </a:bodyPr>
            <a:lstStyle/>
            <a:p>
              <a:pPr algn="ctr"/>
              <a:r>
                <a:rPr lang="en-US" sz="2400" b="1" dirty="0">
                  <a:effectLst/>
                </a:rPr>
                <a:t>Transactions is impacted almost to</a:t>
              </a:r>
              <a:r>
                <a:rPr lang="en-US" sz="2400" b="1" dirty="0"/>
                <a:t> a Zero level using DC derivatives</a:t>
              </a:r>
              <a:endParaRPr lang="en-US" sz="3200" b="1" dirty="0">
                <a:effectLst/>
              </a:endParaRPr>
            </a:p>
          </p:txBody>
        </p:sp>
      </p:grpSp>
      <p:grpSp>
        <p:nvGrpSpPr>
          <p:cNvPr id="23" name="Group 22">
            <a:extLst>
              <a:ext uri="{FF2B5EF4-FFF2-40B4-BE49-F238E27FC236}">
                <a16:creationId xmlns:a16="http://schemas.microsoft.com/office/drawing/2014/main" xmlns="" id="{785FD220-F9B1-AB41-8AD7-544E9CBDB488}"/>
              </a:ext>
            </a:extLst>
          </p:cNvPr>
          <p:cNvGrpSpPr/>
          <p:nvPr/>
        </p:nvGrpSpPr>
        <p:grpSpPr>
          <a:xfrm>
            <a:off x="5872598" y="452320"/>
            <a:ext cx="2122487" cy="1951038"/>
            <a:chOff x="7999414" y="1466851"/>
            <a:chExt cx="2122487" cy="1951038"/>
          </a:xfrm>
        </p:grpSpPr>
        <p:sp>
          <p:nvSpPr>
            <p:cNvPr id="24" name="Oval 5">
              <a:extLst>
                <a:ext uri="{FF2B5EF4-FFF2-40B4-BE49-F238E27FC236}">
                  <a16:creationId xmlns:a16="http://schemas.microsoft.com/office/drawing/2014/main" xmlns="" id="{31B651C9-1230-0444-A823-26149BA7C0D6}"/>
                </a:ext>
              </a:extLst>
            </p:cNvPr>
            <p:cNvSpPr>
              <a:spLocks noChangeArrowheads="1"/>
            </p:cNvSpPr>
            <p:nvPr/>
          </p:nvSpPr>
          <p:spPr bwMode="auto">
            <a:xfrm>
              <a:off x="7999414" y="1501776"/>
              <a:ext cx="1347787" cy="1298575"/>
            </a:xfrm>
            <a:prstGeom prst="ellipse">
              <a:avLst/>
            </a:prstGeom>
            <a:noFill/>
            <a:ln w="508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6">
              <a:extLst>
                <a:ext uri="{FF2B5EF4-FFF2-40B4-BE49-F238E27FC236}">
                  <a16:creationId xmlns:a16="http://schemas.microsoft.com/office/drawing/2014/main" xmlns="" id="{DC1B8240-B584-EC4E-80BE-6DC1C95279D3}"/>
                </a:ext>
              </a:extLst>
            </p:cNvPr>
            <p:cNvSpPr>
              <a:spLocks noChangeArrowheads="1"/>
            </p:cNvSpPr>
            <p:nvPr/>
          </p:nvSpPr>
          <p:spPr bwMode="auto">
            <a:xfrm>
              <a:off x="8774114" y="1466851"/>
              <a:ext cx="1347787" cy="1298575"/>
            </a:xfrm>
            <a:prstGeom prst="ellipse">
              <a:avLst/>
            </a:prstGeom>
            <a:noFill/>
            <a:ln w="508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7">
              <a:extLst>
                <a:ext uri="{FF2B5EF4-FFF2-40B4-BE49-F238E27FC236}">
                  <a16:creationId xmlns:a16="http://schemas.microsoft.com/office/drawing/2014/main" xmlns="" id="{B5CB820A-45CA-4649-B492-B813A7AFF91C}"/>
                </a:ext>
              </a:extLst>
            </p:cNvPr>
            <p:cNvSpPr>
              <a:spLocks noChangeArrowheads="1"/>
            </p:cNvSpPr>
            <p:nvPr/>
          </p:nvSpPr>
          <p:spPr bwMode="auto">
            <a:xfrm>
              <a:off x="8494714" y="2119314"/>
              <a:ext cx="1347787" cy="1298575"/>
            </a:xfrm>
            <a:prstGeom prst="ellipse">
              <a:avLst/>
            </a:prstGeom>
            <a:noFill/>
            <a:ln w="508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 name="Slide Number Placeholder 31">
            <a:extLst>
              <a:ext uri="{FF2B5EF4-FFF2-40B4-BE49-F238E27FC236}">
                <a16:creationId xmlns:a16="http://schemas.microsoft.com/office/drawing/2014/main" xmlns="" id="{B82773F0-5054-FF41-8DD2-B5F6535926F9}"/>
              </a:ext>
            </a:extLst>
          </p:cNvPr>
          <p:cNvSpPr>
            <a:spLocks noGrp="1"/>
          </p:cNvSpPr>
          <p:nvPr>
            <p:ph type="sldNum" sz="quarter" idx="12"/>
          </p:nvPr>
        </p:nvSpPr>
        <p:spPr>
          <a:xfrm>
            <a:off x="12079113" y="5530099"/>
            <a:ext cx="1530927" cy="365125"/>
          </a:xfrm>
        </p:spPr>
        <p:txBody>
          <a:bodyPr/>
          <a:lstStyle/>
          <a:p>
            <a:fld id="{A3F2E5FD-DC02-2141-A735-A14E6E825D39}" type="slidenum">
              <a:rPr lang="en-US" smtClean="0"/>
              <a:t>43</a:t>
            </a:fld>
            <a:endParaRPr lang="en-US"/>
          </a:p>
        </p:txBody>
      </p:sp>
      <p:sp>
        <p:nvSpPr>
          <p:cNvPr id="22" name="Title 21">
            <a:extLst>
              <a:ext uri="{FF2B5EF4-FFF2-40B4-BE49-F238E27FC236}">
                <a16:creationId xmlns:a16="http://schemas.microsoft.com/office/drawing/2014/main" xmlns="" id="{81778A9E-0004-EF4C-AA79-21E7013D5AB8}"/>
              </a:ext>
            </a:extLst>
          </p:cNvPr>
          <p:cNvSpPr>
            <a:spLocks noGrp="1"/>
          </p:cNvSpPr>
          <p:nvPr>
            <p:ph type="title"/>
          </p:nvPr>
        </p:nvSpPr>
        <p:spPr>
          <a:xfrm>
            <a:off x="252919" y="1123837"/>
            <a:ext cx="2206601" cy="4601183"/>
          </a:xfrm>
        </p:spPr>
        <p:txBody>
          <a:bodyPr/>
          <a:lstStyle/>
          <a:p>
            <a:r>
              <a:rPr lang="en-US" dirty="0"/>
              <a:t>In Conclusion </a:t>
            </a:r>
          </a:p>
        </p:txBody>
      </p:sp>
    </p:spTree>
    <p:extLst>
      <p:ext uri="{BB962C8B-B14F-4D97-AF65-F5344CB8AC3E}">
        <p14:creationId xmlns:p14="http://schemas.microsoft.com/office/powerpoint/2010/main" val="37945949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560FF-4277-AE4C-8A0A-26B51D9F525F}"/>
              </a:ext>
            </a:extLst>
          </p:cNvPr>
          <p:cNvSpPr>
            <a:spLocks noGrp="1"/>
          </p:cNvSpPr>
          <p:nvPr>
            <p:ph type="title"/>
          </p:nvPr>
        </p:nvSpPr>
        <p:spPr>
          <a:xfrm>
            <a:off x="216239" y="786373"/>
            <a:ext cx="2947482" cy="4601183"/>
          </a:xfrm>
        </p:spPr>
        <p:txBody>
          <a:bodyPr>
            <a:normAutofit/>
          </a:bodyPr>
          <a:lstStyle/>
          <a:p>
            <a:r>
              <a:rPr lang="en-US" sz="3200" dirty="0"/>
              <a:t>Conclusion—…..the Accountant has a Role to play</a:t>
            </a:r>
            <a:endParaRPr lang="en-US" sz="2800" dirty="0"/>
          </a:p>
        </p:txBody>
      </p:sp>
      <p:sp>
        <p:nvSpPr>
          <p:cNvPr id="4" name="Ellipse 98">
            <a:extLst>
              <a:ext uri="{FF2B5EF4-FFF2-40B4-BE49-F238E27FC236}">
                <a16:creationId xmlns:a16="http://schemas.microsoft.com/office/drawing/2014/main" xmlns="" id="{E8AF6AE4-E274-8B4E-8D52-F4C18743D365}"/>
              </a:ext>
            </a:extLst>
          </p:cNvPr>
          <p:cNvSpPr/>
          <p:nvPr/>
        </p:nvSpPr>
        <p:spPr bwMode="auto">
          <a:xfrm>
            <a:off x="6026476" y="5188495"/>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5" name="Ellipse 98">
            <a:extLst>
              <a:ext uri="{FF2B5EF4-FFF2-40B4-BE49-F238E27FC236}">
                <a16:creationId xmlns:a16="http://schemas.microsoft.com/office/drawing/2014/main" xmlns="" id="{B87DA7BB-A588-2942-9508-60BC74A92F07}"/>
              </a:ext>
            </a:extLst>
          </p:cNvPr>
          <p:cNvSpPr/>
          <p:nvPr/>
        </p:nvSpPr>
        <p:spPr bwMode="auto">
          <a:xfrm>
            <a:off x="9188776" y="5188495"/>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6" name="Ellipse 98">
            <a:extLst>
              <a:ext uri="{FF2B5EF4-FFF2-40B4-BE49-F238E27FC236}">
                <a16:creationId xmlns:a16="http://schemas.microsoft.com/office/drawing/2014/main" xmlns="" id="{1AA55B20-F33F-604B-A3CC-21A1A52B2C2B}"/>
              </a:ext>
            </a:extLst>
          </p:cNvPr>
          <p:cNvSpPr/>
          <p:nvPr/>
        </p:nvSpPr>
        <p:spPr bwMode="auto">
          <a:xfrm>
            <a:off x="3054676" y="5188495"/>
            <a:ext cx="2667000" cy="553156"/>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ea typeface="ＭＳ Ｐゴシック" pitchFamily="-111" charset="-128"/>
            </a:endParaRPr>
          </a:p>
        </p:txBody>
      </p:sp>
      <p:sp>
        <p:nvSpPr>
          <p:cNvPr id="7" name="Oval Callout 6">
            <a:extLst>
              <a:ext uri="{FF2B5EF4-FFF2-40B4-BE49-F238E27FC236}">
                <a16:creationId xmlns:a16="http://schemas.microsoft.com/office/drawing/2014/main" xmlns="" id="{00CEC61D-BF53-0142-915F-249D2251E80B}"/>
              </a:ext>
            </a:extLst>
          </p:cNvPr>
          <p:cNvSpPr/>
          <p:nvPr/>
        </p:nvSpPr>
        <p:spPr>
          <a:xfrm>
            <a:off x="3092776" y="2902496"/>
            <a:ext cx="2590800" cy="2302933"/>
          </a:xfrm>
          <a:prstGeom prst="wedgeEllipseCallout">
            <a:avLst>
              <a:gd name="adj1" fmla="val -476"/>
              <a:gd name="adj2" fmla="val 60319"/>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8" name="Oval Callout 7">
            <a:extLst>
              <a:ext uri="{FF2B5EF4-FFF2-40B4-BE49-F238E27FC236}">
                <a16:creationId xmlns:a16="http://schemas.microsoft.com/office/drawing/2014/main" xmlns="" id="{B77B4774-0D8A-5847-B1A8-B27F71DDD907}"/>
              </a:ext>
            </a:extLst>
          </p:cNvPr>
          <p:cNvSpPr/>
          <p:nvPr/>
        </p:nvSpPr>
        <p:spPr>
          <a:xfrm>
            <a:off x="6064576" y="2902496"/>
            <a:ext cx="2590800" cy="2302933"/>
          </a:xfrm>
          <a:prstGeom prst="wedgeEllipseCallout">
            <a:avLst>
              <a:gd name="adj1" fmla="val -476"/>
              <a:gd name="adj2" fmla="val 60319"/>
            </a:avLst>
          </a:prstGeom>
          <a:gradFill flip="none" rotWithShape="1">
            <a:gsLst>
              <a:gs pos="0">
                <a:schemeClr val="accent2">
                  <a:shade val="51000"/>
                  <a:satMod val="130000"/>
                </a:schemeClr>
              </a:gs>
              <a:gs pos="54000">
                <a:schemeClr val="accent2">
                  <a:shade val="93000"/>
                  <a:satMod val="130000"/>
                </a:schemeClr>
              </a:gs>
              <a:gs pos="100000">
                <a:srgbClr val="FF0000"/>
              </a:gs>
            </a:gsLst>
            <a:lin ang="5400000" scaled="1"/>
            <a:tileRect/>
          </a:gradFill>
          <a:ln>
            <a:solidFill>
              <a:srgbClr val="92D05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9" name="Oval Callout 8">
            <a:extLst>
              <a:ext uri="{FF2B5EF4-FFF2-40B4-BE49-F238E27FC236}">
                <a16:creationId xmlns:a16="http://schemas.microsoft.com/office/drawing/2014/main" xmlns="" id="{9C3472A8-898A-F64E-9C12-E19DAFD948D2}"/>
              </a:ext>
            </a:extLst>
          </p:cNvPr>
          <p:cNvSpPr/>
          <p:nvPr/>
        </p:nvSpPr>
        <p:spPr>
          <a:xfrm>
            <a:off x="9226876" y="2981455"/>
            <a:ext cx="2590800" cy="2302933"/>
          </a:xfrm>
          <a:prstGeom prst="wedgeEllipseCallout">
            <a:avLst>
              <a:gd name="adj1" fmla="val -476"/>
              <a:gd name="adj2" fmla="val 60319"/>
            </a:avLst>
          </a:prstGeom>
          <a:gradFill flip="none" rotWithShape="1">
            <a:gsLst>
              <a:gs pos="0">
                <a:schemeClr val="accent3">
                  <a:lumMod val="50000"/>
                </a:schemeClr>
              </a:gs>
              <a:gs pos="54000">
                <a:srgbClr val="85A644"/>
              </a:gs>
              <a:gs pos="100000">
                <a:srgbClr val="92D050"/>
              </a:gs>
            </a:gsLst>
            <a:lin ang="0" scaled="1"/>
            <a:tileRect/>
          </a:gradFill>
          <a:ln>
            <a:solidFill>
              <a:srgbClr val="FFFF00"/>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xmlns="" id="{DE68396D-2F6B-EB48-9354-644B5B59F907}"/>
              </a:ext>
            </a:extLst>
          </p:cNvPr>
          <p:cNvSpPr txBox="1"/>
          <p:nvPr/>
        </p:nvSpPr>
        <p:spPr>
          <a:xfrm>
            <a:off x="3122664" y="3345604"/>
            <a:ext cx="2575209" cy="1569660"/>
          </a:xfrm>
          <a:prstGeom prst="rect">
            <a:avLst/>
          </a:prstGeom>
          <a:noFill/>
        </p:spPr>
        <p:txBody>
          <a:bodyPr wrap="square" rtlCol="0">
            <a:spAutoFit/>
          </a:bodyPr>
          <a:lstStyle/>
          <a:p>
            <a:pPr algn="ctr"/>
            <a:r>
              <a:rPr lang="en-US" sz="3200" dirty="0"/>
              <a:t>Champions of Change and Development</a:t>
            </a:r>
            <a:endParaRPr lang="en-US" sz="4800" dirty="0">
              <a:effectLst/>
            </a:endParaRPr>
          </a:p>
        </p:txBody>
      </p:sp>
      <p:sp>
        <p:nvSpPr>
          <p:cNvPr id="11" name="TextBox 10">
            <a:extLst>
              <a:ext uri="{FF2B5EF4-FFF2-40B4-BE49-F238E27FC236}">
                <a16:creationId xmlns:a16="http://schemas.microsoft.com/office/drawing/2014/main" xmlns="" id="{2D4BBE6F-30BA-DD4E-8459-155CC6136000}"/>
              </a:ext>
            </a:extLst>
          </p:cNvPr>
          <p:cNvSpPr txBox="1"/>
          <p:nvPr/>
        </p:nvSpPr>
        <p:spPr>
          <a:xfrm>
            <a:off x="6181464" y="3458090"/>
            <a:ext cx="2445317" cy="1077218"/>
          </a:xfrm>
          <a:prstGeom prst="rect">
            <a:avLst/>
          </a:prstGeom>
          <a:noFill/>
        </p:spPr>
        <p:txBody>
          <a:bodyPr wrap="square" rtlCol="0">
            <a:spAutoFit/>
          </a:bodyPr>
          <a:lstStyle/>
          <a:p>
            <a:pPr algn="ctr"/>
            <a:r>
              <a:rPr lang="en-US" sz="3200" dirty="0"/>
              <a:t>Security Assurance</a:t>
            </a:r>
            <a:endParaRPr lang="en-US" sz="3200" dirty="0">
              <a:solidFill>
                <a:prstClr val="white"/>
              </a:solidFill>
            </a:endParaRPr>
          </a:p>
        </p:txBody>
      </p:sp>
      <p:sp>
        <p:nvSpPr>
          <p:cNvPr id="12" name="TextBox 11">
            <a:extLst>
              <a:ext uri="{FF2B5EF4-FFF2-40B4-BE49-F238E27FC236}">
                <a16:creationId xmlns:a16="http://schemas.microsoft.com/office/drawing/2014/main" xmlns="" id="{5C464351-C59F-0245-8AC9-DB935819B77C}"/>
              </a:ext>
            </a:extLst>
          </p:cNvPr>
          <p:cNvSpPr txBox="1"/>
          <p:nvPr/>
        </p:nvSpPr>
        <p:spPr>
          <a:xfrm>
            <a:off x="9360225" y="3224981"/>
            <a:ext cx="2400301" cy="1815882"/>
          </a:xfrm>
          <a:prstGeom prst="rect">
            <a:avLst/>
          </a:prstGeom>
          <a:noFill/>
        </p:spPr>
        <p:txBody>
          <a:bodyPr wrap="square" rtlCol="0">
            <a:spAutoFit/>
          </a:bodyPr>
          <a:lstStyle/>
          <a:p>
            <a:pPr algn="ctr"/>
            <a:r>
              <a:rPr lang="en-US" sz="2800" dirty="0"/>
              <a:t>Key Stakeholder Educations on DC Benefits</a:t>
            </a:r>
            <a:endParaRPr lang="en-US" sz="2800" dirty="0">
              <a:solidFill>
                <a:prstClr val="white"/>
              </a:solidFill>
            </a:endParaRPr>
          </a:p>
        </p:txBody>
      </p:sp>
      <p:sp>
        <p:nvSpPr>
          <p:cNvPr id="16" name="Slide Number Placeholder 15">
            <a:extLst>
              <a:ext uri="{FF2B5EF4-FFF2-40B4-BE49-F238E27FC236}">
                <a16:creationId xmlns:a16="http://schemas.microsoft.com/office/drawing/2014/main" xmlns="" id="{19350EE2-9F16-C448-9F4B-998C17783E4B}"/>
              </a:ext>
            </a:extLst>
          </p:cNvPr>
          <p:cNvSpPr>
            <a:spLocks noGrp="1"/>
          </p:cNvSpPr>
          <p:nvPr>
            <p:ph type="sldNum" sz="quarter" idx="12"/>
          </p:nvPr>
        </p:nvSpPr>
        <p:spPr>
          <a:xfrm>
            <a:off x="11887201" y="6198305"/>
            <a:ext cx="1530927" cy="365125"/>
          </a:xfrm>
        </p:spPr>
        <p:txBody>
          <a:bodyPr/>
          <a:lstStyle/>
          <a:p>
            <a:fld id="{A3F2E5FD-DC02-2141-A735-A14E6E825D39}" type="slidenum">
              <a:rPr lang="en-US" smtClean="0"/>
              <a:t>44</a:t>
            </a:fld>
            <a:endParaRPr lang="en-US"/>
          </a:p>
        </p:txBody>
      </p:sp>
    </p:spTree>
    <p:extLst>
      <p:ext uri="{BB962C8B-B14F-4D97-AF65-F5344CB8AC3E}">
        <p14:creationId xmlns:p14="http://schemas.microsoft.com/office/powerpoint/2010/main" val="1771689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327B72A-189F-C24C-8E8A-AB87B3E224DB}"/>
              </a:ext>
            </a:extLst>
          </p:cNvPr>
          <p:cNvPicPr>
            <a:picLocks noChangeAspect="1"/>
          </p:cNvPicPr>
          <p:nvPr/>
        </p:nvPicPr>
        <p:blipFill>
          <a:blip r:embed="rId2"/>
          <a:stretch>
            <a:fillRect/>
          </a:stretch>
        </p:blipFill>
        <p:spPr>
          <a:xfrm>
            <a:off x="3595449" y="544950"/>
            <a:ext cx="5707464" cy="4409016"/>
          </a:xfrm>
          <a:prstGeom prst="rect">
            <a:avLst/>
          </a:prstGeom>
        </p:spPr>
      </p:pic>
      <p:sp>
        <p:nvSpPr>
          <p:cNvPr id="5" name="TextBox 4">
            <a:extLst>
              <a:ext uri="{FF2B5EF4-FFF2-40B4-BE49-F238E27FC236}">
                <a16:creationId xmlns:a16="http://schemas.microsoft.com/office/drawing/2014/main" xmlns="" id="{CBFF8DBF-CC16-4D40-8C15-CF3AC33D0C2E}"/>
              </a:ext>
            </a:extLst>
          </p:cNvPr>
          <p:cNvSpPr txBox="1"/>
          <p:nvPr/>
        </p:nvSpPr>
        <p:spPr>
          <a:xfrm>
            <a:off x="3268201" y="4953966"/>
            <a:ext cx="6361960" cy="1200329"/>
          </a:xfrm>
          <a:prstGeom prst="rect">
            <a:avLst/>
          </a:prstGeom>
          <a:noFill/>
        </p:spPr>
        <p:txBody>
          <a:bodyPr wrap="square" rtlCol="0">
            <a:spAutoFit/>
          </a:bodyPr>
          <a:lstStyle/>
          <a:p>
            <a:pPr algn="ctr"/>
            <a:r>
              <a:rPr lang="en-US" sz="2400" dirty="0"/>
              <a:t>Dr. Greg Ugochukwu Ezeilo</a:t>
            </a:r>
          </a:p>
          <a:p>
            <a:pPr algn="ctr"/>
            <a:r>
              <a:rPr lang="en-US" sz="2400" dirty="0"/>
              <a:t>+234-803-300-8104; 0817-300-8104</a:t>
            </a:r>
          </a:p>
          <a:p>
            <a:pPr algn="ctr"/>
            <a:r>
              <a:rPr lang="en-US" sz="2400" dirty="0"/>
              <a:t>Email: </a:t>
            </a:r>
            <a:r>
              <a:rPr lang="en-US" sz="2400" dirty="0" err="1"/>
              <a:t>gregezeilo@signalhouse.org</a:t>
            </a:r>
            <a:endParaRPr lang="en-US" sz="2400" dirty="0"/>
          </a:p>
        </p:txBody>
      </p:sp>
      <p:sp>
        <p:nvSpPr>
          <p:cNvPr id="6" name="Slide Number Placeholder 5">
            <a:extLst>
              <a:ext uri="{FF2B5EF4-FFF2-40B4-BE49-F238E27FC236}">
                <a16:creationId xmlns:a16="http://schemas.microsoft.com/office/drawing/2014/main" xmlns="" id="{3DD6A2FD-D3B3-1042-B983-5CEA715F3E29}"/>
              </a:ext>
            </a:extLst>
          </p:cNvPr>
          <p:cNvSpPr>
            <a:spLocks noGrp="1"/>
          </p:cNvSpPr>
          <p:nvPr>
            <p:ph type="sldNum" sz="quarter" idx="12"/>
          </p:nvPr>
        </p:nvSpPr>
        <p:spPr/>
        <p:txBody>
          <a:bodyPr/>
          <a:lstStyle/>
          <a:p>
            <a:fld id="{A3F2E5FD-DC02-2141-A735-A14E6E825D39}" type="slidenum">
              <a:rPr lang="en-US" smtClean="0"/>
              <a:t>45</a:t>
            </a:fld>
            <a:endParaRPr lang="en-US"/>
          </a:p>
        </p:txBody>
      </p:sp>
    </p:spTree>
    <p:extLst>
      <p:ext uri="{BB962C8B-B14F-4D97-AF65-F5344CB8AC3E}">
        <p14:creationId xmlns:p14="http://schemas.microsoft.com/office/powerpoint/2010/main" val="4872071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95CB1-C4EB-F945-A186-041329C30094}"/>
              </a:ext>
            </a:extLst>
          </p:cNvPr>
          <p:cNvSpPr>
            <a:spLocks noGrp="1"/>
          </p:cNvSpPr>
          <p:nvPr>
            <p:ph type="title"/>
          </p:nvPr>
        </p:nvSpPr>
        <p:spPr/>
        <p:txBody>
          <a:bodyPr>
            <a:normAutofit/>
          </a:bodyPr>
          <a:lstStyle/>
          <a:p>
            <a:r>
              <a:rPr lang="en-US" sz="4400" dirty="0"/>
              <a:t>Digital Currency…..</a:t>
            </a:r>
          </a:p>
        </p:txBody>
      </p:sp>
      <p:sp>
        <p:nvSpPr>
          <p:cNvPr id="31" name="Right Arrow 30">
            <a:extLst>
              <a:ext uri="{FF2B5EF4-FFF2-40B4-BE49-F238E27FC236}">
                <a16:creationId xmlns:a16="http://schemas.microsoft.com/office/drawing/2014/main" xmlns="" id="{B34145B8-4033-C942-8E14-D4F8062034F2}"/>
              </a:ext>
            </a:extLst>
          </p:cNvPr>
          <p:cNvSpPr/>
          <p:nvPr/>
        </p:nvSpPr>
        <p:spPr>
          <a:xfrm>
            <a:off x="8263654" y="3094262"/>
            <a:ext cx="540413" cy="672513"/>
          </a:xfrm>
          <a:prstGeom prst="rightArrow">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xmlns="" id="{49FC0DE4-BE5B-634F-8D66-0B6FA954E943}"/>
              </a:ext>
            </a:extLst>
          </p:cNvPr>
          <p:cNvSpPr/>
          <p:nvPr/>
        </p:nvSpPr>
        <p:spPr>
          <a:xfrm>
            <a:off x="7241171" y="2918401"/>
            <a:ext cx="1012054" cy="1012054"/>
          </a:xfrm>
          <a:prstGeom prst="ellipse">
            <a:avLst/>
          </a:prstGeom>
          <a:solidFill>
            <a:schemeClr val="bg2">
              <a:lumMod val="75000"/>
            </a:schemeClr>
          </a:solidFill>
          <a:ln w="762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2">
            <a:extLst>
              <a:ext uri="{FF2B5EF4-FFF2-40B4-BE49-F238E27FC236}">
                <a16:creationId xmlns:a16="http://schemas.microsoft.com/office/drawing/2014/main" xmlns="" id="{873DAAB3-2D78-6E4E-9880-370C66470886}"/>
              </a:ext>
            </a:extLst>
          </p:cNvPr>
          <p:cNvSpPr/>
          <p:nvPr/>
        </p:nvSpPr>
        <p:spPr>
          <a:xfrm flipH="1">
            <a:off x="8744683" y="2631023"/>
            <a:ext cx="3073338" cy="1769649"/>
          </a:xfrm>
          <a:prstGeom prst="roundRect">
            <a:avLst>
              <a:gd name="adj" fmla="val 50000"/>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0" scaled="1"/>
            <a:tileRect/>
          </a:gradFill>
          <a:ln w="63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3">
            <a:extLst>
              <a:ext uri="{FF2B5EF4-FFF2-40B4-BE49-F238E27FC236}">
                <a16:creationId xmlns:a16="http://schemas.microsoft.com/office/drawing/2014/main" xmlns="" id="{7BD5F266-53CC-5245-BEC7-A3C77050CB06}"/>
              </a:ext>
            </a:extLst>
          </p:cNvPr>
          <p:cNvSpPr/>
          <p:nvPr/>
        </p:nvSpPr>
        <p:spPr>
          <a:xfrm flipH="1">
            <a:off x="8968303" y="2735617"/>
            <a:ext cx="2744865" cy="1452716"/>
          </a:xfrm>
          <a:prstGeom prst="roundRect">
            <a:avLst>
              <a:gd name="adj" fmla="val 5000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a:extLst>
              <a:ext uri="{FF2B5EF4-FFF2-40B4-BE49-F238E27FC236}">
                <a16:creationId xmlns:a16="http://schemas.microsoft.com/office/drawing/2014/main" xmlns="" id="{F286A5A0-941F-B74F-9829-B7BBC67FC0F4}"/>
              </a:ext>
            </a:extLst>
          </p:cNvPr>
          <p:cNvSpPr txBox="1"/>
          <p:nvPr/>
        </p:nvSpPr>
        <p:spPr>
          <a:xfrm flipH="1">
            <a:off x="9206950" y="3107352"/>
            <a:ext cx="2148804" cy="646331"/>
          </a:xfrm>
          <a:prstGeom prst="rect">
            <a:avLst/>
          </a:prstGeom>
          <a:noFill/>
        </p:spPr>
        <p:txBody>
          <a:bodyPr wrap="square" rtlCol="0">
            <a:spAutoFit/>
          </a:bodyPr>
          <a:lstStyle/>
          <a:p>
            <a:pPr algn="ctr"/>
            <a:r>
              <a:rPr lang="en-US" sz="3600" dirty="0">
                <a:solidFill>
                  <a:prstClr val="black"/>
                </a:solidFill>
              </a:rPr>
              <a:t>Agenda </a:t>
            </a:r>
          </a:p>
        </p:txBody>
      </p:sp>
      <p:grpSp>
        <p:nvGrpSpPr>
          <p:cNvPr id="36" name="Group 35">
            <a:extLst>
              <a:ext uri="{FF2B5EF4-FFF2-40B4-BE49-F238E27FC236}">
                <a16:creationId xmlns:a16="http://schemas.microsoft.com/office/drawing/2014/main" xmlns="" id="{86677CE5-666E-ED48-AB13-387B0416D995}"/>
              </a:ext>
            </a:extLst>
          </p:cNvPr>
          <p:cNvGrpSpPr/>
          <p:nvPr/>
        </p:nvGrpSpPr>
        <p:grpSpPr>
          <a:xfrm rot="298187">
            <a:off x="7865000" y="493774"/>
            <a:ext cx="2941043" cy="964724"/>
            <a:chOff x="4175952" y="2078836"/>
            <a:chExt cx="2606589" cy="683580"/>
          </a:xfrm>
        </p:grpSpPr>
        <p:sp>
          <p:nvSpPr>
            <p:cNvPr id="37" name="Oval Callout 36">
              <a:extLst>
                <a:ext uri="{FF2B5EF4-FFF2-40B4-BE49-F238E27FC236}">
                  <a16:creationId xmlns:a16="http://schemas.microsoft.com/office/drawing/2014/main" xmlns="" id="{5D3F6832-F60E-B843-A707-074FA9FF862B}"/>
                </a:ext>
              </a:extLst>
            </p:cNvPr>
            <p:cNvSpPr/>
            <p:nvPr/>
          </p:nvSpPr>
          <p:spPr>
            <a:xfrm>
              <a:off x="4367814" y="2078836"/>
              <a:ext cx="2414727" cy="683580"/>
            </a:xfrm>
            <a:prstGeom prst="wedgeEllipseCallout">
              <a:avLst>
                <a:gd name="adj1" fmla="val -44730"/>
                <a:gd name="adj2" fmla="val 231332"/>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a:extLst>
                <a:ext uri="{FF2B5EF4-FFF2-40B4-BE49-F238E27FC236}">
                  <a16:creationId xmlns:a16="http://schemas.microsoft.com/office/drawing/2014/main" xmlns="" id="{C251E7E1-8A23-B747-A552-243E14105974}"/>
                </a:ext>
              </a:extLst>
            </p:cNvPr>
            <p:cNvSpPr txBox="1"/>
            <p:nvPr/>
          </p:nvSpPr>
          <p:spPr>
            <a:xfrm>
              <a:off x="4175952" y="2210715"/>
              <a:ext cx="2516988" cy="327125"/>
            </a:xfrm>
            <a:prstGeom prst="rect">
              <a:avLst/>
            </a:prstGeom>
            <a:noFill/>
          </p:spPr>
          <p:txBody>
            <a:bodyPr wrap="none" rtlCol="0">
              <a:spAutoFit/>
            </a:bodyPr>
            <a:lstStyle/>
            <a:p>
              <a:pPr lvl="1"/>
              <a:r>
                <a:rPr lang="en-US" sz="2400" dirty="0">
                  <a:solidFill>
                    <a:schemeClr val="bg1"/>
                  </a:solidFill>
                </a:rPr>
                <a:t>Before we begin~</a:t>
              </a:r>
            </a:p>
          </p:txBody>
        </p:sp>
      </p:grpSp>
      <p:grpSp>
        <p:nvGrpSpPr>
          <p:cNvPr id="39" name="Group 38">
            <a:extLst>
              <a:ext uri="{FF2B5EF4-FFF2-40B4-BE49-F238E27FC236}">
                <a16:creationId xmlns:a16="http://schemas.microsoft.com/office/drawing/2014/main" xmlns="" id="{36681082-A40B-1743-86E1-5307723B56DA}"/>
              </a:ext>
            </a:extLst>
          </p:cNvPr>
          <p:cNvGrpSpPr/>
          <p:nvPr/>
        </p:nvGrpSpPr>
        <p:grpSpPr>
          <a:xfrm rot="430996">
            <a:off x="4093096" y="352724"/>
            <a:ext cx="3967771" cy="1119695"/>
            <a:chOff x="1780566" y="2074903"/>
            <a:chExt cx="2784129" cy="683580"/>
          </a:xfrm>
        </p:grpSpPr>
        <p:sp>
          <p:nvSpPr>
            <p:cNvPr id="40" name="Oval Callout 39">
              <a:extLst>
                <a:ext uri="{FF2B5EF4-FFF2-40B4-BE49-F238E27FC236}">
                  <a16:creationId xmlns:a16="http://schemas.microsoft.com/office/drawing/2014/main" xmlns="" id="{4D474E4C-D075-F448-A7DB-CDFA358F9B38}"/>
                </a:ext>
              </a:extLst>
            </p:cNvPr>
            <p:cNvSpPr/>
            <p:nvPr/>
          </p:nvSpPr>
          <p:spPr>
            <a:xfrm>
              <a:off x="1882065" y="2074903"/>
              <a:ext cx="2414727" cy="683580"/>
            </a:xfrm>
            <a:prstGeom prst="wedgeEllipseCallout">
              <a:avLst>
                <a:gd name="adj1" fmla="val 62262"/>
                <a:gd name="adj2" fmla="val 17373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a:extLst>
                <a:ext uri="{FF2B5EF4-FFF2-40B4-BE49-F238E27FC236}">
                  <a16:creationId xmlns:a16="http://schemas.microsoft.com/office/drawing/2014/main" xmlns="" id="{E541F45A-38FA-0A43-85C4-C1A393E9CB11}"/>
                </a:ext>
              </a:extLst>
            </p:cNvPr>
            <p:cNvSpPr txBox="1"/>
            <p:nvPr/>
          </p:nvSpPr>
          <p:spPr>
            <a:xfrm>
              <a:off x="1780566" y="2134879"/>
              <a:ext cx="2784129" cy="507328"/>
            </a:xfrm>
            <a:prstGeom prst="rect">
              <a:avLst/>
            </a:prstGeom>
            <a:noFill/>
          </p:spPr>
          <p:txBody>
            <a:bodyPr wrap="square" rtlCol="0">
              <a:spAutoFit/>
            </a:bodyPr>
            <a:lstStyle/>
            <a:p>
              <a:pPr algn="ctr"/>
              <a:r>
                <a:rPr lang="en-US" sz="2400" dirty="0">
                  <a:solidFill>
                    <a:prstClr val="white"/>
                  </a:solidFill>
                </a:rPr>
                <a:t>Digital Currency (DC)—</a:t>
              </a:r>
            </a:p>
            <a:p>
              <a:pPr algn="ctr"/>
              <a:r>
                <a:rPr lang="en-US" sz="2400" dirty="0">
                  <a:solidFill>
                    <a:prstClr val="white"/>
                  </a:solidFill>
                </a:rPr>
                <a:t>Some Background</a:t>
              </a:r>
            </a:p>
          </p:txBody>
        </p:sp>
      </p:grpSp>
      <p:grpSp>
        <p:nvGrpSpPr>
          <p:cNvPr id="42" name="Group 41">
            <a:extLst>
              <a:ext uri="{FF2B5EF4-FFF2-40B4-BE49-F238E27FC236}">
                <a16:creationId xmlns:a16="http://schemas.microsoft.com/office/drawing/2014/main" xmlns="" id="{1698F9F2-964C-1947-A4FB-20E23117BC48}"/>
              </a:ext>
            </a:extLst>
          </p:cNvPr>
          <p:cNvGrpSpPr/>
          <p:nvPr/>
        </p:nvGrpSpPr>
        <p:grpSpPr>
          <a:xfrm>
            <a:off x="3645101" y="1616673"/>
            <a:ext cx="2437646" cy="979798"/>
            <a:chOff x="420693" y="2723031"/>
            <a:chExt cx="2437646" cy="720608"/>
          </a:xfrm>
        </p:grpSpPr>
        <p:sp>
          <p:nvSpPr>
            <p:cNvPr id="43" name="Oval Callout 42">
              <a:extLst>
                <a:ext uri="{FF2B5EF4-FFF2-40B4-BE49-F238E27FC236}">
                  <a16:creationId xmlns:a16="http://schemas.microsoft.com/office/drawing/2014/main" xmlns="" id="{C263E5AE-DA0C-6C40-98F7-B1629FE5666B}"/>
                </a:ext>
              </a:extLst>
            </p:cNvPr>
            <p:cNvSpPr/>
            <p:nvPr/>
          </p:nvSpPr>
          <p:spPr>
            <a:xfrm>
              <a:off x="443612" y="2760059"/>
              <a:ext cx="2414727" cy="683580"/>
            </a:xfrm>
            <a:prstGeom prst="wedgeEllipseCallout">
              <a:avLst>
                <a:gd name="adj1" fmla="val 113823"/>
                <a:gd name="adj2" fmla="val 111727"/>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a:extLst>
                <a:ext uri="{FF2B5EF4-FFF2-40B4-BE49-F238E27FC236}">
                  <a16:creationId xmlns:a16="http://schemas.microsoft.com/office/drawing/2014/main" xmlns="" id="{0733E24F-1907-6E49-8C82-8B7BE42D83B5}"/>
                </a:ext>
              </a:extLst>
            </p:cNvPr>
            <p:cNvSpPr txBox="1"/>
            <p:nvPr/>
          </p:nvSpPr>
          <p:spPr>
            <a:xfrm>
              <a:off x="420693" y="2723031"/>
              <a:ext cx="2394534" cy="611170"/>
            </a:xfrm>
            <a:prstGeom prst="rect">
              <a:avLst/>
            </a:prstGeom>
            <a:noFill/>
          </p:spPr>
          <p:txBody>
            <a:bodyPr wrap="square" rtlCol="0">
              <a:spAutoFit/>
            </a:bodyPr>
            <a:lstStyle/>
            <a:p>
              <a:pPr algn="ctr"/>
              <a:r>
                <a:rPr lang="en-US" sz="2400" dirty="0">
                  <a:solidFill>
                    <a:prstClr val="white"/>
                  </a:solidFill>
                </a:rPr>
                <a:t>P2P </a:t>
              </a:r>
            </a:p>
            <a:p>
              <a:pPr algn="ctr"/>
              <a:r>
                <a:rPr lang="en-US" sz="2400" dirty="0">
                  <a:solidFill>
                    <a:prstClr val="white"/>
                  </a:solidFill>
                </a:rPr>
                <a:t>Network  and PKI</a:t>
              </a:r>
            </a:p>
          </p:txBody>
        </p:sp>
      </p:grpSp>
      <p:grpSp>
        <p:nvGrpSpPr>
          <p:cNvPr id="45" name="Group 44">
            <a:extLst>
              <a:ext uri="{FF2B5EF4-FFF2-40B4-BE49-F238E27FC236}">
                <a16:creationId xmlns:a16="http://schemas.microsoft.com/office/drawing/2014/main" xmlns="" id="{AFDFBB33-4AE7-6F4D-98F5-4DF8B852A2D3}"/>
              </a:ext>
            </a:extLst>
          </p:cNvPr>
          <p:cNvGrpSpPr/>
          <p:nvPr/>
        </p:nvGrpSpPr>
        <p:grpSpPr>
          <a:xfrm>
            <a:off x="3523036" y="2850142"/>
            <a:ext cx="2461891" cy="683580"/>
            <a:chOff x="426128" y="3577701"/>
            <a:chExt cx="2461891" cy="683580"/>
          </a:xfrm>
        </p:grpSpPr>
        <p:sp>
          <p:nvSpPr>
            <p:cNvPr id="46" name="Oval Callout 45">
              <a:extLst>
                <a:ext uri="{FF2B5EF4-FFF2-40B4-BE49-F238E27FC236}">
                  <a16:creationId xmlns:a16="http://schemas.microsoft.com/office/drawing/2014/main" xmlns="" id="{16D3CFA8-EDC6-014B-BE1E-8C8C0E0A17E3}"/>
                </a:ext>
              </a:extLst>
            </p:cNvPr>
            <p:cNvSpPr/>
            <p:nvPr/>
          </p:nvSpPr>
          <p:spPr>
            <a:xfrm>
              <a:off x="426128" y="3577701"/>
              <a:ext cx="2414727" cy="683580"/>
            </a:xfrm>
            <a:prstGeom prst="wedgeEllipseCallout">
              <a:avLst>
                <a:gd name="adj1" fmla="val 115931"/>
                <a:gd name="adj2" fmla="val 19643"/>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a:extLst>
                <a:ext uri="{FF2B5EF4-FFF2-40B4-BE49-F238E27FC236}">
                  <a16:creationId xmlns:a16="http://schemas.microsoft.com/office/drawing/2014/main" xmlns="" id="{799DA0AA-599F-2F4F-B042-5F149FDCBEBF}"/>
                </a:ext>
              </a:extLst>
            </p:cNvPr>
            <p:cNvSpPr txBox="1"/>
            <p:nvPr/>
          </p:nvSpPr>
          <p:spPr>
            <a:xfrm>
              <a:off x="451518" y="3656381"/>
              <a:ext cx="2436501" cy="523220"/>
            </a:xfrm>
            <a:prstGeom prst="rect">
              <a:avLst/>
            </a:prstGeom>
            <a:noFill/>
          </p:spPr>
          <p:txBody>
            <a:bodyPr wrap="none" rtlCol="0">
              <a:spAutoFit/>
            </a:bodyPr>
            <a:lstStyle/>
            <a:p>
              <a:r>
                <a:rPr lang="en-US" sz="2800" b="1" dirty="0">
                  <a:solidFill>
                    <a:prstClr val="white"/>
                  </a:solidFill>
                </a:rPr>
                <a:t>How BT Works</a:t>
              </a:r>
            </a:p>
          </p:txBody>
        </p:sp>
      </p:grpSp>
      <p:grpSp>
        <p:nvGrpSpPr>
          <p:cNvPr id="48" name="Group 47">
            <a:extLst>
              <a:ext uri="{FF2B5EF4-FFF2-40B4-BE49-F238E27FC236}">
                <a16:creationId xmlns:a16="http://schemas.microsoft.com/office/drawing/2014/main" xmlns="" id="{6A70E988-197C-3540-B47E-CBE5A20A59DA}"/>
              </a:ext>
            </a:extLst>
          </p:cNvPr>
          <p:cNvGrpSpPr/>
          <p:nvPr/>
        </p:nvGrpSpPr>
        <p:grpSpPr>
          <a:xfrm>
            <a:off x="3319061" y="3735167"/>
            <a:ext cx="2952552" cy="683580"/>
            <a:chOff x="426128" y="4421079"/>
            <a:chExt cx="2613108" cy="683580"/>
          </a:xfrm>
        </p:grpSpPr>
        <p:sp>
          <p:nvSpPr>
            <p:cNvPr id="49" name="Oval Callout 48">
              <a:extLst>
                <a:ext uri="{FF2B5EF4-FFF2-40B4-BE49-F238E27FC236}">
                  <a16:creationId xmlns:a16="http://schemas.microsoft.com/office/drawing/2014/main" xmlns="" id="{C2705F55-9D5F-AC44-93D7-C3286BA976A7}"/>
                </a:ext>
              </a:extLst>
            </p:cNvPr>
            <p:cNvSpPr/>
            <p:nvPr/>
          </p:nvSpPr>
          <p:spPr>
            <a:xfrm>
              <a:off x="426128" y="4421079"/>
              <a:ext cx="2414727" cy="683580"/>
            </a:xfrm>
            <a:prstGeom prst="wedgeEllipseCallout">
              <a:avLst>
                <a:gd name="adj1" fmla="val 115563"/>
                <a:gd name="adj2" fmla="val -10373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TextBox 49">
              <a:extLst>
                <a:ext uri="{FF2B5EF4-FFF2-40B4-BE49-F238E27FC236}">
                  <a16:creationId xmlns:a16="http://schemas.microsoft.com/office/drawing/2014/main" xmlns="" id="{F2A4C606-00FF-C746-8775-6CF5801B3FAD}"/>
                </a:ext>
              </a:extLst>
            </p:cNvPr>
            <p:cNvSpPr txBox="1"/>
            <p:nvPr/>
          </p:nvSpPr>
          <p:spPr>
            <a:xfrm>
              <a:off x="509376" y="4518528"/>
              <a:ext cx="2529860" cy="461665"/>
            </a:xfrm>
            <a:prstGeom prst="rect">
              <a:avLst/>
            </a:prstGeom>
            <a:noFill/>
          </p:spPr>
          <p:txBody>
            <a:bodyPr wrap="square" rtlCol="0">
              <a:spAutoFit/>
            </a:bodyPr>
            <a:lstStyle/>
            <a:p>
              <a:r>
                <a:rPr lang="en-US" sz="2400" dirty="0">
                  <a:solidFill>
                    <a:prstClr val="white"/>
                  </a:solidFill>
                </a:rPr>
                <a:t>Characterizing DC</a:t>
              </a:r>
            </a:p>
          </p:txBody>
        </p:sp>
      </p:grpSp>
      <p:grpSp>
        <p:nvGrpSpPr>
          <p:cNvPr id="51" name="Group 50">
            <a:extLst>
              <a:ext uri="{FF2B5EF4-FFF2-40B4-BE49-F238E27FC236}">
                <a16:creationId xmlns:a16="http://schemas.microsoft.com/office/drawing/2014/main" xmlns="" id="{68BCC87C-CC60-2341-AFBF-9EDA8FEE73C3}"/>
              </a:ext>
            </a:extLst>
          </p:cNvPr>
          <p:cNvGrpSpPr/>
          <p:nvPr/>
        </p:nvGrpSpPr>
        <p:grpSpPr>
          <a:xfrm rot="492225">
            <a:off x="1972676" y="5242378"/>
            <a:ext cx="4144228" cy="1380606"/>
            <a:chOff x="1117017" y="5267397"/>
            <a:chExt cx="2414727" cy="683580"/>
          </a:xfrm>
        </p:grpSpPr>
        <p:sp>
          <p:nvSpPr>
            <p:cNvPr id="52" name="Oval Callout 51">
              <a:extLst>
                <a:ext uri="{FF2B5EF4-FFF2-40B4-BE49-F238E27FC236}">
                  <a16:creationId xmlns:a16="http://schemas.microsoft.com/office/drawing/2014/main" xmlns="" id="{2A6F29F2-C535-2645-B75F-BC1CBBC1D4C0}"/>
                </a:ext>
              </a:extLst>
            </p:cNvPr>
            <p:cNvSpPr/>
            <p:nvPr/>
          </p:nvSpPr>
          <p:spPr>
            <a:xfrm>
              <a:off x="1117017" y="5267397"/>
              <a:ext cx="2414727" cy="683580"/>
            </a:xfrm>
            <a:prstGeom prst="wedgeEllipseCallout">
              <a:avLst>
                <a:gd name="adj1" fmla="val 83946"/>
                <a:gd name="adj2" fmla="val -2141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a:extLst>
                <a:ext uri="{FF2B5EF4-FFF2-40B4-BE49-F238E27FC236}">
                  <a16:creationId xmlns:a16="http://schemas.microsoft.com/office/drawing/2014/main" xmlns="" id="{4A219B20-D535-8245-A99D-6B39AC9F42CA}"/>
                </a:ext>
              </a:extLst>
            </p:cNvPr>
            <p:cNvSpPr txBox="1"/>
            <p:nvPr/>
          </p:nvSpPr>
          <p:spPr>
            <a:xfrm>
              <a:off x="1370642" y="5382920"/>
              <a:ext cx="1916022" cy="502886"/>
            </a:xfrm>
            <a:prstGeom prst="rect">
              <a:avLst/>
            </a:prstGeom>
            <a:noFill/>
          </p:spPr>
          <p:txBody>
            <a:bodyPr wrap="none" rtlCol="0">
              <a:spAutoFit/>
            </a:bodyPr>
            <a:lstStyle/>
            <a:p>
              <a:pPr algn="ctr"/>
              <a:r>
                <a:rPr lang="en-US" sz="2000" b="1" dirty="0">
                  <a:solidFill>
                    <a:prstClr val="white"/>
                  </a:solidFill>
                </a:rPr>
                <a:t>DCs’ Potentials in Economic</a:t>
              </a:r>
            </a:p>
            <a:p>
              <a:pPr algn="ctr"/>
              <a:r>
                <a:rPr lang="en-US" sz="2000" b="1" dirty="0">
                  <a:solidFill>
                    <a:prstClr val="white"/>
                  </a:solidFill>
                </a:rPr>
                <a:t> Dev. &amp; Growth/Expansion—</a:t>
              </a:r>
            </a:p>
            <a:p>
              <a:pPr algn="ctr"/>
              <a:r>
                <a:rPr lang="en-US" sz="2000" b="1" dirty="0">
                  <a:solidFill>
                    <a:prstClr val="white"/>
                  </a:solidFill>
                </a:rPr>
                <a:t>The Role of the Accountant</a:t>
              </a:r>
            </a:p>
          </p:txBody>
        </p:sp>
      </p:grpSp>
      <p:grpSp>
        <p:nvGrpSpPr>
          <p:cNvPr id="54" name="Group 53">
            <a:extLst>
              <a:ext uri="{FF2B5EF4-FFF2-40B4-BE49-F238E27FC236}">
                <a16:creationId xmlns:a16="http://schemas.microsoft.com/office/drawing/2014/main" xmlns="" id="{15D8B6DE-73E5-D24A-8F81-59A45E749DAB}"/>
              </a:ext>
            </a:extLst>
          </p:cNvPr>
          <p:cNvGrpSpPr/>
          <p:nvPr/>
        </p:nvGrpSpPr>
        <p:grpSpPr>
          <a:xfrm>
            <a:off x="6811371" y="5447618"/>
            <a:ext cx="3002095" cy="1167815"/>
            <a:chOff x="3710866" y="5170621"/>
            <a:chExt cx="2495809" cy="683580"/>
          </a:xfrm>
        </p:grpSpPr>
        <p:sp>
          <p:nvSpPr>
            <p:cNvPr id="55" name="Oval Callout 54">
              <a:extLst>
                <a:ext uri="{FF2B5EF4-FFF2-40B4-BE49-F238E27FC236}">
                  <a16:creationId xmlns:a16="http://schemas.microsoft.com/office/drawing/2014/main" xmlns="" id="{9F234784-F795-6944-A57F-B53F33772468}"/>
                </a:ext>
              </a:extLst>
            </p:cNvPr>
            <p:cNvSpPr/>
            <p:nvPr/>
          </p:nvSpPr>
          <p:spPr>
            <a:xfrm>
              <a:off x="3710866" y="5170621"/>
              <a:ext cx="2414727" cy="683580"/>
            </a:xfrm>
            <a:prstGeom prst="wedgeEllipseCallout">
              <a:avLst>
                <a:gd name="adj1" fmla="val -17892"/>
                <a:gd name="adj2" fmla="val -215422"/>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a:extLst>
                <a:ext uri="{FF2B5EF4-FFF2-40B4-BE49-F238E27FC236}">
                  <a16:creationId xmlns:a16="http://schemas.microsoft.com/office/drawing/2014/main" xmlns="" id="{29C87471-3EA5-9F43-9527-F7462915A899}"/>
                </a:ext>
              </a:extLst>
            </p:cNvPr>
            <p:cNvSpPr txBox="1"/>
            <p:nvPr/>
          </p:nvSpPr>
          <p:spPr>
            <a:xfrm>
              <a:off x="3994806" y="5347744"/>
              <a:ext cx="2211869" cy="461665"/>
            </a:xfrm>
            <a:prstGeom prst="rect">
              <a:avLst/>
            </a:prstGeom>
            <a:noFill/>
          </p:spPr>
          <p:txBody>
            <a:bodyPr wrap="square" rtlCol="0">
              <a:spAutoFit/>
            </a:bodyPr>
            <a:lstStyle/>
            <a:p>
              <a:r>
                <a:rPr lang="en-US" sz="2400" dirty="0">
                  <a:solidFill>
                    <a:prstClr val="white"/>
                  </a:solidFill>
                </a:rPr>
                <a:t>Conclusion/Q/A </a:t>
              </a:r>
            </a:p>
          </p:txBody>
        </p:sp>
      </p:grpSp>
      <p:sp>
        <p:nvSpPr>
          <p:cNvPr id="58" name="Slide Number Placeholder 57">
            <a:extLst>
              <a:ext uri="{FF2B5EF4-FFF2-40B4-BE49-F238E27FC236}">
                <a16:creationId xmlns:a16="http://schemas.microsoft.com/office/drawing/2014/main" xmlns="" id="{E56F6544-6ACE-9749-9A1D-F47A0CDB85D2}"/>
              </a:ext>
            </a:extLst>
          </p:cNvPr>
          <p:cNvSpPr>
            <a:spLocks noGrp="1"/>
          </p:cNvSpPr>
          <p:nvPr>
            <p:ph type="sldNum" sz="quarter" idx="12"/>
          </p:nvPr>
        </p:nvSpPr>
        <p:spPr/>
        <p:txBody>
          <a:bodyPr/>
          <a:lstStyle/>
          <a:p>
            <a:fld id="{A3F2E5FD-DC02-2141-A735-A14E6E825D39}" type="slidenum">
              <a:rPr lang="en-US" smtClean="0"/>
              <a:t>5</a:t>
            </a:fld>
            <a:endParaRPr lang="en-US"/>
          </a:p>
        </p:txBody>
      </p:sp>
    </p:spTree>
    <p:extLst>
      <p:ext uri="{BB962C8B-B14F-4D97-AF65-F5344CB8AC3E}">
        <p14:creationId xmlns:p14="http://schemas.microsoft.com/office/powerpoint/2010/main" val="5880601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ECF69-4C54-A843-A17A-11D99277CF8D}"/>
              </a:ext>
            </a:extLst>
          </p:cNvPr>
          <p:cNvSpPr>
            <a:spLocks noGrp="1"/>
          </p:cNvSpPr>
          <p:nvPr>
            <p:ph type="title"/>
          </p:nvPr>
        </p:nvSpPr>
        <p:spPr/>
        <p:txBody>
          <a:bodyPr/>
          <a:lstStyle/>
          <a:p>
            <a:r>
              <a:rPr lang="en-US" dirty="0"/>
              <a:t>DC—An Emanation  of Blockchain Technology </a:t>
            </a:r>
          </a:p>
        </p:txBody>
      </p:sp>
      <p:grpSp>
        <p:nvGrpSpPr>
          <p:cNvPr id="74" name="Group 36">
            <a:extLst>
              <a:ext uri="{FF2B5EF4-FFF2-40B4-BE49-F238E27FC236}">
                <a16:creationId xmlns:a16="http://schemas.microsoft.com/office/drawing/2014/main" xmlns="" id="{C51AD65B-39B0-C84D-A98E-A43277C8355D}"/>
              </a:ext>
            </a:extLst>
          </p:cNvPr>
          <p:cNvGrpSpPr/>
          <p:nvPr/>
        </p:nvGrpSpPr>
        <p:grpSpPr>
          <a:xfrm>
            <a:off x="2802613" y="1551598"/>
            <a:ext cx="2142459" cy="2908676"/>
            <a:chOff x="1054321" y="1690690"/>
            <a:chExt cx="1704968" cy="2093942"/>
          </a:xfrm>
          <a:effectLst>
            <a:reflection blurRad="6350" stA="52000" endA="300" endPos="35000" dir="5400000" sy="-100000" algn="bl" rotWithShape="0"/>
          </a:effectLst>
        </p:grpSpPr>
        <p:sp>
          <p:nvSpPr>
            <p:cNvPr id="75" name="Pentagon 74">
              <a:extLst>
                <a:ext uri="{FF2B5EF4-FFF2-40B4-BE49-F238E27FC236}">
                  <a16:creationId xmlns:a16="http://schemas.microsoft.com/office/drawing/2014/main" xmlns="" id="{5C1A75FD-8CFA-2A41-94FD-688D5B70D5CE}"/>
                </a:ext>
              </a:extLst>
            </p:cNvPr>
            <p:cNvSpPr/>
            <p:nvPr/>
          </p:nvSpPr>
          <p:spPr>
            <a:xfrm rot="5400000">
              <a:off x="895573" y="1920915"/>
              <a:ext cx="2093942" cy="1633491"/>
            </a:xfrm>
            <a:prstGeom prst="homePlat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TextBox 75">
              <a:extLst>
                <a:ext uri="{FF2B5EF4-FFF2-40B4-BE49-F238E27FC236}">
                  <a16:creationId xmlns:a16="http://schemas.microsoft.com/office/drawing/2014/main" xmlns="" id="{2EBA256E-829C-C842-9F4E-12B5816D31CA}"/>
                </a:ext>
              </a:extLst>
            </p:cNvPr>
            <p:cNvSpPr txBox="1"/>
            <p:nvPr/>
          </p:nvSpPr>
          <p:spPr>
            <a:xfrm>
              <a:off x="1054321" y="2071456"/>
              <a:ext cx="1633491" cy="420977"/>
            </a:xfrm>
            <a:prstGeom prst="rect">
              <a:avLst/>
            </a:prstGeom>
            <a:noFill/>
          </p:spPr>
          <p:txBody>
            <a:bodyPr wrap="square" rtlCol="0">
              <a:spAutoFit/>
            </a:bodyPr>
            <a:lstStyle/>
            <a:p>
              <a:pPr algn="ctr"/>
              <a:r>
                <a:rPr lang="en-US" sz="3200" dirty="0">
                  <a:solidFill>
                    <a:prstClr val="white"/>
                  </a:solidFill>
                </a:rPr>
                <a:t>Openness</a:t>
              </a:r>
            </a:p>
          </p:txBody>
        </p:sp>
      </p:grpSp>
      <p:grpSp>
        <p:nvGrpSpPr>
          <p:cNvPr id="78" name="Group 37">
            <a:extLst>
              <a:ext uri="{FF2B5EF4-FFF2-40B4-BE49-F238E27FC236}">
                <a16:creationId xmlns:a16="http://schemas.microsoft.com/office/drawing/2014/main" xmlns="" id="{D5C4F053-982E-2340-BBDC-5AAE6B7CE5B7}"/>
              </a:ext>
            </a:extLst>
          </p:cNvPr>
          <p:cNvGrpSpPr/>
          <p:nvPr/>
        </p:nvGrpSpPr>
        <p:grpSpPr>
          <a:xfrm>
            <a:off x="4514494" y="1551601"/>
            <a:ext cx="3026486" cy="2908676"/>
            <a:chOff x="2691208" y="1690690"/>
            <a:chExt cx="1952975" cy="2093942"/>
          </a:xfrm>
          <a:effectLst>
            <a:reflection blurRad="6350" stA="52000" endA="300" endPos="35000" dir="5400000" sy="-100000" algn="bl" rotWithShape="0"/>
          </a:effectLst>
        </p:grpSpPr>
        <p:sp>
          <p:nvSpPr>
            <p:cNvPr id="79" name="Pentagon 78">
              <a:extLst>
                <a:ext uri="{FF2B5EF4-FFF2-40B4-BE49-F238E27FC236}">
                  <a16:creationId xmlns:a16="http://schemas.microsoft.com/office/drawing/2014/main" xmlns="" id="{7A469E92-D0EF-464C-843C-0C0170E40260}"/>
                </a:ext>
              </a:extLst>
            </p:cNvPr>
            <p:cNvSpPr/>
            <p:nvPr/>
          </p:nvSpPr>
          <p:spPr>
            <a:xfrm rot="5400000">
              <a:off x="2600085" y="1920915"/>
              <a:ext cx="2093942" cy="1633491"/>
            </a:xfrm>
            <a:prstGeom prst="homePlat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a:extLst>
                <a:ext uri="{FF2B5EF4-FFF2-40B4-BE49-F238E27FC236}">
                  <a16:creationId xmlns:a16="http://schemas.microsoft.com/office/drawing/2014/main" xmlns="" id="{B9DD19BC-9632-EF42-B77F-A0D1C05CA78C}"/>
                </a:ext>
              </a:extLst>
            </p:cNvPr>
            <p:cNvSpPr txBox="1"/>
            <p:nvPr/>
          </p:nvSpPr>
          <p:spPr>
            <a:xfrm>
              <a:off x="2691208" y="2075637"/>
              <a:ext cx="1952975" cy="376664"/>
            </a:xfrm>
            <a:prstGeom prst="rect">
              <a:avLst/>
            </a:prstGeom>
            <a:noFill/>
          </p:spPr>
          <p:txBody>
            <a:bodyPr wrap="square" rtlCol="0">
              <a:spAutoFit/>
            </a:bodyPr>
            <a:lstStyle/>
            <a:p>
              <a:pPr algn="ctr"/>
              <a:r>
                <a:rPr lang="en-US" sz="2800" dirty="0">
                  <a:solidFill>
                    <a:prstClr val="white"/>
                  </a:solidFill>
                </a:rPr>
                <a:t>Participatory</a:t>
              </a:r>
            </a:p>
          </p:txBody>
        </p:sp>
      </p:grpSp>
      <p:grpSp>
        <p:nvGrpSpPr>
          <p:cNvPr id="82" name="Group 38">
            <a:extLst>
              <a:ext uri="{FF2B5EF4-FFF2-40B4-BE49-F238E27FC236}">
                <a16:creationId xmlns:a16="http://schemas.microsoft.com/office/drawing/2014/main" xmlns="" id="{CE059743-32AB-EF47-AAB9-17A8B0542E84}"/>
              </a:ext>
            </a:extLst>
          </p:cNvPr>
          <p:cNvGrpSpPr/>
          <p:nvPr/>
        </p:nvGrpSpPr>
        <p:grpSpPr>
          <a:xfrm>
            <a:off x="7118593" y="1551600"/>
            <a:ext cx="2431295" cy="2908676"/>
            <a:chOff x="4515273" y="1690690"/>
            <a:chExt cx="1653041" cy="2093942"/>
          </a:xfrm>
          <a:effectLst>
            <a:reflection blurRad="6350" stA="52000" endA="300" endPos="35000" dir="5400000" sy="-100000" algn="bl" rotWithShape="0"/>
          </a:effectLst>
        </p:grpSpPr>
        <p:sp>
          <p:nvSpPr>
            <p:cNvPr id="83" name="Pentagon 82">
              <a:extLst>
                <a:ext uri="{FF2B5EF4-FFF2-40B4-BE49-F238E27FC236}">
                  <a16:creationId xmlns:a16="http://schemas.microsoft.com/office/drawing/2014/main" xmlns="" id="{A5D22856-CBE3-824D-951A-80DAFF36A6D3}"/>
                </a:ext>
              </a:extLst>
            </p:cNvPr>
            <p:cNvSpPr/>
            <p:nvPr/>
          </p:nvSpPr>
          <p:spPr>
            <a:xfrm rot="5400000">
              <a:off x="4304598" y="1920915"/>
              <a:ext cx="2093942" cy="1633491"/>
            </a:xfrm>
            <a:prstGeom prst="homePlat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TextBox 83">
              <a:extLst>
                <a:ext uri="{FF2B5EF4-FFF2-40B4-BE49-F238E27FC236}">
                  <a16:creationId xmlns:a16="http://schemas.microsoft.com/office/drawing/2014/main" xmlns="" id="{79DBC26F-AFDD-9E4A-83DC-77B31FDEA07E}"/>
                </a:ext>
              </a:extLst>
            </p:cNvPr>
            <p:cNvSpPr txBox="1"/>
            <p:nvPr/>
          </p:nvSpPr>
          <p:spPr>
            <a:xfrm>
              <a:off x="4515273" y="2064862"/>
              <a:ext cx="1633491" cy="646331"/>
            </a:xfrm>
            <a:prstGeom prst="rect">
              <a:avLst/>
            </a:prstGeom>
            <a:noFill/>
          </p:spPr>
          <p:txBody>
            <a:bodyPr wrap="square" rtlCol="0">
              <a:spAutoFit/>
            </a:bodyPr>
            <a:lstStyle/>
            <a:p>
              <a:pPr algn="ctr"/>
              <a:r>
                <a:rPr lang="en-US" sz="3600" dirty="0">
                  <a:solidFill>
                    <a:prstClr val="white"/>
                  </a:solidFill>
                </a:rPr>
                <a:t>Security </a:t>
              </a:r>
            </a:p>
          </p:txBody>
        </p:sp>
      </p:grpSp>
      <p:grpSp>
        <p:nvGrpSpPr>
          <p:cNvPr id="86" name="Group 39">
            <a:extLst>
              <a:ext uri="{FF2B5EF4-FFF2-40B4-BE49-F238E27FC236}">
                <a16:creationId xmlns:a16="http://schemas.microsoft.com/office/drawing/2014/main" xmlns="" id="{3AC5502B-89C8-C843-9C40-5C185ED3E7EF}"/>
              </a:ext>
            </a:extLst>
          </p:cNvPr>
          <p:cNvGrpSpPr/>
          <p:nvPr/>
        </p:nvGrpSpPr>
        <p:grpSpPr>
          <a:xfrm>
            <a:off x="9451922" y="1551599"/>
            <a:ext cx="2702066" cy="2908676"/>
            <a:chOff x="6177883" y="1690690"/>
            <a:chExt cx="1694943" cy="2093942"/>
          </a:xfrm>
          <a:effectLst>
            <a:reflection blurRad="6350" stA="52000" endA="300" endPos="35000" dir="5400000" sy="-100000" algn="bl" rotWithShape="0"/>
          </a:effectLst>
        </p:grpSpPr>
        <p:sp>
          <p:nvSpPr>
            <p:cNvPr id="87" name="Pentagon 86">
              <a:extLst>
                <a:ext uri="{FF2B5EF4-FFF2-40B4-BE49-F238E27FC236}">
                  <a16:creationId xmlns:a16="http://schemas.microsoft.com/office/drawing/2014/main" xmlns="" id="{4F0C8F3B-A87D-BE4C-936B-F5AF07F77766}"/>
                </a:ext>
              </a:extLst>
            </p:cNvPr>
            <p:cNvSpPr/>
            <p:nvPr/>
          </p:nvSpPr>
          <p:spPr>
            <a:xfrm rot="5400000">
              <a:off x="6009110" y="1920915"/>
              <a:ext cx="2093942" cy="1633491"/>
            </a:xfrm>
            <a:prstGeom prst="homePlat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TextBox 87">
              <a:extLst>
                <a:ext uri="{FF2B5EF4-FFF2-40B4-BE49-F238E27FC236}">
                  <a16:creationId xmlns:a16="http://schemas.microsoft.com/office/drawing/2014/main" xmlns="" id="{231C67A3-A0DD-884E-A413-053158069C46}"/>
                </a:ext>
              </a:extLst>
            </p:cNvPr>
            <p:cNvSpPr txBox="1"/>
            <p:nvPr/>
          </p:nvSpPr>
          <p:spPr>
            <a:xfrm>
              <a:off x="6177883" y="2054088"/>
              <a:ext cx="1633491" cy="646331"/>
            </a:xfrm>
            <a:prstGeom prst="rect">
              <a:avLst/>
            </a:prstGeom>
            <a:noFill/>
          </p:spPr>
          <p:txBody>
            <a:bodyPr wrap="square" rtlCol="0">
              <a:spAutoFit/>
            </a:bodyPr>
            <a:lstStyle/>
            <a:p>
              <a:pPr algn="ctr"/>
              <a:r>
                <a:rPr lang="en-US" sz="3600" dirty="0">
                  <a:solidFill>
                    <a:prstClr val="white"/>
                  </a:solidFill>
                </a:rPr>
                <a:t>Trust </a:t>
              </a:r>
            </a:p>
          </p:txBody>
        </p:sp>
      </p:grpSp>
      <p:pic>
        <p:nvPicPr>
          <p:cNvPr id="90" name="Picture 89">
            <a:extLst>
              <a:ext uri="{FF2B5EF4-FFF2-40B4-BE49-F238E27FC236}">
                <a16:creationId xmlns:a16="http://schemas.microsoft.com/office/drawing/2014/main" xmlns="" id="{C070244E-DF6F-6844-9A51-FB1BA6BBBAA8}"/>
              </a:ext>
            </a:extLst>
          </p:cNvPr>
          <p:cNvPicPr>
            <a:picLocks noChangeAspect="1"/>
          </p:cNvPicPr>
          <p:nvPr/>
        </p:nvPicPr>
        <p:blipFill>
          <a:blip r:embed="rId2"/>
          <a:stretch>
            <a:fillRect/>
          </a:stretch>
        </p:blipFill>
        <p:spPr>
          <a:xfrm>
            <a:off x="2233198" y="4737729"/>
            <a:ext cx="2766107" cy="1122249"/>
          </a:xfrm>
          <a:prstGeom prst="rect">
            <a:avLst/>
          </a:prstGeom>
        </p:spPr>
      </p:pic>
      <p:pic>
        <p:nvPicPr>
          <p:cNvPr id="91" name="Picture 90">
            <a:extLst>
              <a:ext uri="{FF2B5EF4-FFF2-40B4-BE49-F238E27FC236}">
                <a16:creationId xmlns:a16="http://schemas.microsoft.com/office/drawing/2014/main" xmlns="" id="{12001C51-A6DD-FB4A-B495-9DB3362590F5}"/>
              </a:ext>
            </a:extLst>
          </p:cNvPr>
          <p:cNvPicPr>
            <a:picLocks noChangeAspect="1"/>
          </p:cNvPicPr>
          <p:nvPr/>
        </p:nvPicPr>
        <p:blipFill>
          <a:blip r:embed="rId3"/>
          <a:stretch>
            <a:fillRect/>
          </a:stretch>
        </p:blipFill>
        <p:spPr>
          <a:xfrm>
            <a:off x="5196102" y="4759103"/>
            <a:ext cx="1879600" cy="1079500"/>
          </a:xfrm>
          <a:prstGeom prst="rect">
            <a:avLst/>
          </a:prstGeom>
        </p:spPr>
      </p:pic>
      <p:pic>
        <p:nvPicPr>
          <p:cNvPr id="92" name="Picture 91">
            <a:extLst>
              <a:ext uri="{FF2B5EF4-FFF2-40B4-BE49-F238E27FC236}">
                <a16:creationId xmlns:a16="http://schemas.microsoft.com/office/drawing/2014/main" xmlns="" id="{CAB686B0-84A9-9E42-91E1-4600E707DCAF}"/>
              </a:ext>
            </a:extLst>
          </p:cNvPr>
          <p:cNvPicPr>
            <a:picLocks noChangeAspect="1"/>
          </p:cNvPicPr>
          <p:nvPr/>
        </p:nvPicPr>
        <p:blipFill>
          <a:blip r:embed="rId4"/>
          <a:stretch>
            <a:fillRect/>
          </a:stretch>
        </p:blipFill>
        <p:spPr>
          <a:xfrm>
            <a:off x="7272499" y="4737729"/>
            <a:ext cx="1905000" cy="1066800"/>
          </a:xfrm>
          <a:prstGeom prst="rect">
            <a:avLst/>
          </a:prstGeom>
        </p:spPr>
      </p:pic>
      <p:pic>
        <p:nvPicPr>
          <p:cNvPr id="93" name="Picture 92">
            <a:extLst>
              <a:ext uri="{FF2B5EF4-FFF2-40B4-BE49-F238E27FC236}">
                <a16:creationId xmlns:a16="http://schemas.microsoft.com/office/drawing/2014/main" xmlns="" id="{92D87E70-CD0C-BD4E-94FE-B6DA46B7E3F2}"/>
              </a:ext>
            </a:extLst>
          </p:cNvPr>
          <p:cNvPicPr>
            <a:picLocks noChangeAspect="1"/>
          </p:cNvPicPr>
          <p:nvPr/>
        </p:nvPicPr>
        <p:blipFill>
          <a:blip r:embed="rId5"/>
          <a:stretch>
            <a:fillRect/>
          </a:stretch>
        </p:blipFill>
        <p:spPr>
          <a:xfrm>
            <a:off x="9339055" y="4681919"/>
            <a:ext cx="2255003" cy="1178421"/>
          </a:xfrm>
          <a:prstGeom prst="rect">
            <a:avLst/>
          </a:prstGeom>
        </p:spPr>
      </p:pic>
      <p:sp>
        <p:nvSpPr>
          <p:cNvPr id="94" name="Slide Number Placeholder 93">
            <a:extLst>
              <a:ext uri="{FF2B5EF4-FFF2-40B4-BE49-F238E27FC236}">
                <a16:creationId xmlns:a16="http://schemas.microsoft.com/office/drawing/2014/main" xmlns="" id="{80FD6E31-F8D6-0546-B650-463E9525E4C8}"/>
              </a:ext>
            </a:extLst>
          </p:cNvPr>
          <p:cNvSpPr>
            <a:spLocks noGrp="1"/>
          </p:cNvSpPr>
          <p:nvPr>
            <p:ph type="sldNum" sz="quarter" idx="12"/>
          </p:nvPr>
        </p:nvSpPr>
        <p:spPr/>
        <p:txBody>
          <a:bodyPr/>
          <a:lstStyle/>
          <a:p>
            <a:fld id="{A3F2E5FD-DC02-2141-A735-A14E6E825D39}" type="slidenum">
              <a:rPr lang="en-US" smtClean="0"/>
              <a:t>6</a:t>
            </a:fld>
            <a:endParaRPr lang="en-US"/>
          </a:p>
        </p:txBody>
      </p:sp>
    </p:spTree>
    <p:extLst>
      <p:ext uri="{BB962C8B-B14F-4D97-AF65-F5344CB8AC3E}">
        <p14:creationId xmlns:p14="http://schemas.microsoft.com/office/powerpoint/2010/main" val="733354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down)">
                                      <p:cBhvr>
                                        <p:cTn id="2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031D8-58BC-0F43-9C85-9240BB336B85}"/>
              </a:ext>
            </a:extLst>
          </p:cNvPr>
          <p:cNvSpPr>
            <a:spLocks noGrp="1"/>
          </p:cNvSpPr>
          <p:nvPr>
            <p:ph type="title"/>
          </p:nvPr>
        </p:nvSpPr>
        <p:spPr/>
        <p:txBody>
          <a:bodyPr/>
          <a:lstStyle/>
          <a:p>
            <a:r>
              <a:rPr lang="en-US" dirty="0"/>
              <a:t>BT’s </a:t>
            </a:r>
            <a:r>
              <a:rPr lang="en-US" sz="9600" dirty="0"/>
              <a:t>2</a:t>
            </a:r>
            <a:r>
              <a:rPr lang="en-US" dirty="0"/>
              <a:t>Grand Infrastructures Explained</a:t>
            </a:r>
          </a:p>
        </p:txBody>
      </p:sp>
      <p:pic>
        <p:nvPicPr>
          <p:cNvPr id="4" name="Picture 3">
            <a:extLst>
              <a:ext uri="{FF2B5EF4-FFF2-40B4-BE49-F238E27FC236}">
                <a16:creationId xmlns:a16="http://schemas.microsoft.com/office/drawing/2014/main" xmlns="" id="{FA972FC6-9ACB-2A43-99D5-FB1DB1F257E7}"/>
              </a:ext>
            </a:extLst>
          </p:cNvPr>
          <p:cNvPicPr>
            <a:picLocks noChangeAspect="1"/>
          </p:cNvPicPr>
          <p:nvPr/>
        </p:nvPicPr>
        <p:blipFill>
          <a:blip r:embed="rId2"/>
          <a:stretch>
            <a:fillRect/>
          </a:stretch>
        </p:blipFill>
        <p:spPr>
          <a:xfrm>
            <a:off x="3398566" y="1523000"/>
            <a:ext cx="4197340" cy="3331222"/>
          </a:xfrm>
          <a:prstGeom prst="rect">
            <a:avLst/>
          </a:prstGeom>
        </p:spPr>
      </p:pic>
      <p:pic>
        <p:nvPicPr>
          <p:cNvPr id="5" name="Picture 4">
            <a:extLst>
              <a:ext uri="{FF2B5EF4-FFF2-40B4-BE49-F238E27FC236}">
                <a16:creationId xmlns:a16="http://schemas.microsoft.com/office/drawing/2014/main" xmlns="" id="{2C11C4D3-107A-7746-9B66-DE74BF962259}"/>
              </a:ext>
            </a:extLst>
          </p:cNvPr>
          <p:cNvPicPr>
            <a:picLocks noChangeAspect="1"/>
          </p:cNvPicPr>
          <p:nvPr/>
        </p:nvPicPr>
        <p:blipFill>
          <a:blip r:embed="rId3"/>
          <a:stretch>
            <a:fillRect/>
          </a:stretch>
        </p:blipFill>
        <p:spPr>
          <a:xfrm>
            <a:off x="7693346" y="1331088"/>
            <a:ext cx="3879249" cy="3523133"/>
          </a:xfrm>
          <a:prstGeom prst="rect">
            <a:avLst/>
          </a:prstGeom>
        </p:spPr>
      </p:pic>
      <p:sp>
        <p:nvSpPr>
          <p:cNvPr id="3" name="Slide Number Placeholder 2">
            <a:extLst>
              <a:ext uri="{FF2B5EF4-FFF2-40B4-BE49-F238E27FC236}">
                <a16:creationId xmlns:a16="http://schemas.microsoft.com/office/drawing/2014/main" xmlns="" id="{13FDAF6D-FEE0-DD4A-91A7-AA836C0A60BE}"/>
              </a:ext>
            </a:extLst>
          </p:cNvPr>
          <p:cNvSpPr>
            <a:spLocks noGrp="1"/>
          </p:cNvSpPr>
          <p:nvPr>
            <p:ph type="sldNum" sz="quarter" idx="12"/>
          </p:nvPr>
        </p:nvSpPr>
        <p:spPr/>
        <p:txBody>
          <a:bodyPr/>
          <a:lstStyle/>
          <a:p>
            <a:fld id="{A3F2E5FD-DC02-2141-A735-A14E6E825D39}" type="slidenum">
              <a:rPr lang="en-US" smtClean="0"/>
              <a:t>7</a:t>
            </a:fld>
            <a:endParaRPr lang="en-US"/>
          </a:p>
        </p:txBody>
      </p:sp>
    </p:spTree>
    <p:extLst>
      <p:ext uri="{BB962C8B-B14F-4D97-AF65-F5344CB8AC3E}">
        <p14:creationId xmlns:p14="http://schemas.microsoft.com/office/powerpoint/2010/main" val="24537653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00A8E1-447D-1640-8DA1-CA8FF2D33057}"/>
              </a:ext>
            </a:extLst>
          </p:cNvPr>
          <p:cNvPicPr>
            <a:picLocks noChangeAspect="1"/>
          </p:cNvPicPr>
          <p:nvPr/>
        </p:nvPicPr>
        <p:blipFill>
          <a:blip r:embed="rId2"/>
          <a:stretch>
            <a:fillRect/>
          </a:stretch>
        </p:blipFill>
        <p:spPr>
          <a:xfrm>
            <a:off x="7574133" y="1074740"/>
            <a:ext cx="4234045" cy="3677882"/>
          </a:xfrm>
          <a:prstGeom prst="rect">
            <a:avLst/>
          </a:prstGeom>
        </p:spPr>
      </p:pic>
      <p:pic>
        <p:nvPicPr>
          <p:cNvPr id="5" name="Picture 4">
            <a:extLst>
              <a:ext uri="{FF2B5EF4-FFF2-40B4-BE49-F238E27FC236}">
                <a16:creationId xmlns:a16="http://schemas.microsoft.com/office/drawing/2014/main" xmlns="" id="{FAA9DBFF-A2B4-F34B-9027-31DF6B71DD90}"/>
              </a:ext>
            </a:extLst>
          </p:cNvPr>
          <p:cNvPicPr>
            <a:picLocks noChangeAspect="1"/>
          </p:cNvPicPr>
          <p:nvPr/>
        </p:nvPicPr>
        <p:blipFill>
          <a:blip r:embed="rId3"/>
          <a:stretch>
            <a:fillRect/>
          </a:stretch>
        </p:blipFill>
        <p:spPr>
          <a:xfrm>
            <a:off x="3702756" y="1435420"/>
            <a:ext cx="4033991" cy="3673779"/>
          </a:xfrm>
          <a:prstGeom prst="rect">
            <a:avLst/>
          </a:prstGeom>
        </p:spPr>
      </p:pic>
      <p:sp>
        <p:nvSpPr>
          <p:cNvPr id="3" name="Slide Number Placeholder 2">
            <a:extLst>
              <a:ext uri="{FF2B5EF4-FFF2-40B4-BE49-F238E27FC236}">
                <a16:creationId xmlns:a16="http://schemas.microsoft.com/office/drawing/2014/main" xmlns="" id="{BB173507-380B-904B-91AD-DEBA83A550ED}"/>
              </a:ext>
            </a:extLst>
          </p:cNvPr>
          <p:cNvSpPr>
            <a:spLocks noGrp="1"/>
          </p:cNvSpPr>
          <p:nvPr>
            <p:ph type="sldNum" sz="quarter" idx="12"/>
          </p:nvPr>
        </p:nvSpPr>
        <p:spPr/>
        <p:txBody>
          <a:bodyPr/>
          <a:lstStyle/>
          <a:p>
            <a:fld id="{A3F2E5FD-DC02-2141-A735-A14E6E825D39}" type="slidenum">
              <a:rPr lang="en-US" smtClean="0"/>
              <a:t>8</a:t>
            </a:fld>
            <a:endParaRPr lang="en-US"/>
          </a:p>
        </p:txBody>
      </p:sp>
      <p:sp>
        <p:nvSpPr>
          <p:cNvPr id="7" name="Title 6">
            <a:extLst>
              <a:ext uri="{FF2B5EF4-FFF2-40B4-BE49-F238E27FC236}">
                <a16:creationId xmlns:a16="http://schemas.microsoft.com/office/drawing/2014/main" xmlns="" id="{0D836CE2-5E91-7042-9D25-6908EBD95AD4}"/>
              </a:ext>
            </a:extLst>
          </p:cNvPr>
          <p:cNvSpPr>
            <a:spLocks noGrp="1"/>
          </p:cNvSpPr>
          <p:nvPr>
            <p:ph type="title"/>
          </p:nvPr>
        </p:nvSpPr>
        <p:spPr/>
        <p:txBody>
          <a:bodyPr/>
          <a:lstStyle/>
          <a:p>
            <a:r>
              <a:rPr lang="en-US" dirty="0"/>
              <a:t>BT’s </a:t>
            </a:r>
            <a:r>
              <a:rPr lang="en-US" sz="9600" dirty="0"/>
              <a:t>2</a:t>
            </a:r>
            <a:r>
              <a:rPr lang="en-US" dirty="0"/>
              <a:t>Grand Infrastructures Explained—P2P Network</a:t>
            </a:r>
          </a:p>
        </p:txBody>
      </p:sp>
    </p:spTree>
    <p:extLst>
      <p:ext uri="{BB962C8B-B14F-4D97-AF65-F5344CB8AC3E}">
        <p14:creationId xmlns:p14="http://schemas.microsoft.com/office/powerpoint/2010/main" val="5476436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5128A18-EA3B-FB44-B6C4-A25CAB0E6AAC}"/>
              </a:ext>
            </a:extLst>
          </p:cNvPr>
          <p:cNvGrpSpPr/>
          <p:nvPr/>
        </p:nvGrpSpPr>
        <p:grpSpPr>
          <a:xfrm>
            <a:off x="3510844" y="1715911"/>
            <a:ext cx="7276761" cy="3942207"/>
            <a:chOff x="628650" y="2982898"/>
            <a:chExt cx="3052972" cy="2076355"/>
          </a:xfrm>
        </p:grpSpPr>
        <p:sp>
          <p:nvSpPr>
            <p:cNvPr id="6" name="Pentagon 5">
              <a:extLst>
                <a:ext uri="{FF2B5EF4-FFF2-40B4-BE49-F238E27FC236}">
                  <a16:creationId xmlns:a16="http://schemas.microsoft.com/office/drawing/2014/main" xmlns="" id="{80B1C8F1-2050-674D-B0E5-E315304D1309}"/>
                </a:ext>
              </a:extLst>
            </p:cNvPr>
            <p:cNvSpPr/>
            <p:nvPr/>
          </p:nvSpPr>
          <p:spPr>
            <a:xfrm>
              <a:off x="628650" y="2982898"/>
              <a:ext cx="3052972" cy="2015231"/>
            </a:xfrm>
            <a:prstGeom prst="homePlate">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0" scaled="1"/>
              <a:tileRect/>
            </a:gradFill>
            <a:ln w="1905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a16="http://schemas.microsoft.com/office/drawing/2014/main" xmlns="" id="{C48724B8-0555-DE4B-A374-5B866B141793}"/>
                </a:ext>
              </a:extLst>
            </p:cNvPr>
            <p:cNvSpPr txBox="1"/>
            <p:nvPr/>
          </p:nvSpPr>
          <p:spPr>
            <a:xfrm>
              <a:off x="1463608" y="3130008"/>
              <a:ext cx="1473051" cy="282031"/>
            </a:xfrm>
            <a:prstGeom prst="rect">
              <a:avLst/>
            </a:prstGeom>
            <a:noFill/>
          </p:spPr>
          <p:txBody>
            <a:bodyPr wrap="none" rtlCol="0">
              <a:spAutoFit/>
            </a:bodyPr>
            <a:lstStyle/>
            <a:p>
              <a:r>
                <a:rPr lang="en-US" sz="2800" b="1" u="sng" dirty="0">
                  <a:solidFill>
                    <a:prstClr val="white"/>
                  </a:solidFill>
                </a:rPr>
                <a:t>CYPHER TEXT</a:t>
              </a:r>
            </a:p>
          </p:txBody>
        </p:sp>
        <p:sp>
          <p:nvSpPr>
            <p:cNvPr id="8" name="TextBox 7">
              <a:extLst>
                <a:ext uri="{FF2B5EF4-FFF2-40B4-BE49-F238E27FC236}">
                  <a16:creationId xmlns:a16="http://schemas.microsoft.com/office/drawing/2014/main" xmlns="" id="{665D0867-7C0C-7147-9B0F-D2C39F75169C}"/>
                </a:ext>
              </a:extLst>
            </p:cNvPr>
            <p:cNvSpPr txBox="1"/>
            <p:nvPr/>
          </p:nvSpPr>
          <p:spPr>
            <a:xfrm>
              <a:off x="729038" y="3350474"/>
              <a:ext cx="2327660" cy="1708779"/>
            </a:xfrm>
            <a:prstGeom prst="rect">
              <a:avLst/>
            </a:prstGeom>
            <a:noFill/>
          </p:spPr>
          <p:txBody>
            <a:bodyPr wrap="square" rtlCol="0">
              <a:spAutoFit/>
            </a:bodyPr>
            <a:lstStyle/>
            <a:p>
              <a:pPr algn="ctr"/>
              <a:r>
                <a:rPr lang="en-US" sz="4000" b="1" dirty="0">
                  <a:solidFill>
                    <a:schemeClr val="bg1"/>
                  </a:solidFill>
                </a:rPr>
                <a:t>QEB FKPQIQRQB LC ZEXOQBOBA XZZLRKQXKQP LC KFDBOFX</a:t>
              </a:r>
            </a:p>
            <a:p>
              <a:pPr algn="ctr"/>
              <a:endParaRPr lang="en-US" sz="4000" b="1" dirty="0">
                <a:solidFill>
                  <a:schemeClr val="bg1"/>
                </a:solidFill>
              </a:endParaRPr>
            </a:p>
          </p:txBody>
        </p:sp>
      </p:grpSp>
      <p:pic>
        <p:nvPicPr>
          <p:cNvPr id="16" name="Picture 15">
            <a:extLst>
              <a:ext uri="{FF2B5EF4-FFF2-40B4-BE49-F238E27FC236}">
                <a16:creationId xmlns:a16="http://schemas.microsoft.com/office/drawing/2014/main" xmlns="" id="{8F3654DC-3FD8-1844-AB80-6A0A4538F5B9}"/>
              </a:ext>
            </a:extLst>
          </p:cNvPr>
          <p:cNvPicPr>
            <a:picLocks noChangeAspect="1"/>
          </p:cNvPicPr>
          <p:nvPr/>
        </p:nvPicPr>
        <p:blipFill>
          <a:blip r:embed="rId2"/>
          <a:stretch>
            <a:fillRect/>
          </a:stretch>
        </p:blipFill>
        <p:spPr>
          <a:xfrm>
            <a:off x="10054796" y="2413798"/>
            <a:ext cx="1648090" cy="2192802"/>
          </a:xfrm>
          <a:prstGeom prst="rect">
            <a:avLst/>
          </a:prstGeom>
        </p:spPr>
      </p:pic>
      <p:sp>
        <p:nvSpPr>
          <p:cNvPr id="3" name="Slide Number Placeholder 2">
            <a:extLst>
              <a:ext uri="{FF2B5EF4-FFF2-40B4-BE49-F238E27FC236}">
                <a16:creationId xmlns:a16="http://schemas.microsoft.com/office/drawing/2014/main" xmlns="" id="{5F5A97B1-E25D-4A4C-B1EB-8CDB97F9D759}"/>
              </a:ext>
            </a:extLst>
          </p:cNvPr>
          <p:cNvSpPr>
            <a:spLocks noGrp="1"/>
          </p:cNvSpPr>
          <p:nvPr>
            <p:ph type="sldNum" sz="quarter" idx="12"/>
          </p:nvPr>
        </p:nvSpPr>
        <p:spPr/>
        <p:txBody>
          <a:bodyPr/>
          <a:lstStyle/>
          <a:p>
            <a:fld id="{A3F2E5FD-DC02-2141-A735-A14E6E825D39}" type="slidenum">
              <a:rPr lang="en-US" smtClean="0"/>
              <a:t>9</a:t>
            </a:fld>
            <a:endParaRPr lang="en-US"/>
          </a:p>
        </p:txBody>
      </p:sp>
      <p:sp>
        <p:nvSpPr>
          <p:cNvPr id="9" name="Title 8">
            <a:extLst>
              <a:ext uri="{FF2B5EF4-FFF2-40B4-BE49-F238E27FC236}">
                <a16:creationId xmlns:a16="http://schemas.microsoft.com/office/drawing/2014/main" xmlns="" id="{AB0614D3-D7E1-EC43-9584-24A689BC07DA}"/>
              </a:ext>
            </a:extLst>
          </p:cNvPr>
          <p:cNvSpPr>
            <a:spLocks noGrp="1"/>
          </p:cNvSpPr>
          <p:nvPr>
            <p:ph type="title"/>
          </p:nvPr>
        </p:nvSpPr>
        <p:spPr/>
        <p:txBody>
          <a:bodyPr/>
          <a:lstStyle/>
          <a:p>
            <a:r>
              <a:rPr lang="en-US" dirty="0"/>
              <a:t>BT’s </a:t>
            </a:r>
            <a:r>
              <a:rPr lang="en-US" sz="9600" dirty="0"/>
              <a:t>2</a:t>
            </a:r>
            <a:r>
              <a:rPr lang="en-US" dirty="0"/>
              <a:t>Grand Infrastructures Explained—PKI </a:t>
            </a:r>
          </a:p>
        </p:txBody>
      </p:sp>
    </p:spTree>
    <p:extLst>
      <p:ext uri="{BB962C8B-B14F-4D97-AF65-F5344CB8AC3E}">
        <p14:creationId xmlns:p14="http://schemas.microsoft.com/office/powerpoint/2010/main" val="4195251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{E42B2634-1E9C-294C-8C51-DC79FF277071}tf10001124</Template>
  <TotalTime>2072</TotalTime>
  <Words>1525</Words>
  <Application>Microsoft Macintosh PowerPoint</Application>
  <PresentationFormat>Custom</PresentationFormat>
  <Paragraphs>241</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Frame</vt:lpstr>
      <vt:lpstr>Digital Currencies' Potentials in Reviving Nigeria's Economy—  the Accountant's Role </vt:lpstr>
      <vt:lpstr>Digital Currencies….</vt:lpstr>
      <vt:lpstr>Digital Currencies…</vt:lpstr>
      <vt:lpstr>Digital Currencies’ Potentials in  Economic Development and Growth/Expansion in Nigeria—The Role of the Accountant</vt:lpstr>
      <vt:lpstr>Digital Currency…..</vt:lpstr>
      <vt:lpstr>DC—An Emanation  of Blockchain Technology </vt:lpstr>
      <vt:lpstr>BT’s 2Grand Infrastructures Explained</vt:lpstr>
      <vt:lpstr>BT’s 2Grand Infrastructures Explained—P2P Network</vt:lpstr>
      <vt:lpstr>BT’s 2Grand Infrastructures Explained—PKI </vt:lpstr>
      <vt:lpstr>BT’s 2Grand Infrastructures Explained—PKI </vt:lpstr>
      <vt:lpstr>BT’s 2Grand Infrastructures Explained—PKI </vt:lpstr>
      <vt:lpstr>BT’s 2Grand Infrastructures Explained—PKI</vt:lpstr>
      <vt:lpstr>BT’s 2Grand Infrastructures Explained—PKI </vt:lpstr>
      <vt:lpstr>Explaining Blockchain Technology</vt:lpstr>
      <vt:lpstr>Explaining Blockchain Technology</vt:lpstr>
      <vt:lpstr>PowerPoint Presentation</vt:lpstr>
      <vt:lpstr>PowerPoint Presentation</vt:lpstr>
      <vt:lpstr>PowerPoint Presentation</vt:lpstr>
      <vt:lpstr>Explaining Blockchain Technology</vt:lpstr>
      <vt:lpstr>Explaining Blockchain Technology</vt:lpstr>
      <vt:lpstr>Explaining Blockchain Technology</vt:lpstr>
      <vt:lpstr>Explaining Blockchain Technology</vt:lpstr>
      <vt:lpstr>Explaining Blockchain Technology</vt:lpstr>
      <vt:lpstr>PowerPoint Presentation</vt:lpstr>
      <vt:lpstr>Explaining Blockchain Technology</vt:lpstr>
      <vt:lpstr>PowerPoint Presentation</vt:lpstr>
      <vt:lpstr>Explaining Blockchain Technology</vt:lpstr>
      <vt:lpstr>Defining Blockchain Technology…</vt:lpstr>
      <vt:lpstr>BT Applications</vt:lpstr>
      <vt:lpstr>Digital Currency and Bitcoin</vt:lpstr>
      <vt:lpstr>Digital Currency and Bitcoin</vt:lpstr>
      <vt:lpstr>Digital Currency and Bitcoin</vt:lpstr>
      <vt:lpstr>Digital Currency and Bitcoin</vt:lpstr>
      <vt:lpstr>Digital Currency and Bitcoin</vt:lpstr>
      <vt:lpstr>Digital Currency and Bitcoin</vt:lpstr>
      <vt:lpstr>Digital Currency and Bitcoin</vt:lpstr>
      <vt:lpstr>PowerPoint Presentation</vt:lpstr>
      <vt:lpstr>Other Variants of Cryptocurrency and their Value</vt:lpstr>
      <vt:lpstr>DC’s Potentials for Economic Development and Growth in Nigeria</vt:lpstr>
      <vt:lpstr>DC Value Chain Addition </vt:lpstr>
      <vt:lpstr>DC’s Potentials for Economic Development and Growth in Nigeria--NairaDigits</vt:lpstr>
      <vt:lpstr>Role of Accountants </vt:lpstr>
      <vt:lpstr>In Conclusion </vt:lpstr>
      <vt:lpstr>Conclusion—…..the Accountant has a Role to play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Currency’s Potentials for Reviving Nigerias’ Economy—the Accountant's Role</dc:title>
  <dc:creator>Greg Ezeilo</dc:creator>
  <cp:lastModifiedBy>YEMI OYENIYI</cp:lastModifiedBy>
  <cp:revision>36</cp:revision>
  <cp:lastPrinted>2019-05-27T16:38:44Z</cp:lastPrinted>
  <dcterms:created xsi:type="dcterms:W3CDTF">2019-05-26T22:03:02Z</dcterms:created>
  <dcterms:modified xsi:type="dcterms:W3CDTF">2019-05-28T13:12:46Z</dcterms:modified>
</cp:coreProperties>
</file>