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80" r:id="rId14"/>
    <p:sldId id="282" r:id="rId15"/>
    <p:sldId id="269" r:id="rId16"/>
    <p:sldId id="270" r:id="rId17"/>
    <p:sldId id="271" r:id="rId18"/>
    <p:sldId id="272" r:id="rId19"/>
    <p:sldId id="273" r:id="rId20"/>
    <p:sldId id="275" r:id="rId21"/>
    <p:sldId id="276"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885"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709C47F8-0BFB-49C9-9479-E53BE013855C}"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9C47F8-0BFB-49C9-9479-E53BE013855C}"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9C47F8-0BFB-49C9-9479-E53BE013855C}"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9C47F8-0BFB-49C9-9479-E53BE013855C}"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9C47F8-0BFB-49C9-9479-E53BE013855C}"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9C47F8-0BFB-49C9-9479-E53BE013855C}"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9C47F8-0BFB-49C9-9479-E53BE013855C}"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9C47F8-0BFB-49C9-9479-E53BE013855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9C47F8-0BFB-49C9-9479-E53BE013855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9C47F8-0BFB-49C9-9479-E53BE013855C}"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1045CDD-A852-4CB8-BF98-4E5D31AFD08A}" type="datetimeFigureOut">
              <a:rPr lang="en-US" smtClean="0"/>
              <a:t>9/21/2021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709C47F8-0BFB-49C9-9479-E53BE013855C}"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1045CDD-A852-4CB8-BF98-4E5D31AFD08A}" type="datetimeFigureOut">
              <a:rPr lang="en-US" smtClean="0"/>
              <a:t>9/21/2021</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09C47F8-0BFB-49C9-9479-E53BE013855C}" type="slidenum">
              <a:rPr lang="en-US" smtClean="0"/>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381000"/>
            <a:ext cx="7772400" cy="5867400"/>
          </a:xfrm>
        </p:spPr>
        <p:txBody>
          <a:bodyPr>
            <a:normAutofit fontScale="85000" lnSpcReduction="20000"/>
          </a:bodyPr>
          <a:lstStyle/>
          <a:p>
            <a:pPr algn="ctr"/>
            <a:endParaRPr lang="en-GB" b="1" dirty="0">
              <a:latin typeface="Century Gothic" pitchFamily="34" charset="0"/>
            </a:endParaRPr>
          </a:p>
          <a:p>
            <a:pPr algn="ctr"/>
            <a:r>
              <a:rPr lang="en-GB" sz="3500" b="1" dirty="0">
                <a:latin typeface="Century Gothic" pitchFamily="34" charset="0"/>
              </a:rPr>
              <a:t>ACCOUNTABILITY IN GOVERNMENT: </a:t>
            </a:r>
            <a:br>
              <a:rPr lang="en-US" sz="3500" dirty="0">
                <a:latin typeface="Century Gothic" pitchFamily="34" charset="0"/>
              </a:rPr>
            </a:br>
            <a:r>
              <a:rPr lang="en-GB" sz="3500" b="1" dirty="0">
                <a:latin typeface="Century Gothic" pitchFamily="34" charset="0"/>
              </a:rPr>
              <a:t>A PANACEA FOR INSECURITY</a:t>
            </a:r>
            <a:br>
              <a:rPr lang="en-US" sz="3500" dirty="0">
                <a:latin typeface="Century Gothic" pitchFamily="34" charset="0"/>
              </a:rPr>
            </a:br>
            <a:r>
              <a:rPr lang="en-GB" dirty="0">
                <a:latin typeface="Century Gothic" pitchFamily="34" charset="0"/>
              </a:rPr>
              <a:t> </a:t>
            </a:r>
            <a:br>
              <a:rPr lang="en-US" dirty="0">
                <a:latin typeface="Century Gothic" pitchFamily="34" charset="0"/>
              </a:rPr>
            </a:br>
            <a:r>
              <a:rPr lang="en-GB" sz="2800" i="1" dirty="0">
                <a:latin typeface="Century Gothic" pitchFamily="34" charset="0"/>
              </a:rPr>
              <a:t>By</a:t>
            </a:r>
            <a:br>
              <a:rPr lang="en-US" dirty="0">
                <a:latin typeface="Century Gothic" pitchFamily="34" charset="0"/>
              </a:rPr>
            </a:br>
            <a:r>
              <a:rPr lang="en-GB" dirty="0">
                <a:latin typeface="Century Gothic" pitchFamily="34" charset="0"/>
              </a:rPr>
              <a:t> </a:t>
            </a:r>
            <a:br>
              <a:rPr lang="en-US" dirty="0">
                <a:latin typeface="Century Gothic" pitchFamily="34" charset="0"/>
              </a:rPr>
            </a:br>
            <a:r>
              <a:rPr lang="en-GB" dirty="0">
                <a:latin typeface="Century Gothic" pitchFamily="34" charset="0"/>
              </a:rPr>
              <a:t> </a:t>
            </a:r>
            <a:br>
              <a:rPr lang="en-US" dirty="0">
                <a:latin typeface="Century Gothic" pitchFamily="34" charset="0"/>
              </a:rPr>
            </a:br>
            <a:r>
              <a:rPr lang="en-GB" sz="3800" b="1" dirty="0">
                <a:latin typeface="Century Gothic" pitchFamily="34" charset="0"/>
              </a:rPr>
              <a:t> Shizzer Nasara Bada</a:t>
            </a:r>
            <a:br>
              <a:rPr lang="en-GB" sz="3800" dirty="0">
                <a:latin typeface="Century Gothic" pitchFamily="34" charset="0"/>
              </a:rPr>
            </a:br>
            <a:r>
              <a:rPr lang="en-GB" sz="2800" b="1" i="1" dirty="0"/>
              <a:t>Accountant General, Kaduna State, Nigeria</a:t>
            </a:r>
            <a:br>
              <a:rPr lang="en-GB" sz="2800" dirty="0"/>
            </a:br>
            <a:r>
              <a:rPr lang="en-GB" sz="2800" dirty="0"/>
              <a:t> </a:t>
            </a:r>
            <a:br>
              <a:rPr lang="en-GB" sz="2800" dirty="0"/>
            </a:br>
            <a:r>
              <a:rPr lang="en-GB" b="1" i="1" dirty="0">
                <a:latin typeface="Century Gothic" pitchFamily="34" charset="0"/>
              </a:rPr>
              <a:t>Being a Presentation Delivered on the Occasion of the</a:t>
            </a:r>
          </a:p>
          <a:p>
            <a:pPr algn="ctr"/>
            <a:r>
              <a:rPr lang="en-GB" b="1" i="1" dirty="0">
                <a:latin typeface="Century Gothic" pitchFamily="34" charset="0"/>
              </a:rPr>
              <a:t> </a:t>
            </a:r>
            <a:br>
              <a:rPr lang="en-GB" dirty="0">
                <a:latin typeface="Century Gothic" pitchFamily="34" charset="0"/>
              </a:rPr>
            </a:br>
            <a:r>
              <a:rPr lang="en-GB" sz="2500" b="1" i="1" dirty="0">
                <a:latin typeface="Century Gothic" pitchFamily="34" charset="0"/>
              </a:rPr>
              <a:t>Northern Zonal Accountant’s Conference Organised by the Institute of Chartered Accountants of Nigeria with the Theme: Youth Empowerment and Information Technology: Panacea for Insecurity and Economic Recovery</a:t>
            </a:r>
            <a:endParaRPr lang="en-US" sz="2500" dirty="0">
              <a:latin typeface="Century Gothic" pitchFamily="34" charset="0"/>
            </a:endParaRPr>
          </a:p>
          <a:p>
            <a:pPr algn="ctr"/>
            <a:endParaRPr lang="en-GB" b="1" i="1" dirty="0">
              <a:latin typeface="Century Gothic" pitchFamily="34" charset="0"/>
            </a:endParaRPr>
          </a:p>
          <a:p>
            <a:pPr algn="ctr"/>
            <a:r>
              <a:rPr lang="en-GB" sz="2800" b="1" i="1" dirty="0">
                <a:latin typeface="Century Gothic" pitchFamily="34" charset="0"/>
              </a:rPr>
              <a:t>Tuesday 21</a:t>
            </a:r>
            <a:r>
              <a:rPr lang="en-GB" sz="2800" b="1" i="1" baseline="30000" dirty="0">
                <a:latin typeface="Century Gothic" pitchFamily="34" charset="0"/>
              </a:rPr>
              <a:t>st</a:t>
            </a:r>
            <a:r>
              <a:rPr lang="en-GB" sz="2800" b="1" i="1" dirty="0">
                <a:latin typeface="Century Gothic" pitchFamily="34" charset="0"/>
              </a:rPr>
              <a:t> September, 2021.</a:t>
            </a:r>
          </a:p>
        </p:txBody>
      </p:sp>
    </p:spTree>
    <p:extLst>
      <p:ext uri="{BB962C8B-B14F-4D97-AF65-F5344CB8AC3E}">
        <p14:creationId xmlns:p14="http://schemas.microsoft.com/office/powerpoint/2010/main" val="3678952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315200" cy="1154097"/>
          </a:xfrm>
        </p:spPr>
        <p:txBody>
          <a:bodyPr>
            <a:normAutofit/>
          </a:bodyPr>
          <a:lstStyle/>
          <a:p>
            <a:r>
              <a:rPr lang="en-US" sz="3800" b="1" dirty="0">
                <a:latin typeface="Century Gothic" pitchFamily="34" charset="0"/>
              </a:rPr>
              <a:t>Cont’d</a:t>
            </a:r>
          </a:p>
        </p:txBody>
      </p:sp>
      <p:sp>
        <p:nvSpPr>
          <p:cNvPr id="3" name="Content Placeholder 2"/>
          <p:cNvSpPr>
            <a:spLocks noGrp="1"/>
          </p:cNvSpPr>
          <p:nvPr>
            <p:ph idx="1"/>
          </p:nvPr>
        </p:nvSpPr>
        <p:spPr>
          <a:xfrm>
            <a:off x="1066800" y="1447800"/>
            <a:ext cx="7696200" cy="5105400"/>
          </a:xfrm>
        </p:spPr>
        <p:txBody>
          <a:bodyPr>
            <a:noAutofit/>
          </a:bodyPr>
          <a:lstStyle/>
          <a:p>
            <a:pPr marL="82296" indent="0" algn="just">
              <a:buNone/>
            </a:pPr>
            <a:r>
              <a:rPr lang="en-US" sz="2300" dirty="0">
                <a:latin typeface="Century Gothic" pitchFamily="34" charset="0"/>
              </a:rPr>
              <a:t>	Nevertheless, accountability in government can go a long way in addressing insecurity in our polity. For instance, some, no doubt are disgruntled as a result of poor governance and a lack of transparency and accountability in government. If resources meant for job creation and youth empowerment are diverted to private uses, this may trigger security risks. The idle hands may serve as reserved army for criminal elements to recruit. But when resource in government are channeled to productive uses, providing succor in terms of employment to our teeming youth, who will be made to channel their energy to productive uses, they won’t have the time for criminality.</a:t>
            </a:r>
          </a:p>
        </p:txBody>
      </p:sp>
    </p:spTree>
    <p:extLst>
      <p:ext uri="{BB962C8B-B14F-4D97-AF65-F5344CB8AC3E}">
        <p14:creationId xmlns:p14="http://schemas.microsoft.com/office/powerpoint/2010/main" val="3490096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498080" cy="1143000"/>
          </a:xfrm>
        </p:spPr>
        <p:txBody>
          <a:bodyPr>
            <a:normAutofit/>
          </a:bodyPr>
          <a:lstStyle/>
          <a:p>
            <a:r>
              <a:rPr lang="en-US" sz="3800" b="1" dirty="0">
                <a:latin typeface="Century Gothic" pitchFamily="34" charset="0"/>
              </a:rPr>
              <a:t>Cont’d</a:t>
            </a:r>
          </a:p>
        </p:txBody>
      </p:sp>
      <p:sp>
        <p:nvSpPr>
          <p:cNvPr id="3" name="Content Placeholder 2"/>
          <p:cNvSpPr>
            <a:spLocks noGrp="1"/>
          </p:cNvSpPr>
          <p:nvPr>
            <p:ph idx="1"/>
          </p:nvPr>
        </p:nvSpPr>
        <p:spPr>
          <a:xfrm>
            <a:off x="990600" y="1295400"/>
            <a:ext cx="7772400" cy="5334000"/>
          </a:xfrm>
        </p:spPr>
        <p:txBody>
          <a:bodyPr>
            <a:noAutofit/>
          </a:bodyPr>
          <a:lstStyle/>
          <a:p>
            <a:pPr marL="82296" indent="0" algn="just">
              <a:buNone/>
            </a:pPr>
            <a:r>
              <a:rPr lang="en-US" sz="2400" dirty="0">
                <a:latin typeface="Century Gothic" pitchFamily="34" charset="0"/>
              </a:rPr>
              <a:t>	Furthermore, accountability in government creates that trust and social contract with the people that ensures that criminal tendencies are nipped in the bud. When there is proper accountability, resources are saved for productive uses and jobs are generated for the youth to find meaningful engagement. Indeed, the strong positive correlation between accountability in governance and security, is such that the higher the accountability, the better the security situations in our polity. Accountability cannot be totally divorced from security architecture. </a:t>
            </a:r>
          </a:p>
        </p:txBody>
      </p:sp>
    </p:spTree>
    <p:extLst>
      <p:ext uri="{BB962C8B-B14F-4D97-AF65-F5344CB8AC3E}">
        <p14:creationId xmlns:p14="http://schemas.microsoft.com/office/powerpoint/2010/main" val="3221421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315200" cy="1154097"/>
          </a:xfrm>
        </p:spPr>
        <p:txBody>
          <a:bodyPr>
            <a:normAutofit fontScale="90000"/>
          </a:bodyPr>
          <a:lstStyle/>
          <a:p>
            <a:r>
              <a:rPr lang="en-US" sz="3800" b="1" dirty="0">
                <a:latin typeface="Century Gothic" pitchFamily="34" charset="0"/>
              </a:rPr>
              <a:t>CAN INSECURITY BE IMPROVED BY STRONG ACCOUNTABILITY? </a:t>
            </a:r>
          </a:p>
        </p:txBody>
      </p:sp>
      <p:sp>
        <p:nvSpPr>
          <p:cNvPr id="3" name="Content Placeholder 2"/>
          <p:cNvSpPr>
            <a:spLocks noGrp="1"/>
          </p:cNvSpPr>
          <p:nvPr>
            <p:ph idx="1"/>
          </p:nvPr>
        </p:nvSpPr>
        <p:spPr>
          <a:xfrm>
            <a:off x="1066800" y="1371600"/>
            <a:ext cx="7866888" cy="5181600"/>
          </a:xfrm>
        </p:spPr>
        <p:txBody>
          <a:bodyPr>
            <a:noAutofit/>
          </a:bodyPr>
          <a:lstStyle/>
          <a:p>
            <a:pPr marL="82296" indent="0" algn="just">
              <a:buNone/>
            </a:pPr>
            <a:r>
              <a:rPr lang="en-US" sz="2300" dirty="0">
                <a:latin typeface="Century Gothic" pitchFamily="34" charset="0"/>
              </a:rPr>
              <a:t>	Indications show that a strong accountability improves security. This study was carried out by the Institute for Government UK.</a:t>
            </a:r>
          </a:p>
          <a:p>
            <a:pPr marL="82296" indent="0" algn="just">
              <a:buNone/>
            </a:pPr>
            <a:r>
              <a:rPr lang="en-US" sz="2300" dirty="0">
                <a:latin typeface="Century Gothic" pitchFamily="34" charset="0"/>
              </a:rPr>
              <a:t>	The findings indicate that strong accountability is not a panacea for fighting the numerous challenges that government faces in a complex environment, </a:t>
            </a:r>
            <a:r>
              <a:rPr lang="en-US" sz="2300" b="1" dirty="0">
                <a:latin typeface="Century Gothic" pitchFamily="34" charset="0"/>
              </a:rPr>
              <a:t>but</a:t>
            </a:r>
            <a:r>
              <a:rPr lang="en-US" sz="2300" dirty="0">
                <a:latin typeface="Century Gothic" pitchFamily="34" charset="0"/>
              </a:rPr>
              <a:t> it improves government!</a:t>
            </a:r>
          </a:p>
          <a:p>
            <a:pPr marL="82296" indent="0" algn="just">
              <a:buNone/>
            </a:pPr>
            <a:r>
              <a:rPr lang="en-US" sz="2300" dirty="0">
                <a:latin typeface="Century Gothic" pitchFamily="34" charset="0"/>
              </a:rPr>
              <a:t>	It improves how things work, where resources are channeled and prioritized and generates incentives for responsible individuals to act in the interest of the public.</a:t>
            </a:r>
          </a:p>
        </p:txBody>
      </p:sp>
    </p:spTree>
    <p:extLst>
      <p:ext uri="{BB962C8B-B14F-4D97-AF65-F5344CB8AC3E}">
        <p14:creationId xmlns:p14="http://schemas.microsoft.com/office/powerpoint/2010/main" val="510054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b="1" dirty="0">
                <a:latin typeface="Century Gothic" pitchFamily="34" charset="0"/>
              </a:rPr>
              <a:t>Cont’d</a:t>
            </a:r>
          </a:p>
        </p:txBody>
      </p:sp>
      <p:sp>
        <p:nvSpPr>
          <p:cNvPr id="3" name="Content Placeholder 2"/>
          <p:cNvSpPr>
            <a:spLocks noGrp="1"/>
          </p:cNvSpPr>
          <p:nvPr>
            <p:ph idx="1"/>
          </p:nvPr>
        </p:nvSpPr>
        <p:spPr/>
        <p:txBody>
          <a:bodyPr>
            <a:normAutofit/>
          </a:bodyPr>
          <a:lstStyle/>
          <a:p>
            <a:pPr algn="just"/>
            <a:r>
              <a:rPr lang="en-US" dirty="0">
                <a:latin typeface="Century Gothic" pitchFamily="34" charset="0"/>
              </a:rPr>
              <a:t>If the government improves, it means issues that leads to insecurity will be addressed i.e. poverty, inequality, joblessness, etc.</a:t>
            </a:r>
          </a:p>
          <a:p>
            <a:pPr algn="just"/>
            <a:r>
              <a:rPr lang="en-US" dirty="0">
                <a:latin typeface="Century Gothic" pitchFamily="34" charset="0"/>
              </a:rPr>
              <a:t>Accountability increases trustworthiness and legitimacy in the eyes of the public.</a:t>
            </a:r>
          </a:p>
        </p:txBody>
      </p:sp>
    </p:spTree>
    <p:extLst>
      <p:ext uri="{BB962C8B-B14F-4D97-AF65-F5344CB8AC3E}">
        <p14:creationId xmlns:p14="http://schemas.microsoft.com/office/powerpoint/2010/main" val="3659088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15200" cy="1154097"/>
          </a:xfrm>
        </p:spPr>
        <p:txBody>
          <a:bodyPr>
            <a:normAutofit fontScale="90000"/>
          </a:bodyPr>
          <a:lstStyle/>
          <a:p>
            <a:r>
              <a:rPr lang="en-US" b="1" dirty="0">
                <a:latin typeface="Century Gothic" pitchFamily="34" charset="0"/>
              </a:rPr>
              <a:t>A strong accountability should include:</a:t>
            </a:r>
          </a:p>
        </p:txBody>
      </p:sp>
      <p:sp>
        <p:nvSpPr>
          <p:cNvPr id="3" name="Content Placeholder 2"/>
          <p:cNvSpPr>
            <a:spLocks noGrp="1"/>
          </p:cNvSpPr>
          <p:nvPr>
            <p:ph idx="1"/>
          </p:nvPr>
        </p:nvSpPr>
        <p:spPr>
          <a:xfrm>
            <a:off x="1143000" y="1905001"/>
            <a:ext cx="7010400" cy="4404360"/>
          </a:xfrm>
        </p:spPr>
        <p:txBody>
          <a:bodyPr>
            <a:normAutofit lnSpcReduction="10000"/>
          </a:bodyPr>
          <a:lstStyle/>
          <a:p>
            <a:pPr algn="just">
              <a:buFont typeface="Wingdings" pitchFamily="2" charset="2"/>
              <a:buChar char="§"/>
            </a:pPr>
            <a:r>
              <a:rPr lang="en-US" sz="2600" dirty="0">
                <a:latin typeface="Century Gothic" pitchFamily="34" charset="0"/>
              </a:rPr>
              <a:t>Proportionate rewards for good performance.</a:t>
            </a:r>
          </a:p>
          <a:p>
            <a:pPr marL="45720" indent="0" algn="just">
              <a:buNone/>
            </a:pPr>
            <a:endParaRPr lang="en-US" sz="2600" dirty="0">
              <a:latin typeface="Century Gothic" pitchFamily="34" charset="0"/>
            </a:endParaRPr>
          </a:p>
          <a:p>
            <a:pPr algn="just">
              <a:buFont typeface="Wingdings" pitchFamily="2" charset="2"/>
              <a:buChar char="§"/>
            </a:pPr>
            <a:r>
              <a:rPr lang="en-US" sz="2600" dirty="0">
                <a:latin typeface="Century Gothic" pitchFamily="34" charset="0"/>
              </a:rPr>
              <a:t>Proportionate sanctions for failure.</a:t>
            </a:r>
          </a:p>
          <a:p>
            <a:pPr marL="45720" indent="0" algn="just">
              <a:buNone/>
            </a:pPr>
            <a:endParaRPr lang="en-US" sz="2600" dirty="0">
              <a:latin typeface="Century Gothic" pitchFamily="34" charset="0"/>
            </a:endParaRPr>
          </a:p>
          <a:p>
            <a:pPr algn="just">
              <a:buFont typeface="Wingdings" pitchFamily="2" charset="2"/>
              <a:buChar char="§"/>
            </a:pPr>
            <a:r>
              <a:rPr lang="en-US" sz="2600" dirty="0">
                <a:latin typeface="Century Gothic" pitchFamily="34" charset="0"/>
              </a:rPr>
              <a:t>A greater degree of learning.</a:t>
            </a:r>
          </a:p>
          <a:p>
            <a:pPr marL="45720" indent="0" algn="just">
              <a:buNone/>
            </a:pPr>
            <a:endParaRPr lang="en-US" sz="2600" dirty="0">
              <a:latin typeface="Century Gothic" pitchFamily="34" charset="0"/>
            </a:endParaRPr>
          </a:p>
          <a:p>
            <a:pPr algn="just">
              <a:buFont typeface="Wingdings" pitchFamily="2" charset="2"/>
              <a:buChar char="§"/>
            </a:pPr>
            <a:r>
              <a:rPr lang="en-US" sz="2600" dirty="0">
                <a:latin typeface="Century Gothic" pitchFamily="34" charset="0"/>
              </a:rPr>
              <a:t>Support for responsible individuals to develop so they are able to innovate and take appropriate risks.</a:t>
            </a:r>
          </a:p>
        </p:txBody>
      </p:sp>
    </p:spTree>
    <p:extLst>
      <p:ext uri="{BB962C8B-B14F-4D97-AF65-F5344CB8AC3E}">
        <p14:creationId xmlns:p14="http://schemas.microsoft.com/office/powerpoint/2010/main" val="933973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247888" cy="1143000"/>
          </a:xfrm>
        </p:spPr>
        <p:txBody>
          <a:bodyPr>
            <a:noAutofit/>
          </a:bodyPr>
          <a:lstStyle/>
          <a:p>
            <a:r>
              <a:rPr lang="en-US" sz="2800" b="1" dirty="0">
                <a:latin typeface="Century Gothic" pitchFamily="34" charset="0"/>
              </a:rPr>
              <a:t>GOVERNANCE, YOUTH EMPOWERMENT AND ECONOMIC RECOVERY – THE KADUNA EXAMPLE</a:t>
            </a:r>
            <a:endParaRPr lang="en-US" sz="2800" dirty="0">
              <a:latin typeface="Century Gothic" pitchFamily="34" charset="0"/>
            </a:endParaRPr>
          </a:p>
        </p:txBody>
      </p:sp>
      <p:sp>
        <p:nvSpPr>
          <p:cNvPr id="3" name="Content Placeholder 2"/>
          <p:cNvSpPr>
            <a:spLocks noGrp="1"/>
          </p:cNvSpPr>
          <p:nvPr>
            <p:ph idx="1"/>
          </p:nvPr>
        </p:nvSpPr>
        <p:spPr>
          <a:xfrm>
            <a:off x="533400" y="1447800"/>
            <a:ext cx="8400288" cy="4876800"/>
          </a:xfrm>
        </p:spPr>
        <p:txBody>
          <a:bodyPr>
            <a:normAutofit/>
          </a:bodyPr>
          <a:lstStyle/>
          <a:p>
            <a:pPr marL="82296" indent="0" algn="just">
              <a:buNone/>
            </a:pPr>
            <a:r>
              <a:rPr lang="en-GB" sz="2600" dirty="0">
                <a:latin typeface="Century Gothic" pitchFamily="34" charset="0"/>
              </a:rPr>
              <a:t>	As part of our accountability in government in Kaduna State, the Open Governance Partnership (OGP) was introduced. OGP provides citizens of the state with tools to monitor service delivery and how resources accruing to government are allocated and utilised.  Skills Policy and Strategy Document recognizes that the state has the third largest youth population in the country growing at 3.1% per annum, with an average rate of 150,000 new job requirements a year. Women constitute nearly 50% of Kaduna state’s nine million people. </a:t>
            </a:r>
            <a:endParaRPr lang="en-US" sz="2600" dirty="0">
              <a:latin typeface="Century Gothic" pitchFamily="34" charset="0"/>
            </a:endParaRPr>
          </a:p>
        </p:txBody>
      </p:sp>
    </p:spTree>
    <p:extLst>
      <p:ext uri="{BB962C8B-B14F-4D97-AF65-F5344CB8AC3E}">
        <p14:creationId xmlns:p14="http://schemas.microsoft.com/office/powerpoint/2010/main" val="2079319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162800" cy="1154097"/>
          </a:xfrm>
        </p:spPr>
        <p:txBody>
          <a:bodyPr/>
          <a:lstStyle/>
          <a:p>
            <a:r>
              <a:rPr lang="en-US" dirty="0"/>
              <a:t>Cont’d</a:t>
            </a:r>
          </a:p>
        </p:txBody>
      </p:sp>
      <p:sp>
        <p:nvSpPr>
          <p:cNvPr id="3" name="Content Placeholder 2"/>
          <p:cNvSpPr>
            <a:spLocks noGrp="1"/>
          </p:cNvSpPr>
          <p:nvPr>
            <p:ph idx="1"/>
          </p:nvPr>
        </p:nvSpPr>
        <p:spPr>
          <a:xfrm>
            <a:off x="914400" y="1371601"/>
            <a:ext cx="7467600" cy="4937760"/>
          </a:xfrm>
        </p:spPr>
        <p:txBody>
          <a:bodyPr>
            <a:noAutofit/>
          </a:bodyPr>
          <a:lstStyle/>
          <a:p>
            <a:pPr marL="45720" indent="0" algn="just">
              <a:buNone/>
            </a:pPr>
            <a:r>
              <a:rPr lang="en-GB" sz="2600" dirty="0">
                <a:latin typeface="Century Gothic" pitchFamily="34" charset="0"/>
              </a:rPr>
              <a:t>From the statistics, interventions that increase the capacity of the population to become productive economic entities and increase the demand for the newly developed competences are critical to averting the social disruptions occasioned by large scale youth unemployment. Our state has witnessed numerous social disturbances that demonstrate the vicious relationship between poverty, youth restiveness and insecurity.</a:t>
            </a:r>
            <a:endParaRPr lang="en-US" sz="2600" dirty="0">
              <a:latin typeface="Century Gothic" pitchFamily="34" charset="0"/>
            </a:endParaRPr>
          </a:p>
        </p:txBody>
      </p:sp>
    </p:spTree>
    <p:extLst>
      <p:ext uri="{BB962C8B-B14F-4D97-AF65-F5344CB8AC3E}">
        <p14:creationId xmlns:p14="http://schemas.microsoft.com/office/powerpoint/2010/main" val="405970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81000"/>
            <a:ext cx="7315200" cy="1154097"/>
          </a:xfrm>
        </p:spPr>
        <p:txBody>
          <a:bodyPr/>
          <a:lstStyle/>
          <a:p>
            <a:r>
              <a:rPr lang="en-US" b="1" dirty="0"/>
              <a:t>Cont’d</a:t>
            </a:r>
          </a:p>
        </p:txBody>
      </p:sp>
      <p:sp>
        <p:nvSpPr>
          <p:cNvPr id="3" name="Content Placeholder 2"/>
          <p:cNvSpPr>
            <a:spLocks noGrp="1"/>
          </p:cNvSpPr>
          <p:nvPr>
            <p:ph idx="1"/>
          </p:nvPr>
        </p:nvSpPr>
        <p:spPr>
          <a:xfrm>
            <a:off x="914400" y="1524000"/>
            <a:ext cx="7543800" cy="4952999"/>
          </a:xfrm>
        </p:spPr>
        <p:txBody>
          <a:bodyPr>
            <a:normAutofit fontScale="92500" lnSpcReduction="20000"/>
          </a:bodyPr>
          <a:lstStyle/>
          <a:p>
            <a:pPr marL="45720" indent="0" algn="just">
              <a:buNone/>
            </a:pPr>
            <a:r>
              <a:rPr lang="en-GB" sz="2600" dirty="0">
                <a:latin typeface="Century Gothic" pitchFamily="34" charset="0"/>
              </a:rPr>
              <a:t>	Youth empowerment not only provides jobs, but thriving businesses for profits for their owners, engaging the mind, employing other youths and ensuring we can all live in peace and prosperity for the benefit of our communities.</a:t>
            </a:r>
          </a:p>
          <a:p>
            <a:pPr marL="45720" indent="0" algn="just">
              <a:buNone/>
            </a:pPr>
            <a:endParaRPr lang="en-GB" sz="2600" dirty="0">
              <a:latin typeface="Century Gothic" pitchFamily="34" charset="0"/>
            </a:endParaRPr>
          </a:p>
          <a:p>
            <a:pPr marL="45720" indent="0" algn="just">
              <a:buNone/>
            </a:pPr>
            <a:r>
              <a:rPr lang="en-GB" sz="2600" dirty="0">
                <a:latin typeface="Century Gothic" pitchFamily="34" charset="0"/>
              </a:rPr>
              <a:t>	Hence, for us to make meaningful progress with job creation, security and business growth, the government of Kaduna State led by His Excellency, Malam Nasir El-Rufai is able to make Kaduna a location where large, small, medium and micro enterprises can thrive; we are providing capacity for our youth to grow, develop and become more competitive in business.</a:t>
            </a:r>
            <a:endParaRPr lang="en-US" sz="2600" dirty="0">
              <a:latin typeface="Century Gothic" pitchFamily="34" charset="0"/>
            </a:endParaRPr>
          </a:p>
          <a:p>
            <a:pPr marL="45720" indent="0">
              <a:buNone/>
            </a:pPr>
            <a:endParaRPr lang="en-US" dirty="0"/>
          </a:p>
        </p:txBody>
      </p:sp>
    </p:spTree>
    <p:extLst>
      <p:ext uri="{BB962C8B-B14F-4D97-AF65-F5344CB8AC3E}">
        <p14:creationId xmlns:p14="http://schemas.microsoft.com/office/powerpoint/2010/main" val="235615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315200" cy="1154097"/>
          </a:xfrm>
        </p:spPr>
        <p:txBody>
          <a:bodyPr>
            <a:normAutofit/>
          </a:bodyPr>
          <a:lstStyle/>
          <a:p>
            <a:r>
              <a:rPr lang="en-US" sz="3800" b="1" dirty="0">
                <a:latin typeface="Century Gothic" pitchFamily="34" charset="0"/>
              </a:rPr>
              <a:t>Cont’d</a:t>
            </a:r>
          </a:p>
        </p:txBody>
      </p:sp>
      <p:sp>
        <p:nvSpPr>
          <p:cNvPr id="3" name="Content Placeholder 2"/>
          <p:cNvSpPr>
            <a:spLocks noGrp="1"/>
          </p:cNvSpPr>
          <p:nvPr>
            <p:ph idx="1"/>
          </p:nvPr>
        </p:nvSpPr>
        <p:spPr>
          <a:xfrm>
            <a:off x="914400" y="1600201"/>
            <a:ext cx="7391400" cy="4709160"/>
          </a:xfrm>
        </p:spPr>
        <p:txBody>
          <a:bodyPr>
            <a:noAutofit/>
          </a:bodyPr>
          <a:lstStyle/>
          <a:p>
            <a:pPr marL="45720" indent="0" algn="just">
              <a:buNone/>
            </a:pPr>
            <a:r>
              <a:rPr lang="en-GB" sz="2600" dirty="0">
                <a:latin typeface="Century Gothic" pitchFamily="34" charset="0"/>
              </a:rPr>
              <a:t>	The Kaduna State Government firmly resolved to consolidate on its ranking as the number one state in Nigeria for Ease of Doing Business (EoDB) in the World Bank’s Doing Business Report with its infrastructural development and Urban Renewal Strategy for inclusiveness and accessibility of Open Governance and Financial Services. This is expected to not only impact on governance but bring about economic recovery and secured lives and properties.</a:t>
            </a:r>
            <a:endParaRPr lang="en-US" sz="2600" dirty="0">
              <a:latin typeface="Century Gothic" pitchFamily="34" charset="0"/>
            </a:endParaRPr>
          </a:p>
        </p:txBody>
      </p:sp>
    </p:spTree>
    <p:extLst>
      <p:ext uri="{BB962C8B-B14F-4D97-AF65-F5344CB8AC3E}">
        <p14:creationId xmlns:p14="http://schemas.microsoft.com/office/powerpoint/2010/main" val="3086884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315200" cy="1154097"/>
          </a:xfrm>
        </p:spPr>
        <p:txBody>
          <a:bodyPr>
            <a:normAutofit/>
          </a:bodyPr>
          <a:lstStyle/>
          <a:p>
            <a:pPr algn="just"/>
            <a:r>
              <a:rPr lang="en-US" sz="3800" b="1" dirty="0">
                <a:latin typeface="Century Gothic" pitchFamily="34" charset="0"/>
              </a:rPr>
              <a:t>Cont’d</a:t>
            </a:r>
          </a:p>
        </p:txBody>
      </p:sp>
      <p:sp>
        <p:nvSpPr>
          <p:cNvPr id="3" name="Content Placeholder 2"/>
          <p:cNvSpPr>
            <a:spLocks noGrp="1"/>
          </p:cNvSpPr>
          <p:nvPr>
            <p:ph idx="1"/>
          </p:nvPr>
        </p:nvSpPr>
        <p:spPr>
          <a:xfrm>
            <a:off x="914400" y="1981201"/>
            <a:ext cx="7315200" cy="4328160"/>
          </a:xfrm>
        </p:spPr>
        <p:txBody>
          <a:bodyPr>
            <a:normAutofit/>
          </a:bodyPr>
          <a:lstStyle/>
          <a:p>
            <a:pPr marL="45720" indent="0" algn="just">
              <a:buNone/>
            </a:pPr>
            <a:r>
              <a:rPr lang="en-US" sz="2600" dirty="0">
                <a:latin typeface="Century Gothic" pitchFamily="34" charset="0"/>
              </a:rPr>
              <a:t>	Kaduna State promotes a participatory and inclusive approach by carrying out the Citizen’s Engagement before coming up with its budget. Recently, the State introduced the Citizen’s Accountability Report (CAR). </a:t>
            </a:r>
            <a:r>
              <a:rPr lang="en-US" dirty="0">
                <a:solidFill>
                  <a:srgbClr val="FF0000"/>
                </a:solidFill>
                <a:latin typeface="Century Gothic" pitchFamily="34" charset="0"/>
              </a:rPr>
              <a:t>UAE ranked 2</a:t>
            </a:r>
            <a:r>
              <a:rPr lang="en-US" baseline="30000" dirty="0">
                <a:solidFill>
                  <a:srgbClr val="FF0000"/>
                </a:solidFill>
                <a:latin typeface="Century Gothic" pitchFamily="34" charset="0"/>
              </a:rPr>
              <a:t>nd</a:t>
            </a:r>
            <a:r>
              <a:rPr lang="en-US" dirty="0">
                <a:solidFill>
                  <a:srgbClr val="FF0000"/>
                </a:solidFill>
                <a:latin typeface="Century Gothic" pitchFamily="34" charset="0"/>
              </a:rPr>
              <a:t> safest country in the world after Iceland.</a:t>
            </a:r>
            <a:endParaRPr lang="en-US" sz="2600" dirty="0">
              <a:solidFill>
                <a:srgbClr val="FF0000"/>
              </a:solidFill>
              <a:latin typeface="Century Gothic" pitchFamily="34" charset="0"/>
            </a:endParaRPr>
          </a:p>
        </p:txBody>
      </p:sp>
    </p:spTree>
    <p:extLst>
      <p:ext uri="{BB962C8B-B14F-4D97-AF65-F5344CB8AC3E}">
        <p14:creationId xmlns:p14="http://schemas.microsoft.com/office/powerpoint/2010/main" val="3022286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1"/>
            <a:ext cx="7315200" cy="914400"/>
          </a:xfrm>
        </p:spPr>
        <p:txBody>
          <a:bodyPr>
            <a:normAutofit/>
          </a:bodyPr>
          <a:lstStyle/>
          <a:p>
            <a:pPr algn="ctr"/>
            <a:r>
              <a:rPr lang="en-US" sz="3800" b="1" dirty="0">
                <a:latin typeface="Century Gothic" pitchFamily="34" charset="0"/>
              </a:rPr>
              <a:t>BACKGROUND</a:t>
            </a:r>
          </a:p>
        </p:txBody>
      </p:sp>
      <p:sp>
        <p:nvSpPr>
          <p:cNvPr id="3" name="Content Placeholder 2"/>
          <p:cNvSpPr>
            <a:spLocks noGrp="1"/>
          </p:cNvSpPr>
          <p:nvPr>
            <p:ph idx="1"/>
          </p:nvPr>
        </p:nvSpPr>
        <p:spPr>
          <a:xfrm>
            <a:off x="838200" y="1295400"/>
            <a:ext cx="7772400" cy="4953000"/>
          </a:xfrm>
        </p:spPr>
        <p:txBody>
          <a:bodyPr>
            <a:noAutofit/>
          </a:bodyPr>
          <a:lstStyle/>
          <a:p>
            <a:pPr algn="just"/>
            <a:r>
              <a:rPr lang="en-GB" sz="2600" dirty="0">
                <a:latin typeface="Century Gothic" pitchFamily="34" charset="0"/>
              </a:rPr>
              <a:t>Nigeria is currently plagued with the lack of peace and security, ranging from the kidnapping, banditry, armed robbery, fake news and various environment destructions to lives and properties. These issues are associated with ineffective response of government and concerned stakeholders. </a:t>
            </a:r>
          </a:p>
          <a:p>
            <a:pPr marL="82296" indent="0" algn="just">
              <a:buNone/>
            </a:pPr>
            <a:endParaRPr lang="en-GB" sz="2600" dirty="0">
              <a:latin typeface="Century Gothic" pitchFamily="34" charset="0"/>
            </a:endParaRPr>
          </a:p>
          <a:p>
            <a:pPr algn="just"/>
            <a:r>
              <a:rPr lang="en-GB" sz="2600" dirty="0">
                <a:latin typeface="Century Gothic" pitchFamily="34" charset="0"/>
              </a:rPr>
              <a:t>Governance encompasses the state’s institutional and structural arrangements, decision-making processes and policy formation.</a:t>
            </a:r>
          </a:p>
          <a:p>
            <a:endParaRPr lang="en-US" sz="2600" dirty="0"/>
          </a:p>
        </p:txBody>
      </p:sp>
    </p:spTree>
    <p:extLst>
      <p:ext uri="{BB962C8B-B14F-4D97-AF65-F5344CB8AC3E}">
        <p14:creationId xmlns:p14="http://schemas.microsoft.com/office/powerpoint/2010/main" val="2587869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a:extLst>
              <a:ext uri="{FF2B5EF4-FFF2-40B4-BE49-F238E27FC236}">
                <a16:creationId xmlns:a16="http://schemas.microsoft.com/office/drawing/2014/main" id="{A3881770-FD1D-4D87-9E65-1B2AE1C68C3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7640" y="633264"/>
            <a:ext cx="7774360" cy="5310336"/>
          </a:xfrm>
        </p:spPr>
      </p:pic>
    </p:spTree>
    <p:extLst>
      <p:ext uri="{BB962C8B-B14F-4D97-AF65-F5344CB8AC3E}">
        <p14:creationId xmlns:p14="http://schemas.microsoft.com/office/powerpoint/2010/main" val="220144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90600"/>
            <a:ext cx="7315200" cy="4495800"/>
          </a:xfrm>
        </p:spPr>
        <p:txBody>
          <a:bodyPr>
            <a:normAutofit/>
          </a:bodyPr>
          <a:lstStyle/>
          <a:p>
            <a:pPr marL="45720" indent="0">
              <a:buNone/>
            </a:pPr>
            <a:endParaRPr lang="en-GB" sz="3200" dirty="0"/>
          </a:p>
          <a:p>
            <a:pPr marL="45720" indent="0" algn="ctr">
              <a:buNone/>
            </a:pPr>
            <a:r>
              <a:rPr lang="en-GB" sz="3400" b="1" dirty="0">
                <a:latin typeface="Century Gothic" pitchFamily="34" charset="0"/>
              </a:rPr>
              <a:t>WHAT IS YOUR CONTRIBUTION?</a:t>
            </a:r>
          </a:p>
          <a:p>
            <a:pPr marL="45720" indent="0" algn="ctr">
              <a:buNone/>
            </a:pPr>
            <a:endParaRPr lang="en-GB" sz="3400" b="1" dirty="0">
              <a:latin typeface="Century Gothic" pitchFamily="34" charset="0"/>
            </a:endParaRPr>
          </a:p>
          <a:p>
            <a:pPr marL="45720" indent="0" algn="ctr">
              <a:buNone/>
            </a:pPr>
            <a:endParaRPr lang="en-US" sz="3400" b="1" dirty="0">
              <a:latin typeface="Century Gothic" pitchFamily="34" charset="0"/>
            </a:endParaRPr>
          </a:p>
        </p:txBody>
      </p:sp>
      <p:pic>
        <p:nvPicPr>
          <p:cNvPr id="2050" name="Picture 2" descr="C:\Users\pc\Desktop\Screenshot_20210920-21335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2286000"/>
            <a:ext cx="2362200" cy="32163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9073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3400" b="1" dirty="0">
              <a:latin typeface="Century Gothic" pitchFamily="34" charset="0"/>
            </a:endParaRPr>
          </a:p>
          <a:p>
            <a:pPr marL="0" indent="0" algn="ctr">
              <a:buNone/>
            </a:pPr>
            <a:r>
              <a:rPr lang="en-US" sz="3400" b="1" dirty="0">
                <a:latin typeface="Century Gothic" pitchFamily="34" charset="0"/>
              </a:rPr>
              <a:t>THANK YOU FOR LISTENING</a:t>
            </a:r>
          </a:p>
        </p:txBody>
      </p:sp>
    </p:spTree>
    <p:extLst>
      <p:ext uri="{BB962C8B-B14F-4D97-AF65-F5344CB8AC3E}">
        <p14:creationId xmlns:p14="http://schemas.microsoft.com/office/powerpoint/2010/main" val="3179377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315200" cy="1154097"/>
          </a:xfrm>
        </p:spPr>
        <p:txBody>
          <a:bodyPr>
            <a:noAutofit/>
          </a:bodyPr>
          <a:lstStyle/>
          <a:p>
            <a:pPr algn="ctr"/>
            <a:r>
              <a:rPr lang="en-US" sz="3800" b="1" dirty="0">
                <a:latin typeface="Century Gothic" pitchFamily="34" charset="0"/>
              </a:rPr>
              <a:t>Cont’d</a:t>
            </a:r>
          </a:p>
        </p:txBody>
      </p:sp>
      <p:sp>
        <p:nvSpPr>
          <p:cNvPr id="3" name="Content Placeholder 2"/>
          <p:cNvSpPr>
            <a:spLocks noGrp="1"/>
          </p:cNvSpPr>
          <p:nvPr>
            <p:ph idx="1"/>
          </p:nvPr>
        </p:nvSpPr>
        <p:spPr>
          <a:xfrm>
            <a:off x="762000" y="1828800"/>
            <a:ext cx="8171688" cy="4419600"/>
          </a:xfrm>
        </p:spPr>
        <p:txBody>
          <a:bodyPr>
            <a:normAutofit/>
          </a:bodyPr>
          <a:lstStyle/>
          <a:p>
            <a:pPr algn="just"/>
            <a:r>
              <a:rPr lang="en-GB" sz="2600" dirty="0">
                <a:latin typeface="Century Gothic" pitchFamily="34" charset="0"/>
              </a:rPr>
              <a:t>The ability of the government to efficiently and effectively promote the economic well-being of its people translates to good governance. And so every stakeholder in government must be accountable.</a:t>
            </a:r>
          </a:p>
        </p:txBody>
      </p:sp>
    </p:spTree>
    <p:extLst>
      <p:ext uri="{BB962C8B-B14F-4D97-AF65-F5344CB8AC3E}">
        <p14:creationId xmlns:p14="http://schemas.microsoft.com/office/powerpoint/2010/main" val="3172155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467600" cy="1403412"/>
          </a:xfrm>
        </p:spPr>
        <p:txBody>
          <a:bodyPr>
            <a:noAutofit/>
          </a:bodyPr>
          <a:lstStyle/>
          <a:p>
            <a:pPr lvl="0"/>
            <a:r>
              <a:rPr lang="en-GB" sz="3200" b="1" dirty="0">
                <a:latin typeface="Century Gothic" pitchFamily="34" charset="0"/>
              </a:rPr>
              <a:t>WHAT DO WE MEAN BY ACCOUNTABILITY IN GOVERNMENT/ GOVERNANCE?</a:t>
            </a:r>
            <a:endParaRPr lang="en-US" sz="3200" dirty="0">
              <a:latin typeface="Century Gothic" pitchFamily="34" charset="0"/>
            </a:endParaRPr>
          </a:p>
        </p:txBody>
      </p:sp>
      <p:sp>
        <p:nvSpPr>
          <p:cNvPr id="3" name="Content Placeholder 2"/>
          <p:cNvSpPr>
            <a:spLocks noGrp="1"/>
          </p:cNvSpPr>
          <p:nvPr>
            <p:ph idx="1"/>
          </p:nvPr>
        </p:nvSpPr>
        <p:spPr>
          <a:xfrm>
            <a:off x="914400" y="1981200"/>
            <a:ext cx="7391400" cy="4328161"/>
          </a:xfrm>
        </p:spPr>
        <p:txBody>
          <a:bodyPr>
            <a:noAutofit/>
          </a:bodyPr>
          <a:lstStyle/>
          <a:p>
            <a:pPr marL="45720" indent="0" algn="just">
              <a:buNone/>
            </a:pPr>
            <a:r>
              <a:rPr lang="en-US" sz="2600" dirty="0">
                <a:latin typeface="Century Gothic" pitchFamily="34" charset="0"/>
              </a:rPr>
              <a:t>Accountability in Government provides a framework for taking stock and ensuring consequences for action or </a:t>
            </a:r>
            <a:r>
              <a:rPr lang="en-US" sz="2600" i="1" dirty="0">
                <a:latin typeface="Century Gothic" pitchFamily="34" charset="0"/>
              </a:rPr>
              <a:t>inactions </a:t>
            </a:r>
            <a:r>
              <a:rPr lang="en-US" sz="2600" dirty="0">
                <a:latin typeface="Century Gothic" pitchFamily="34" charset="0"/>
              </a:rPr>
              <a:t> in government. Accountability in Government is the basis for a duty of care and fiduciary responsibility imposed on public officers to act in the best interest of the public and ensure judicious use of all available resources for the good of all and for the benefits of the governed.</a:t>
            </a:r>
          </a:p>
          <a:p>
            <a:pPr marL="45720" indent="0" algn="just">
              <a:buNone/>
            </a:pPr>
            <a:endParaRPr lang="en-US" sz="2600" dirty="0">
              <a:latin typeface="Century Gothic" pitchFamily="34" charset="0"/>
            </a:endParaRPr>
          </a:p>
        </p:txBody>
      </p:sp>
    </p:spTree>
    <p:extLst>
      <p:ext uri="{BB962C8B-B14F-4D97-AF65-F5344CB8AC3E}">
        <p14:creationId xmlns:p14="http://schemas.microsoft.com/office/powerpoint/2010/main" val="3535411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315200" cy="946212"/>
          </a:xfrm>
        </p:spPr>
        <p:txBody>
          <a:bodyPr>
            <a:normAutofit/>
          </a:bodyPr>
          <a:lstStyle/>
          <a:p>
            <a:r>
              <a:rPr lang="en-US" sz="3800" b="1" dirty="0">
                <a:latin typeface="Century Gothic" pitchFamily="34" charset="0"/>
              </a:rPr>
              <a:t>Cont’d</a:t>
            </a:r>
          </a:p>
        </p:txBody>
      </p:sp>
      <p:sp>
        <p:nvSpPr>
          <p:cNvPr id="3" name="Content Placeholder 2"/>
          <p:cNvSpPr>
            <a:spLocks noGrp="1"/>
          </p:cNvSpPr>
          <p:nvPr>
            <p:ph idx="1"/>
          </p:nvPr>
        </p:nvSpPr>
        <p:spPr>
          <a:xfrm>
            <a:off x="914400" y="1447800"/>
            <a:ext cx="7467600" cy="4861561"/>
          </a:xfrm>
        </p:spPr>
        <p:txBody>
          <a:bodyPr>
            <a:noAutofit/>
          </a:bodyPr>
          <a:lstStyle/>
          <a:p>
            <a:pPr marL="45720" indent="0" algn="just">
              <a:buNone/>
            </a:pPr>
            <a:r>
              <a:rPr lang="en-US" sz="2600" dirty="0">
                <a:latin typeface="Century Gothic" pitchFamily="34" charset="0"/>
              </a:rPr>
              <a:t>	Accountability in Government ensures that public officers provide to the public via their agencies a scorecard of their public services and sojourn in Government. It is the obligation to answer to queries on what has been done, is being done and is to be done on public resources entrusted under the care of the public officers. The public officers are to prepare to give explanation for policy direction and if there is a policy deviation, provide cogent reason(s) why and admit error or wrongdoing. </a:t>
            </a:r>
          </a:p>
        </p:txBody>
      </p:sp>
    </p:spTree>
    <p:extLst>
      <p:ext uri="{BB962C8B-B14F-4D97-AF65-F5344CB8AC3E}">
        <p14:creationId xmlns:p14="http://schemas.microsoft.com/office/powerpoint/2010/main" val="2607158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315200" cy="1154097"/>
          </a:xfrm>
        </p:spPr>
        <p:txBody>
          <a:bodyPr>
            <a:noAutofit/>
          </a:bodyPr>
          <a:lstStyle/>
          <a:p>
            <a:pPr lvl="0"/>
            <a:r>
              <a:rPr lang="en-US" sz="3800" b="1" i="1" dirty="0">
                <a:latin typeface="Century Gothic" pitchFamily="34" charset="0"/>
              </a:rPr>
              <a:t>WHY ACCOUNTABILITY IN GOVERNMENT?</a:t>
            </a:r>
            <a:endParaRPr lang="en-US" sz="3800" dirty="0">
              <a:latin typeface="Century Gothic" pitchFamily="34" charset="0"/>
            </a:endParaRPr>
          </a:p>
        </p:txBody>
      </p:sp>
      <p:sp>
        <p:nvSpPr>
          <p:cNvPr id="3" name="Content Placeholder 2"/>
          <p:cNvSpPr>
            <a:spLocks noGrp="1"/>
          </p:cNvSpPr>
          <p:nvPr>
            <p:ph idx="1"/>
          </p:nvPr>
        </p:nvSpPr>
        <p:spPr>
          <a:xfrm>
            <a:off x="762000" y="1676400"/>
            <a:ext cx="7848600" cy="4876800"/>
          </a:xfrm>
        </p:spPr>
        <p:txBody>
          <a:bodyPr>
            <a:noAutofit/>
          </a:bodyPr>
          <a:lstStyle/>
          <a:p>
            <a:pPr marL="45720" indent="0" algn="just">
              <a:buNone/>
            </a:pPr>
            <a:r>
              <a:rPr lang="en-US" sz="2200" dirty="0">
                <a:latin typeface="Century Gothic" pitchFamily="34" charset="0"/>
              </a:rPr>
              <a:t>	A recent study by a not for profit organisation – the Good Governance Index (GGI) showed that poor governance and lack of accountability are responsible for insecurity. They carried out their report through interactions with key stakeholders at various tiers of government, interviews, on the spot assessments, and review of documents and policy papers on governance in Nigeria.</a:t>
            </a:r>
          </a:p>
          <a:p>
            <a:pPr marL="45720" indent="0" algn="just">
              <a:buNone/>
            </a:pPr>
            <a:r>
              <a:rPr lang="en-US" sz="2200" dirty="0">
                <a:latin typeface="Century Gothic" pitchFamily="34" charset="0"/>
              </a:rPr>
              <a:t>	Accountability in Government is imperative for judicious use of scarce resources and for excellent display of competence in Government. Where accountability is lacking, there will be pillages and a lack of integrity in the provision of acceptable service to the public.</a:t>
            </a:r>
          </a:p>
          <a:p>
            <a:pPr marL="45720" indent="0" algn="just">
              <a:buNone/>
            </a:pPr>
            <a:endParaRPr lang="en-US" sz="2200" dirty="0">
              <a:latin typeface="Century Gothic" pitchFamily="34" charset="0"/>
            </a:endParaRPr>
          </a:p>
        </p:txBody>
      </p:sp>
    </p:spTree>
    <p:extLst>
      <p:ext uri="{BB962C8B-B14F-4D97-AF65-F5344CB8AC3E}">
        <p14:creationId xmlns:p14="http://schemas.microsoft.com/office/powerpoint/2010/main" val="1354847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315200" cy="1154097"/>
          </a:xfrm>
        </p:spPr>
        <p:txBody>
          <a:bodyPr>
            <a:normAutofit/>
          </a:bodyPr>
          <a:lstStyle/>
          <a:p>
            <a:r>
              <a:rPr lang="en-US" b="1" i="1" dirty="0">
                <a:latin typeface="Century Gothic" pitchFamily="34" charset="0"/>
              </a:rPr>
              <a:t>Cont’d</a:t>
            </a:r>
            <a:endParaRPr lang="en-US" dirty="0"/>
          </a:p>
        </p:txBody>
      </p:sp>
      <p:sp>
        <p:nvSpPr>
          <p:cNvPr id="3" name="Content Placeholder 2"/>
          <p:cNvSpPr>
            <a:spLocks noGrp="1"/>
          </p:cNvSpPr>
          <p:nvPr>
            <p:ph idx="1"/>
          </p:nvPr>
        </p:nvSpPr>
        <p:spPr>
          <a:xfrm>
            <a:off x="914400" y="1523999"/>
            <a:ext cx="7315200" cy="4785361"/>
          </a:xfrm>
        </p:spPr>
        <p:txBody>
          <a:bodyPr>
            <a:noAutofit/>
          </a:bodyPr>
          <a:lstStyle/>
          <a:p>
            <a:pPr marL="45720" indent="0" algn="just">
              <a:buNone/>
            </a:pPr>
            <a:r>
              <a:rPr lang="en-US" sz="2600" dirty="0">
                <a:latin typeface="Century Gothic" pitchFamily="34" charset="0"/>
              </a:rPr>
              <a:t>	The necessity of accountability in government ensures a clear display of responsibility and culpability in Government. Accountability ensures only credible persons are positioned in government. Accountability also ensures that one is answerable to self and to others for direction or deviations from policy actions.</a:t>
            </a:r>
          </a:p>
          <a:p>
            <a:pPr marL="45720" indent="0" algn="just">
              <a:buNone/>
            </a:pPr>
            <a:r>
              <a:rPr lang="en-US" sz="2600" dirty="0">
                <a:latin typeface="Century Gothic" pitchFamily="34" charset="0"/>
              </a:rPr>
              <a:t>	A lack of accountability and transparency by the government leaves the people disillusioned.</a:t>
            </a:r>
          </a:p>
        </p:txBody>
      </p:sp>
    </p:spTree>
    <p:extLst>
      <p:ext uri="{BB962C8B-B14F-4D97-AF65-F5344CB8AC3E}">
        <p14:creationId xmlns:p14="http://schemas.microsoft.com/office/powerpoint/2010/main" val="1938934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315200" cy="1154097"/>
          </a:xfrm>
        </p:spPr>
        <p:txBody>
          <a:bodyPr>
            <a:noAutofit/>
          </a:bodyPr>
          <a:lstStyle/>
          <a:p>
            <a:r>
              <a:rPr lang="en-US" sz="3400" b="1" i="1" dirty="0">
                <a:latin typeface="Century Gothic" pitchFamily="34" charset="0"/>
              </a:rPr>
              <a:t>WHO SHOULD BE HELD ACCOUNTABLE IN GOVERNMENT?</a:t>
            </a:r>
            <a:endParaRPr lang="en-US" sz="3400" dirty="0"/>
          </a:p>
        </p:txBody>
      </p:sp>
      <p:sp>
        <p:nvSpPr>
          <p:cNvPr id="3" name="Content Placeholder 2"/>
          <p:cNvSpPr>
            <a:spLocks noGrp="1"/>
          </p:cNvSpPr>
          <p:nvPr>
            <p:ph idx="1"/>
          </p:nvPr>
        </p:nvSpPr>
        <p:spPr>
          <a:xfrm>
            <a:off x="914400" y="1524001"/>
            <a:ext cx="7696200" cy="4785360"/>
          </a:xfrm>
        </p:spPr>
        <p:txBody>
          <a:bodyPr>
            <a:noAutofit/>
          </a:bodyPr>
          <a:lstStyle/>
          <a:p>
            <a:pPr marL="45720" indent="0" algn="just">
              <a:buNone/>
            </a:pPr>
            <a:r>
              <a:rPr lang="en-GB" sz="2400" dirty="0">
                <a:latin typeface="Century Gothic" pitchFamily="34" charset="0"/>
              </a:rPr>
              <a:t>	It is said that a society gets the government it deserves. More often than not, the  public blames the government officials for lack of accountability, when in fact, they  pressure the government officials to deviate from policies that will better the lot of the populace. While it behoves those in government to give account, the public is expected to support those in government to give account with clear conscience. Accountability in government, therefore, is every one’s responsibility. Let us all join hands together to make government more accountable</a:t>
            </a:r>
            <a:endParaRPr lang="en-US" sz="2400" dirty="0">
              <a:latin typeface="Century Gothic" pitchFamily="34" charset="0"/>
            </a:endParaRPr>
          </a:p>
        </p:txBody>
      </p:sp>
    </p:spTree>
    <p:extLst>
      <p:ext uri="{BB962C8B-B14F-4D97-AF65-F5344CB8AC3E}">
        <p14:creationId xmlns:p14="http://schemas.microsoft.com/office/powerpoint/2010/main" val="2787487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714488" cy="1143000"/>
          </a:xfrm>
        </p:spPr>
        <p:txBody>
          <a:bodyPr>
            <a:noAutofit/>
          </a:bodyPr>
          <a:lstStyle/>
          <a:p>
            <a:r>
              <a:rPr lang="en-US" sz="2600" b="1" dirty="0">
                <a:latin typeface="Century Gothic" pitchFamily="34" charset="0"/>
              </a:rPr>
              <a:t>HOW CAN ACCOUNTABILITY IN GOVERNMENT SERVE AS PANACEA FOR INSECURITY?</a:t>
            </a:r>
            <a:endParaRPr lang="en-US" sz="2600" dirty="0"/>
          </a:p>
        </p:txBody>
      </p:sp>
      <p:sp>
        <p:nvSpPr>
          <p:cNvPr id="3" name="Content Placeholder 2"/>
          <p:cNvSpPr>
            <a:spLocks noGrp="1"/>
          </p:cNvSpPr>
          <p:nvPr>
            <p:ph idx="1"/>
          </p:nvPr>
        </p:nvSpPr>
        <p:spPr>
          <a:xfrm>
            <a:off x="685800" y="1371600"/>
            <a:ext cx="7924800" cy="5257800"/>
          </a:xfrm>
        </p:spPr>
        <p:txBody>
          <a:bodyPr>
            <a:noAutofit/>
          </a:bodyPr>
          <a:lstStyle/>
          <a:p>
            <a:pPr marL="82296" indent="0" algn="just">
              <a:buNone/>
            </a:pPr>
            <a:r>
              <a:rPr lang="en-US" sz="2400" dirty="0">
                <a:latin typeface="Century Gothic" pitchFamily="34" charset="0"/>
              </a:rPr>
              <a:t>	Accountability in government can provide some respite to the security challenges confronting us today. 	One of the narratives in our public spheres is that a lack of accountability in government and a display of ostentation by government officials are responsible for the violent crimes and insecurity in our country. Let it be known however, that a criminal, no matter the good conditions and better environment that is provided, will still commit the crime.</a:t>
            </a:r>
          </a:p>
        </p:txBody>
      </p:sp>
    </p:spTree>
    <p:extLst>
      <p:ext uri="{BB962C8B-B14F-4D97-AF65-F5344CB8AC3E}">
        <p14:creationId xmlns:p14="http://schemas.microsoft.com/office/powerpoint/2010/main" val="13371303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1507</Words>
  <Application>Microsoft Office PowerPoint</Application>
  <PresentationFormat>On-screen Show (4:3)</PresentationFormat>
  <Paragraphs>60</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Calibri</vt:lpstr>
      <vt:lpstr>Century Gothic</vt:lpstr>
      <vt:lpstr>Constantia</vt:lpstr>
      <vt:lpstr>Wingdings</vt:lpstr>
      <vt:lpstr>Wingdings 2</vt:lpstr>
      <vt:lpstr>Flow</vt:lpstr>
      <vt:lpstr>PowerPoint Presentation</vt:lpstr>
      <vt:lpstr>BACKGROUND</vt:lpstr>
      <vt:lpstr>Cont’d</vt:lpstr>
      <vt:lpstr>WHAT DO WE MEAN BY ACCOUNTABILITY IN GOVERNMENT/ GOVERNANCE?</vt:lpstr>
      <vt:lpstr>Cont’d</vt:lpstr>
      <vt:lpstr>WHY ACCOUNTABILITY IN GOVERNMENT?</vt:lpstr>
      <vt:lpstr>Cont’d</vt:lpstr>
      <vt:lpstr>WHO SHOULD BE HELD ACCOUNTABLE IN GOVERNMENT?</vt:lpstr>
      <vt:lpstr>HOW CAN ACCOUNTABILITY IN GOVERNMENT SERVE AS PANACEA FOR INSECURITY?</vt:lpstr>
      <vt:lpstr>Cont’d</vt:lpstr>
      <vt:lpstr>Cont’d</vt:lpstr>
      <vt:lpstr>CAN INSECURITY BE IMPROVED BY STRONG ACCOUNTABILITY? </vt:lpstr>
      <vt:lpstr>Cont’d</vt:lpstr>
      <vt:lpstr>A strong accountability should include:</vt:lpstr>
      <vt:lpstr>GOVERNANCE, YOUTH EMPOWERMENT AND ECONOMIC RECOVERY – THE KADUNA EXAMPLE</vt:lpstr>
      <vt:lpstr>Cont’d</vt:lpstr>
      <vt:lpstr>Cont’d</vt:lpstr>
      <vt:lpstr>Cont’d</vt:lpstr>
      <vt:lpstr>Cont’d</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Shizzer Nasara Bada</cp:lastModifiedBy>
  <cp:revision>24</cp:revision>
  <dcterms:created xsi:type="dcterms:W3CDTF">2021-09-20T19:09:14Z</dcterms:created>
  <dcterms:modified xsi:type="dcterms:W3CDTF">2021-09-21T07:53:31Z</dcterms:modified>
</cp:coreProperties>
</file>